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5.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 id="2147484731" r:id="rId5"/>
    <p:sldMasterId id="2147484759" r:id="rId6"/>
    <p:sldMasterId id="2147484778" r:id="rId7"/>
    <p:sldMasterId id="2147484783" r:id="rId8"/>
    <p:sldMasterId id="2147484802" r:id="rId9"/>
  </p:sldMasterIdLst>
  <p:notesMasterIdLst>
    <p:notesMasterId r:id="rId59"/>
  </p:notesMasterIdLst>
  <p:handoutMasterIdLst>
    <p:handoutMasterId r:id="rId60"/>
  </p:handoutMasterIdLst>
  <p:sldIdLst>
    <p:sldId id="1860" r:id="rId10"/>
    <p:sldId id="1861" r:id="rId11"/>
    <p:sldId id="1925" r:id="rId12"/>
    <p:sldId id="1924" r:id="rId13"/>
    <p:sldId id="1919" r:id="rId14"/>
    <p:sldId id="336" r:id="rId15"/>
    <p:sldId id="1931" r:id="rId16"/>
    <p:sldId id="1920" r:id="rId17"/>
    <p:sldId id="558" r:id="rId18"/>
    <p:sldId id="400" r:id="rId19"/>
    <p:sldId id="1560" r:id="rId20"/>
    <p:sldId id="1590" r:id="rId21"/>
    <p:sldId id="338" r:id="rId22"/>
    <p:sldId id="1617" r:id="rId23"/>
    <p:sldId id="1923" r:id="rId24"/>
    <p:sldId id="364" r:id="rId25"/>
    <p:sldId id="1929" r:id="rId26"/>
    <p:sldId id="1926" r:id="rId27"/>
    <p:sldId id="1927" r:id="rId28"/>
    <p:sldId id="1930" r:id="rId29"/>
    <p:sldId id="1917" r:id="rId30"/>
    <p:sldId id="1916" r:id="rId31"/>
    <p:sldId id="722" r:id="rId32"/>
    <p:sldId id="397" r:id="rId33"/>
    <p:sldId id="402" r:id="rId34"/>
    <p:sldId id="403" r:id="rId35"/>
    <p:sldId id="1004" r:id="rId36"/>
    <p:sldId id="723" r:id="rId37"/>
    <p:sldId id="493" r:id="rId38"/>
    <p:sldId id="616" r:id="rId39"/>
    <p:sldId id="307" r:id="rId40"/>
    <p:sldId id="724" r:id="rId41"/>
    <p:sldId id="291" r:id="rId42"/>
    <p:sldId id="725" r:id="rId43"/>
    <p:sldId id="726" r:id="rId44"/>
    <p:sldId id="309" r:id="rId45"/>
    <p:sldId id="721" r:id="rId46"/>
    <p:sldId id="731" r:id="rId47"/>
    <p:sldId id="727" r:id="rId48"/>
    <p:sldId id="728" r:id="rId49"/>
    <p:sldId id="715" r:id="rId50"/>
    <p:sldId id="315" r:id="rId51"/>
    <p:sldId id="316" r:id="rId52"/>
    <p:sldId id="671" r:id="rId53"/>
    <p:sldId id="313" r:id="rId54"/>
    <p:sldId id="718" r:id="rId55"/>
    <p:sldId id="1518" r:id="rId56"/>
    <p:sldId id="1878" r:id="rId57"/>
    <p:sldId id="1840" r:id="rId5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ection>
        <p14:section name="Microsoft Ignite Template" id="{0256E777-0E37-4F90-B65F-31531FD534EC}">
          <p14:sldIdLst>
            <p14:sldId id="1860"/>
            <p14:sldId id="1861"/>
            <p14:sldId id="1925"/>
            <p14:sldId id="1924"/>
            <p14:sldId id="1919"/>
            <p14:sldId id="336"/>
            <p14:sldId id="1931"/>
            <p14:sldId id="1920"/>
            <p14:sldId id="558"/>
            <p14:sldId id="400"/>
            <p14:sldId id="1560"/>
            <p14:sldId id="1590"/>
            <p14:sldId id="338"/>
            <p14:sldId id="1617"/>
            <p14:sldId id="1923"/>
            <p14:sldId id="364"/>
            <p14:sldId id="1929"/>
            <p14:sldId id="1926"/>
            <p14:sldId id="1927"/>
            <p14:sldId id="1930"/>
            <p14:sldId id="1917"/>
            <p14:sldId id="1916"/>
          </p14:sldIdLst>
        </p14:section>
        <p14:section name="Radar slides start" id="{F6D32FE3-19EB-4406-BA85-FA094246F6B8}">
          <p14:sldIdLst>
            <p14:sldId id="722"/>
            <p14:sldId id="397"/>
            <p14:sldId id="402"/>
            <p14:sldId id="403"/>
            <p14:sldId id="1004"/>
            <p14:sldId id="723"/>
            <p14:sldId id="493"/>
            <p14:sldId id="616"/>
            <p14:sldId id="307"/>
            <p14:sldId id="724"/>
            <p14:sldId id="291"/>
            <p14:sldId id="725"/>
            <p14:sldId id="726"/>
            <p14:sldId id="309"/>
            <p14:sldId id="721"/>
            <p14:sldId id="731"/>
            <p14:sldId id="727"/>
            <p14:sldId id="728"/>
            <p14:sldId id="715"/>
            <p14:sldId id="315"/>
            <p14:sldId id="316"/>
            <p14:sldId id="671"/>
            <p14:sldId id="313"/>
            <p14:sldId id="718"/>
            <p14:sldId id="1518"/>
            <p14:sldId id="1878"/>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66" autoAdjust="0"/>
    <p:restoredTop sz="95900" autoAdjust="0"/>
  </p:normalViewPr>
  <p:slideViewPr>
    <p:cSldViewPr snapToGrid="0">
      <p:cViewPr varScale="1">
        <p:scale>
          <a:sx n="100" d="100"/>
          <a:sy n="100" d="100"/>
        </p:scale>
        <p:origin x="906" y="84"/>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84" d="100"/>
        <a:sy n="84" d="100"/>
      </p:scale>
      <p:origin x="0" y="-1584"/>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61"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50"/>
      <c:rotY val="0"/>
      <c:depthPercent val="100"/>
      <c:rAngAx val="0"/>
      <c:perspective val="6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10757609554269"/>
          <c:y val="0.166136442194631"/>
          <c:w val="0.88924239044573095"/>
          <c:h val="0.83386355780536903"/>
        </c:manualLayout>
      </c:layout>
      <c:pie3DChart>
        <c:varyColors val="1"/>
        <c:ser>
          <c:idx val="0"/>
          <c:order val="0"/>
          <c:tx>
            <c:strRef>
              <c:f>Sheet1!$B$1</c:f>
              <c:strCache>
                <c:ptCount val="1"/>
                <c:pt idx="0">
                  <c:v>Column1</c:v>
                </c:pt>
              </c:strCache>
            </c:strRef>
          </c:tx>
          <c:spPr>
            <a:solidFill>
              <a:srgbClr val="66CCD5"/>
            </a:solidFill>
          </c:spPr>
          <c:explosion val="36"/>
          <c:dPt>
            <c:idx val="0"/>
            <c:bubble3D val="0"/>
            <c:explosion val="0"/>
            <c:spPr>
              <a:solidFill>
                <a:srgbClr val="05B3EA"/>
              </a:solidFill>
              <a:ln w="25400">
                <a:solidFill>
                  <a:schemeClr val="lt1"/>
                </a:solidFill>
              </a:ln>
              <a:effectLst/>
              <a:sp3d contourW="25400">
                <a:contourClr>
                  <a:schemeClr val="lt1"/>
                </a:contourClr>
              </a:sp3d>
            </c:spPr>
            <c:extLst>
              <c:ext xmlns:c16="http://schemas.microsoft.com/office/drawing/2014/chart" uri="{C3380CC4-5D6E-409C-BE32-E72D297353CC}">
                <c16:uniqueId val="{00000001-3CA2-C848-9CE8-274B45206258}"/>
              </c:ext>
            </c:extLst>
          </c:dPt>
          <c:dPt>
            <c:idx val="1"/>
            <c:bubble3D val="0"/>
            <c:spPr>
              <a:solidFill>
                <a:schemeClr val="bg1">
                  <a:lumMod val="85000"/>
                </a:schemeClr>
              </a:solidFill>
              <a:ln w="25400">
                <a:solidFill>
                  <a:schemeClr val="lt1"/>
                </a:solidFill>
              </a:ln>
              <a:effectLst/>
              <a:sp3d contourW="25400">
                <a:contourClr>
                  <a:schemeClr val="lt1"/>
                </a:contourClr>
              </a:sp3d>
            </c:spPr>
            <c:extLst>
              <c:ext xmlns:c16="http://schemas.microsoft.com/office/drawing/2014/chart" uri="{C3380CC4-5D6E-409C-BE32-E72D297353CC}">
                <c16:uniqueId val="{00000003-3CA2-C848-9CE8-274B45206258}"/>
              </c:ext>
            </c:extLst>
          </c:dPt>
          <c:dPt>
            <c:idx val="2"/>
            <c:bubble3D val="0"/>
            <c:spPr>
              <a:solidFill>
                <a:srgbClr val="66CCD5"/>
              </a:solidFill>
              <a:ln w="25400">
                <a:solidFill>
                  <a:schemeClr val="lt1"/>
                </a:solidFill>
              </a:ln>
              <a:effectLst/>
              <a:sp3d contourW="25400">
                <a:contourClr>
                  <a:schemeClr val="lt1"/>
                </a:contourClr>
              </a:sp3d>
            </c:spPr>
            <c:extLst>
              <c:ext xmlns:c16="http://schemas.microsoft.com/office/drawing/2014/chart" uri="{C3380CC4-5D6E-409C-BE32-E72D297353CC}">
                <c16:uniqueId val="{00000005-3CA2-C848-9CE8-274B45206258}"/>
              </c:ext>
            </c:extLst>
          </c:dPt>
          <c:dPt>
            <c:idx val="3"/>
            <c:bubble3D val="0"/>
            <c:spPr>
              <a:solidFill>
                <a:srgbClr val="66CCD5"/>
              </a:solidFill>
              <a:ln w="25400">
                <a:solidFill>
                  <a:schemeClr val="lt1"/>
                </a:solidFill>
              </a:ln>
              <a:effectLst/>
              <a:sp3d contourW="25400">
                <a:contourClr>
                  <a:schemeClr val="lt1"/>
                </a:contourClr>
              </a:sp3d>
            </c:spPr>
            <c:extLst>
              <c:ext xmlns:c16="http://schemas.microsoft.com/office/drawing/2014/chart" uri="{C3380CC4-5D6E-409C-BE32-E72D297353CC}">
                <c16:uniqueId val="{00000007-3CA2-C848-9CE8-274B45206258}"/>
              </c:ext>
            </c:extLst>
          </c:dPt>
          <c:cat>
            <c:numRef>
              <c:f>Sheet1!$A$2:$A$5</c:f>
              <c:numCache>
                <c:formatCode>General</c:formatCode>
                <c:ptCount val="4"/>
              </c:numCache>
            </c:numRef>
          </c:cat>
          <c:val>
            <c:numRef>
              <c:f>Sheet1!$B$2:$B$5</c:f>
              <c:numCache>
                <c:formatCode>General</c:formatCode>
                <c:ptCount val="4"/>
                <c:pt idx="0">
                  <c:v>71</c:v>
                </c:pt>
                <c:pt idx="1">
                  <c:v>29</c:v>
                </c:pt>
              </c:numCache>
            </c:numRef>
          </c:val>
          <c:extLst>
            <c:ext xmlns:c16="http://schemas.microsoft.com/office/drawing/2014/chart" uri="{C3380CC4-5D6E-409C-BE32-E72D297353CC}">
              <c16:uniqueId val="{00000008-3CA2-C848-9CE8-274B45206258}"/>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D3CBE8-6F1E-624C-91B7-5590C7F1A8E9}"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5406883C-7111-4F49-B49B-7C0F57B22062}">
      <dgm:prSet/>
      <dgm:spPr/>
      <dgm:t>
        <a:bodyPr/>
        <a:lstStyle/>
        <a:p>
          <a:r>
            <a:rPr lang="en-US" b="0" i="0" dirty="0"/>
            <a:t>Scottish Government</a:t>
          </a:r>
        </a:p>
        <a:p>
          <a:r>
            <a:rPr lang="en-US" b="0" i="0" dirty="0"/>
            <a:t>(Public)</a:t>
          </a:r>
          <a:endParaRPr lang="en-US" dirty="0"/>
        </a:p>
      </dgm:t>
    </dgm:pt>
    <dgm:pt modelId="{7602DB88-ECDE-7541-A43A-0841A34F319C}" type="parTrans" cxnId="{56BED1D4-F873-CF4C-93B3-79FAF9446C22}">
      <dgm:prSet/>
      <dgm:spPr/>
      <dgm:t>
        <a:bodyPr/>
        <a:lstStyle/>
        <a:p>
          <a:endParaRPr lang="en-US"/>
        </a:p>
      </dgm:t>
    </dgm:pt>
    <dgm:pt modelId="{A909A268-CD9E-0D47-8E5E-70A137ACEC57}" type="sibTrans" cxnId="{56BED1D4-F873-CF4C-93B3-79FAF9446C22}">
      <dgm:prSet/>
      <dgm:spPr/>
      <dgm:t>
        <a:bodyPr/>
        <a:lstStyle/>
        <a:p>
          <a:endParaRPr lang="en-US"/>
        </a:p>
      </dgm:t>
    </dgm:pt>
    <dgm:pt modelId="{AB670FA6-6651-4D4C-A2E0-0E6C0C2C1EC0}">
      <dgm:prSet custT="1"/>
      <dgm:spPr/>
      <dgm:t>
        <a:bodyPr/>
        <a:lstStyle/>
        <a:p>
          <a:r>
            <a:rPr lang="en-US" sz="2000" b="1" i="0" dirty="0"/>
            <a:t>33%</a:t>
          </a:r>
          <a:r>
            <a:rPr lang="en-US" sz="2000" b="0" i="0" dirty="0"/>
            <a:t> TCO savings  </a:t>
          </a:r>
          <a:endParaRPr lang="en-US" sz="2000" dirty="0"/>
        </a:p>
      </dgm:t>
    </dgm:pt>
    <dgm:pt modelId="{214EC07F-012E-2542-9A81-C19EE4E1D509}" type="parTrans" cxnId="{91282DCF-1BC6-D34F-8808-8EE04817877B}">
      <dgm:prSet/>
      <dgm:spPr/>
      <dgm:t>
        <a:bodyPr/>
        <a:lstStyle/>
        <a:p>
          <a:endParaRPr lang="en-US"/>
        </a:p>
      </dgm:t>
    </dgm:pt>
    <dgm:pt modelId="{4876928D-8C2B-DB4D-B9E0-EAEEA3BE0E2A}" type="sibTrans" cxnId="{91282DCF-1BC6-D34F-8808-8EE04817877B}">
      <dgm:prSet/>
      <dgm:spPr/>
      <dgm:t>
        <a:bodyPr/>
        <a:lstStyle/>
        <a:p>
          <a:endParaRPr lang="en-US"/>
        </a:p>
      </dgm:t>
    </dgm:pt>
    <dgm:pt modelId="{6C703519-2C96-2643-9589-3F9A073EEE4E}">
      <dgm:prSet custT="1"/>
      <dgm:spPr/>
      <dgm:t>
        <a:bodyPr/>
        <a:lstStyle/>
        <a:p>
          <a:r>
            <a:rPr lang="en-US" sz="2000" b="1" i="0" dirty="0"/>
            <a:t>60%</a:t>
          </a:r>
          <a:r>
            <a:rPr lang="en-US" sz="2000" b="0" i="0" dirty="0"/>
            <a:t> management time savings (FTE savings)</a:t>
          </a:r>
          <a:endParaRPr lang="en-US" sz="2000" dirty="0"/>
        </a:p>
      </dgm:t>
    </dgm:pt>
    <dgm:pt modelId="{224DC93F-4520-C94B-93A4-724A95105948}" type="parTrans" cxnId="{C05AF6BA-6446-6E45-8CAE-DDAA603E30DC}">
      <dgm:prSet/>
      <dgm:spPr/>
      <dgm:t>
        <a:bodyPr/>
        <a:lstStyle/>
        <a:p>
          <a:endParaRPr lang="en-US"/>
        </a:p>
      </dgm:t>
    </dgm:pt>
    <dgm:pt modelId="{3061A0C7-24CB-1847-B5E7-4AC78FD08F89}" type="sibTrans" cxnId="{C05AF6BA-6446-6E45-8CAE-DDAA603E30DC}">
      <dgm:prSet/>
      <dgm:spPr/>
      <dgm:t>
        <a:bodyPr/>
        <a:lstStyle/>
        <a:p>
          <a:endParaRPr lang="en-US"/>
        </a:p>
      </dgm:t>
    </dgm:pt>
    <dgm:pt modelId="{F1E2BF11-DCF5-8E42-8D1E-9D4C1A06916B}">
      <dgm:prSet custT="1"/>
      <dgm:spPr/>
      <dgm:t>
        <a:bodyPr/>
        <a:lstStyle/>
        <a:p>
          <a:r>
            <a:rPr lang="en-US" sz="2000" b="1" i="0" dirty="0"/>
            <a:t>6x</a:t>
          </a:r>
          <a:r>
            <a:rPr lang="en-US" sz="2000" b="0" i="0" dirty="0"/>
            <a:t> faster backup performance </a:t>
          </a:r>
          <a:endParaRPr lang="en-US" sz="2000" dirty="0"/>
        </a:p>
      </dgm:t>
    </dgm:pt>
    <dgm:pt modelId="{1443D77A-095E-2B42-8D58-72A39B5833B9}" type="parTrans" cxnId="{F35B48F0-9F9A-524E-B255-C9FE1F23653A}">
      <dgm:prSet/>
      <dgm:spPr/>
      <dgm:t>
        <a:bodyPr/>
        <a:lstStyle/>
        <a:p>
          <a:endParaRPr lang="en-US"/>
        </a:p>
      </dgm:t>
    </dgm:pt>
    <dgm:pt modelId="{00515D66-312C-8044-BA46-920F7CFB3190}" type="sibTrans" cxnId="{F35B48F0-9F9A-524E-B255-C9FE1F23653A}">
      <dgm:prSet/>
      <dgm:spPr/>
      <dgm:t>
        <a:bodyPr/>
        <a:lstStyle/>
        <a:p>
          <a:endParaRPr lang="en-US"/>
        </a:p>
      </dgm:t>
    </dgm:pt>
    <dgm:pt modelId="{BDB164B9-78C3-914A-B0E9-B8C15045463B}">
      <dgm:prSet custT="1"/>
      <dgm:spPr/>
      <dgm:t>
        <a:bodyPr/>
        <a:lstStyle/>
        <a:p>
          <a:r>
            <a:rPr lang="en-US" sz="2000" b="1" i="0" dirty="0"/>
            <a:t>79%</a:t>
          </a:r>
          <a:r>
            <a:rPr lang="en-US" sz="2000" b="0" i="0" dirty="0"/>
            <a:t> data reduction </a:t>
          </a:r>
          <a:endParaRPr lang="en-US" sz="2000" dirty="0"/>
        </a:p>
      </dgm:t>
    </dgm:pt>
    <dgm:pt modelId="{D6D7C31E-AE76-0B46-A5D3-892CF9A7D339}" type="parTrans" cxnId="{4B8FE343-B713-9C4D-B6D0-4CEDF692B6BD}">
      <dgm:prSet/>
      <dgm:spPr/>
      <dgm:t>
        <a:bodyPr/>
        <a:lstStyle/>
        <a:p>
          <a:endParaRPr lang="en-US"/>
        </a:p>
      </dgm:t>
    </dgm:pt>
    <dgm:pt modelId="{A7BD6403-EF48-034C-B1B9-58B89C34988D}" type="sibTrans" cxnId="{4B8FE343-B713-9C4D-B6D0-4CEDF692B6BD}">
      <dgm:prSet/>
      <dgm:spPr/>
      <dgm:t>
        <a:bodyPr/>
        <a:lstStyle/>
        <a:p>
          <a:endParaRPr lang="en-US"/>
        </a:p>
      </dgm:t>
    </dgm:pt>
    <dgm:pt modelId="{DBEF8191-5EEE-F041-A9C4-D6B847B4DF29}">
      <dgm:prSet custT="1"/>
      <dgm:spPr/>
      <dgm:t>
        <a:bodyPr/>
        <a:lstStyle/>
        <a:p>
          <a:r>
            <a:rPr lang="en-US" sz="2000" b="1" i="0" dirty="0"/>
            <a:t>Near-zero</a:t>
          </a:r>
          <a:r>
            <a:rPr lang="en-US" sz="2000" b="0" i="0" dirty="0"/>
            <a:t> RTOs</a:t>
          </a:r>
          <a:endParaRPr lang="en-US" sz="2000" dirty="0"/>
        </a:p>
      </dgm:t>
    </dgm:pt>
    <dgm:pt modelId="{5B553CB3-5AE8-D54C-9C68-05459159D11C}" type="parTrans" cxnId="{C19F316C-B316-8A45-978F-63BA411FF930}">
      <dgm:prSet/>
      <dgm:spPr/>
      <dgm:t>
        <a:bodyPr/>
        <a:lstStyle/>
        <a:p>
          <a:endParaRPr lang="en-US"/>
        </a:p>
      </dgm:t>
    </dgm:pt>
    <dgm:pt modelId="{BE0BF321-BDC1-6345-8914-2419368F1158}" type="sibTrans" cxnId="{C19F316C-B316-8A45-978F-63BA411FF930}">
      <dgm:prSet/>
      <dgm:spPr/>
      <dgm:t>
        <a:bodyPr/>
        <a:lstStyle/>
        <a:p>
          <a:endParaRPr lang="en-US"/>
        </a:p>
      </dgm:t>
    </dgm:pt>
    <dgm:pt modelId="{8063C221-3FBD-C740-BF28-2C94E5901EC3}">
      <dgm:prSet/>
      <dgm:spPr/>
      <dgm:t>
        <a:bodyPr/>
        <a:lstStyle/>
        <a:p>
          <a:r>
            <a:rPr lang="en-US" b="0" i="0" dirty="0"/>
            <a:t>High 5 Games</a:t>
          </a:r>
        </a:p>
        <a:p>
          <a:r>
            <a:rPr lang="en-US" b="0" i="0" dirty="0"/>
            <a:t>(Media &amp; Entertainment</a:t>
          </a:r>
          <a:endParaRPr lang="en-US" dirty="0"/>
        </a:p>
      </dgm:t>
    </dgm:pt>
    <dgm:pt modelId="{B0369BD4-3133-E34D-A10F-1021E4A57350}" type="parTrans" cxnId="{5995DB46-D935-8648-8D01-6D301C840328}">
      <dgm:prSet/>
      <dgm:spPr/>
      <dgm:t>
        <a:bodyPr/>
        <a:lstStyle/>
        <a:p>
          <a:endParaRPr lang="en-US"/>
        </a:p>
      </dgm:t>
    </dgm:pt>
    <dgm:pt modelId="{E3CDEFEA-B6E1-7D4E-9DF1-A06668824AEE}" type="sibTrans" cxnId="{5995DB46-D935-8648-8D01-6D301C840328}">
      <dgm:prSet/>
      <dgm:spPr/>
      <dgm:t>
        <a:bodyPr/>
        <a:lstStyle/>
        <a:p>
          <a:endParaRPr lang="en-US"/>
        </a:p>
      </dgm:t>
    </dgm:pt>
    <dgm:pt modelId="{EE0782C1-5D14-0F49-AB05-7F4D77325E29}">
      <dgm:prSet custT="1"/>
      <dgm:spPr/>
      <dgm:t>
        <a:bodyPr/>
        <a:lstStyle/>
        <a:p>
          <a:r>
            <a:rPr lang="en-US" sz="2000" b="1" i="0" dirty="0"/>
            <a:t>Significant</a:t>
          </a:r>
          <a:r>
            <a:rPr lang="en-US" sz="2000" b="0" i="0" dirty="0"/>
            <a:t> management time savings (FTE savings)</a:t>
          </a:r>
          <a:endParaRPr lang="en-US" sz="2000" dirty="0"/>
        </a:p>
      </dgm:t>
    </dgm:pt>
    <dgm:pt modelId="{C8457643-6B82-FC42-A8D1-60B9FB555BA7}" type="parTrans" cxnId="{E5903663-0873-E847-A45F-4880529D05C9}">
      <dgm:prSet/>
      <dgm:spPr/>
      <dgm:t>
        <a:bodyPr/>
        <a:lstStyle/>
        <a:p>
          <a:endParaRPr lang="en-US"/>
        </a:p>
      </dgm:t>
    </dgm:pt>
    <dgm:pt modelId="{E19DA22F-2CA7-B84A-B11F-FD224DE86D4E}" type="sibTrans" cxnId="{E5903663-0873-E847-A45F-4880529D05C9}">
      <dgm:prSet/>
      <dgm:spPr/>
      <dgm:t>
        <a:bodyPr/>
        <a:lstStyle/>
        <a:p>
          <a:endParaRPr lang="en-US"/>
        </a:p>
      </dgm:t>
    </dgm:pt>
    <dgm:pt modelId="{58DF644B-9CE2-744F-AAA6-1E2F43B58785}">
      <dgm:prSet custT="1"/>
      <dgm:spPr/>
      <dgm:t>
        <a:bodyPr/>
        <a:lstStyle/>
        <a:p>
          <a:r>
            <a:rPr lang="en-US" sz="2000" b="1" i="0" dirty="0"/>
            <a:t>Faster </a:t>
          </a:r>
          <a:r>
            <a:rPr lang="en-US" sz="2000" b="0" i="0" dirty="0"/>
            <a:t>backup performance </a:t>
          </a:r>
          <a:endParaRPr lang="en-US" sz="2000" dirty="0"/>
        </a:p>
      </dgm:t>
    </dgm:pt>
    <dgm:pt modelId="{0C221766-25F6-A24D-A883-6B41073ACB8C}" type="parTrans" cxnId="{3CA4682F-CFC2-E347-B07D-0F12D131C198}">
      <dgm:prSet/>
      <dgm:spPr/>
      <dgm:t>
        <a:bodyPr/>
        <a:lstStyle/>
        <a:p>
          <a:endParaRPr lang="en-US"/>
        </a:p>
      </dgm:t>
    </dgm:pt>
    <dgm:pt modelId="{1893FCCF-CA67-9141-B6B1-D16C77C82D49}" type="sibTrans" cxnId="{3CA4682F-CFC2-E347-B07D-0F12D131C198}">
      <dgm:prSet/>
      <dgm:spPr/>
      <dgm:t>
        <a:bodyPr/>
        <a:lstStyle/>
        <a:p>
          <a:endParaRPr lang="en-US"/>
        </a:p>
      </dgm:t>
    </dgm:pt>
    <dgm:pt modelId="{50C4AC76-EA67-3B4D-9C33-EF5689BA1E5C}">
      <dgm:prSet custT="1"/>
      <dgm:spPr/>
      <dgm:t>
        <a:bodyPr/>
        <a:lstStyle/>
        <a:p>
          <a:r>
            <a:rPr lang="en-US" sz="2000" b="1" i="0" dirty="0"/>
            <a:t>Easy cloud mobility </a:t>
          </a:r>
          <a:r>
            <a:rPr lang="en-US" sz="2000" b="0" i="0" dirty="0"/>
            <a:t>with Google Cloud Platform</a:t>
          </a:r>
          <a:endParaRPr lang="en-US" sz="2000" dirty="0"/>
        </a:p>
      </dgm:t>
    </dgm:pt>
    <dgm:pt modelId="{E8FCBE43-B947-C943-98F4-87D9E41F26AD}" type="parTrans" cxnId="{7F17DFCB-C034-024C-9B14-4A9569AE014F}">
      <dgm:prSet/>
      <dgm:spPr/>
      <dgm:t>
        <a:bodyPr/>
        <a:lstStyle/>
        <a:p>
          <a:endParaRPr lang="en-US"/>
        </a:p>
      </dgm:t>
    </dgm:pt>
    <dgm:pt modelId="{C84EC443-C4F9-8444-81FF-C0DBCEEEFA49}" type="sibTrans" cxnId="{7F17DFCB-C034-024C-9B14-4A9569AE014F}">
      <dgm:prSet/>
      <dgm:spPr/>
      <dgm:t>
        <a:bodyPr/>
        <a:lstStyle/>
        <a:p>
          <a:endParaRPr lang="en-US"/>
        </a:p>
      </dgm:t>
    </dgm:pt>
    <dgm:pt modelId="{854890CA-352D-824F-82DF-4A15BE912CAB}">
      <dgm:prSet/>
      <dgm:spPr/>
      <dgm:t>
        <a:bodyPr/>
        <a:lstStyle/>
        <a:p>
          <a:r>
            <a:rPr lang="en-US" b="0" i="0" dirty="0"/>
            <a:t>Sugar Creek</a:t>
          </a:r>
        </a:p>
        <a:p>
          <a:r>
            <a:rPr lang="en-US" b="0" i="0" dirty="0"/>
            <a:t>(Manufacturing)</a:t>
          </a:r>
          <a:endParaRPr lang="en-US" dirty="0"/>
        </a:p>
      </dgm:t>
    </dgm:pt>
    <dgm:pt modelId="{B5E7299C-226E-E348-81C9-AD5EA3A6A75C}" type="parTrans" cxnId="{D1610505-45EA-AE46-859E-99FA3ABF618D}">
      <dgm:prSet/>
      <dgm:spPr/>
      <dgm:t>
        <a:bodyPr/>
        <a:lstStyle/>
        <a:p>
          <a:endParaRPr lang="en-US"/>
        </a:p>
      </dgm:t>
    </dgm:pt>
    <dgm:pt modelId="{4AB4ABD4-4646-8E43-BFCF-4B8499A0F75C}" type="sibTrans" cxnId="{D1610505-45EA-AE46-859E-99FA3ABF618D}">
      <dgm:prSet/>
      <dgm:spPr/>
      <dgm:t>
        <a:bodyPr/>
        <a:lstStyle/>
        <a:p>
          <a:endParaRPr lang="en-US"/>
        </a:p>
      </dgm:t>
    </dgm:pt>
    <dgm:pt modelId="{9A1A0D2C-6B6C-B64D-B9C5-0F5A52EFB3E0}">
      <dgm:prSet custT="1"/>
      <dgm:spPr/>
      <dgm:t>
        <a:bodyPr/>
        <a:lstStyle/>
        <a:p>
          <a:r>
            <a:rPr lang="en-US" sz="2000" b="1" i="0" dirty="0"/>
            <a:t>90%</a:t>
          </a:r>
          <a:r>
            <a:rPr lang="en-US" sz="2000" b="0" i="0" dirty="0"/>
            <a:t> management time savings (FTE savings)</a:t>
          </a:r>
          <a:endParaRPr lang="en-US" sz="2000" dirty="0"/>
        </a:p>
      </dgm:t>
    </dgm:pt>
    <dgm:pt modelId="{39C85BA5-2B31-F245-A69A-50C7FCC56F75}" type="parTrans" cxnId="{30973398-6C5A-3B42-8C7B-8A71DC6D0AFD}">
      <dgm:prSet/>
      <dgm:spPr/>
      <dgm:t>
        <a:bodyPr/>
        <a:lstStyle/>
        <a:p>
          <a:endParaRPr lang="en-US"/>
        </a:p>
      </dgm:t>
    </dgm:pt>
    <dgm:pt modelId="{DF27FEBF-8747-EC4B-8F68-BF531D2FA174}" type="sibTrans" cxnId="{30973398-6C5A-3B42-8C7B-8A71DC6D0AFD}">
      <dgm:prSet/>
      <dgm:spPr/>
      <dgm:t>
        <a:bodyPr/>
        <a:lstStyle/>
        <a:p>
          <a:endParaRPr lang="en-US"/>
        </a:p>
      </dgm:t>
    </dgm:pt>
    <dgm:pt modelId="{4BB43B78-F534-B54C-BBE9-07F4970D4159}">
      <dgm:prSet custT="1"/>
      <dgm:spPr/>
      <dgm:t>
        <a:bodyPr/>
        <a:lstStyle/>
        <a:p>
          <a:r>
            <a:rPr lang="en-US" sz="2000" b="1" i="0" dirty="0"/>
            <a:t>Easy Cloud mobilit</a:t>
          </a:r>
          <a:r>
            <a:rPr lang="en-US" sz="2000" b="0" i="0" dirty="0"/>
            <a:t>y to AWS S3 </a:t>
          </a:r>
          <a:endParaRPr lang="en-US" sz="2000" dirty="0"/>
        </a:p>
      </dgm:t>
    </dgm:pt>
    <dgm:pt modelId="{F004D644-A856-F84C-B882-BBF9FEDC82D9}" type="parTrans" cxnId="{AC13EC4C-0339-B648-9036-106E170DB119}">
      <dgm:prSet/>
      <dgm:spPr/>
      <dgm:t>
        <a:bodyPr/>
        <a:lstStyle/>
        <a:p>
          <a:endParaRPr lang="en-US"/>
        </a:p>
      </dgm:t>
    </dgm:pt>
    <dgm:pt modelId="{BB51B3D8-8DEA-7447-AF54-B53385C1941B}" type="sibTrans" cxnId="{AC13EC4C-0339-B648-9036-106E170DB119}">
      <dgm:prSet/>
      <dgm:spPr/>
      <dgm:t>
        <a:bodyPr/>
        <a:lstStyle/>
        <a:p>
          <a:endParaRPr lang="en-US"/>
        </a:p>
      </dgm:t>
    </dgm:pt>
    <dgm:pt modelId="{FFF952C0-8FA0-8A44-A621-69D362A31DF4}">
      <dgm:prSet custT="1"/>
      <dgm:spPr/>
      <dgm:t>
        <a:bodyPr/>
        <a:lstStyle/>
        <a:p>
          <a:r>
            <a:rPr lang="en-US" sz="2000" b="1" i="0" dirty="0"/>
            <a:t>Streamlined</a:t>
          </a:r>
          <a:r>
            <a:rPr lang="en-US" sz="2000" b="0" i="0" dirty="0"/>
            <a:t> compliance for audits </a:t>
          </a:r>
          <a:endParaRPr lang="en-US" sz="2000" dirty="0"/>
        </a:p>
      </dgm:t>
    </dgm:pt>
    <dgm:pt modelId="{BD6DE96B-2535-1941-ACA1-A21C37A014AA}" type="parTrans" cxnId="{040E2CA4-00AE-BD4D-BDEE-4DC6C25FC3E8}">
      <dgm:prSet/>
      <dgm:spPr/>
      <dgm:t>
        <a:bodyPr/>
        <a:lstStyle/>
        <a:p>
          <a:endParaRPr lang="en-US"/>
        </a:p>
      </dgm:t>
    </dgm:pt>
    <dgm:pt modelId="{56E65DF5-62F6-A947-845D-6579EDC547CE}" type="sibTrans" cxnId="{040E2CA4-00AE-BD4D-BDEE-4DC6C25FC3E8}">
      <dgm:prSet/>
      <dgm:spPr/>
      <dgm:t>
        <a:bodyPr/>
        <a:lstStyle/>
        <a:p>
          <a:endParaRPr lang="en-US"/>
        </a:p>
      </dgm:t>
    </dgm:pt>
    <dgm:pt modelId="{063BF959-1BBD-8945-AC1A-1070757BC4A0}" type="pres">
      <dgm:prSet presAssocID="{5CD3CBE8-6F1E-624C-91B7-5590C7F1A8E9}" presName="Name0" presStyleCnt="0">
        <dgm:presLayoutVars>
          <dgm:dir/>
          <dgm:animLvl val="lvl"/>
          <dgm:resizeHandles val="exact"/>
        </dgm:presLayoutVars>
      </dgm:prSet>
      <dgm:spPr/>
    </dgm:pt>
    <dgm:pt modelId="{C24441F0-2623-D846-BA26-5DAFE63E33D3}" type="pres">
      <dgm:prSet presAssocID="{5406883C-7111-4F49-B49B-7C0F57B22062}" presName="composite" presStyleCnt="0"/>
      <dgm:spPr/>
    </dgm:pt>
    <dgm:pt modelId="{92C34216-57E6-6F42-AD5F-9218791387BC}" type="pres">
      <dgm:prSet presAssocID="{5406883C-7111-4F49-B49B-7C0F57B22062}" presName="parTx" presStyleLbl="alignNode1" presStyleIdx="0" presStyleCnt="3">
        <dgm:presLayoutVars>
          <dgm:chMax val="0"/>
          <dgm:chPref val="0"/>
          <dgm:bulletEnabled val="1"/>
        </dgm:presLayoutVars>
      </dgm:prSet>
      <dgm:spPr/>
    </dgm:pt>
    <dgm:pt modelId="{CC8F39B0-658F-954F-B2E4-0512DCC23C29}" type="pres">
      <dgm:prSet presAssocID="{5406883C-7111-4F49-B49B-7C0F57B22062}" presName="desTx" presStyleLbl="alignAccFollowNode1" presStyleIdx="0" presStyleCnt="3">
        <dgm:presLayoutVars>
          <dgm:bulletEnabled val="1"/>
        </dgm:presLayoutVars>
      </dgm:prSet>
      <dgm:spPr/>
    </dgm:pt>
    <dgm:pt modelId="{BC2A8A41-62AB-EC45-AD6D-234AEE28394E}" type="pres">
      <dgm:prSet presAssocID="{A909A268-CD9E-0D47-8E5E-70A137ACEC57}" presName="space" presStyleCnt="0"/>
      <dgm:spPr/>
    </dgm:pt>
    <dgm:pt modelId="{D3CF9195-E9D9-C34B-B740-C712D35EF917}" type="pres">
      <dgm:prSet presAssocID="{8063C221-3FBD-C740-BF28-2C94E5901EC3}" presName="composite" presStyleCnt="0"/>
      <dgm:spPr/>
    </dgm:pt>
    <dgm:pt modelId="{F156AE9A-CCDA-6549-BD0C-3521F3AE16EB}" type="pres">
      <dgm:prSet presAssocID="{8063C221-3FBD-C740-BF28-2C94E5901EC3}" presName="parTx" presStyleLbl="alignNode1" presStyleIdx="1" presStyleCnt="3">
        <dgm:presLayoutVars>
          <dgm:chMax val="0"/>
          <dgm:chPref val="0"/>
          <dgm:bulletEnabled val="1"/>
        </dgm:presLayoutVars>
      </dgm:prSet>
      <dgm:spPr/>
    </dgm:pt>
    <dgm:pt modelId="{2E143DE1-8237-F34E-A96A-027111007A0F}" type="pres">
      <dgm:prSet presAssocID="{8063C221-3FBD-C740-BF28-2C94E5901EC3}" presName="desTx" presStyleLbl="alignAccFollowNode1" presStyleIdx="1" presStyleCnt="3">
        <dgm:presLayoutVars>
          <dgm:bulletEnabled val="1"/>
        </dgm:presLayoutVars>
      </dgm:prSet>
      <dgm:spPr/>
    </dgm:pt>
    <dgm:pt modelId="{B1C6BA2C-0690-0043-9794-57ADF769395B}" type="pres">
      <dgm:prSet presAssocID="{E3CDEFEA-B6E1-7D4E-9DF1-A06668824AEE}" presName="space" presStyleCnt="0"/>
      <dgm:spPr/>
    </dgm:pt>
    <dgm:pt modelId="{3CEDBBBC-6E21-AA40-A9E3-24A1D7EC4F5E}" type="pres">
      <dgm:prSet presAssocID="{854890CA-352D-824F-82DF-4A15BE912CAB}" presName="composite" presStyleCnt="0"/>
      <dgm:spPr/>
    </dgm:pt>
    <dgm:pt modelId="{7A927540-AAFE-F34D-8E0D-ED697730F2B7}" type="pres">
      <dgm:prSet presAssocID="{854890CA-352D-824F-82DF-4A15BE912CAB}" presName="parTx" presStyleLbl="alignNode1" presStyleIdx="2" presStyleCnt="3">
        <dgm:presLayoutVars>
          <dgm:chMax val="0"/>
          <dgm:chPref val="0"/>
          <dgm:bulletEnabled val="1"/>
        </dgm:presLayoutVars>
      </dgm:prSet>
      <dgm:spPr/>
    </dgm:pt>
    <dgm:pt modelId="{47EF6ECE-0204-D34F-92CE-5C366BC1CC92}" type="pres">
      <dgm:prSet presAssocID="{854890CA-352D-824F-82DF-4A15BE912CAB}" presName="desTx" presStyleLbl="alignAccFollowNode1" presStyleIdx="2" presStyleCnt="3">
        <dgm:presLayoutVars>
          <dgm:bulletEnabled val="1"/>
        </dgm:presLayoutVars>
      </dgm:prSet>
      <dgm:spPr/>
    </dgm:pt>
  </dgm:ptLst>
  <dgm:cxnLst>
    <dgm:cxn modelId="{D1610505-45EA-AE46-859E-99FA3ABF618D}" srcId="{5CD3CBE8-6F1E-624C-91B7-5590C7F1A8E9}" destId="{854890CA-352D-824F-82DF-4A15BE912CAB}" srcOrd="2" destOrd="0" parTransId="{B5E7299C-226E-E348-81C9-AD5EA3A6A75C}" sibTransId="{4AB4ABD4-4646-8E43-BFCF-4B8499A0F75C}"/>
    <dgm:cxn modelId="{9E8CE116-340F-5C41-816F-6AB33BF10EFE}" type="presOf" srcId="{6C703519-2C96-2643-9589-3F9A073EEE4E}" destId="{CC8F39B0-658F-954F-B2E4-0512DCC23C29}" srcOrd="0" destOrd="1" presId="urn:microsoft.com/office/officeart/2005/8/layout/hList1"/>
    <dgm:cxn modelId="{F14F2019-9205-CE41-BE71-45CB9040F28D}" type="presOf" srcId="{AB670FA6-6651-4D4C-A2E0-0E6C0C2C1EC0}" destId="{CC8F39B0-658F-954F-B2E4-0512DCC23C29}" srcOrd="0" destOrd="0" presId="urn:microsoft.com/office/officeart/2005/8/layout/hList1"/>
    <dgm:cxn modelId="{3CA4682F-CFC2-E347-B07D-0F12D131C198}" srcId="{8063C221-3FBD-C740-BF28-2C94E5901EC3}" destId="{58DF644B-9CE2-744F-AAA6-1E2F43B58785}" srcOrd="1" destOrd="0" parTransId="{0C221766-25F6-A24D-A883-6B41073ACB8C}" sibTransId="{1893FCCF-CA67-9141-B6B1-D16C77C82D49}"/>
    <dgm:cxn modelId="{603C155B-A2D3-F746-A184-46DED6C4979F}" type="presOf" srcId="{58DF644B-9CE2-744F-AAA6-1E2F43B58785}" destId="{2E143DE1-8237-F34E-A96A-027111007A0F}" srcOrd="0" destOrd="1" presId="urn:microsoft.com/office/officeart/2005/8/layout/hList1"/>
    <dgm:cxn modelId="{E5903663-0873-E847-A45F-4880529D05C9}" srcId="{8063C221-3FBD-C740-BF28-2C94E5901EC3}" destId="{EE0782C1-5D14-0F49-AB05-7F4D77325E29}" srcOrd="0" destOrd="0" parTransId="{C8457643-6B82-FC42-A8D1-60B9FB555BA7}" sibTransId="{E19DA22F-2CA7-B84A-B11F-FD224DE86D4E}"/>
    <dgm:cxn modelId="{4B8FE343-B713-9C4D-B6D0-4CEDF692B6BD}" srcId="{5406883C-7111-4F49-B49B-7C0F57B22062}" destId="{BDB164B9-78C3-914A-B0E9-B8C15045463B}" srcOrd="3" destOrd="0" parTransId="{D6D7C31E-AE76-0B46-A5D3-892CF9A7D339}" sibTransId="{A7BD6403-EF48-034C-B1B9-58B89C34988D}"/>
    <dgm:cxn modelId="{5995DB46-D935-8648-8D01-6D301C840328}" srcId="{5CD3CBE8-6F1E-624C-91B7-5590C7F1A8E9}" destId="{8063C221-3FBD-C740-BF28-2C94E5901EC3}" srcOrd="1" destOrd="0" parTransId="{B0369BD4-3133-E34D-A10F-1021E4A57350}" sibTransId="{E3CDEFEA-B6E1-7D4E-9DF1-A06668824AEE}"/>
    <dgm:cxn modelId="{275A3D67-0F0C-8E4F-B0C5-2D50D56A11C4}" type="presOf" srcId="{EE0782C1-5D14-0F49-AB05-7F4D77325E29}" destId="{2E143DE1-8237-F34E-A96A-027111007A0F}" srcOrd="0" destOrd="0" presId="urn:microsoft.com/office/officeart/2005/8/layout/hList1"/>
    <dgm:cxn modelId="{1C11B249-12D6-A649-B12E-B0A3C4272BB5}" type="presOf" srcId="{BDB164B9-78C3-914A-B0E9-B8C15045463B}" destId="{CC8F39B0-658F-954F-B2E4-0512DCC23C29}" srcOrd="0" destOrd="3" presId="urn:microsoft.com/office/officeart/2005/8/layout/hList1"/>
    <dgm:cxn modelId="{AF06016A-AA98-B24D-90B1-604422F82CC3}" type="presOf" srcId="{5406883C-7111-4F49-B49B-7C0F57B22062}" destId="{92C34216-57E6-6F42-AD5F-9218791387BC}" srcOrd="0" destOrd="0" presId="urn:microsoft.com/office/officeart/2005/8/layout/hList1"/>
    <dgm:cxn modelId="{B622EF6A-1C36-D341-9013-19E84EC5DE8D}" type="presOf" srcId="{FFF952C0-8FA0-8A44-A621-69D362A31DF4}" destId="{47EF6ECE-0204-D34F-92CE-5C366BC1CC92}" srcOrd="0" destOrd="2" presId="urn:microsoft.com/office/officeart/2005/8/layout/hList1"/>
    <dgm:cxn modelId="{C19F316C-B316-8A45-978F-63BA411FF930}" srcId="{5406883C-7111-4F49-B49B-7C0F57B22062}" destId="{DBEF8191-5EEE-F041-A9C4-D6B847B4DF29}" srcOrd="4" destOrd="0" parTransId="{5B553CB3-5AE8-D54C-9C68-05459159D11C}" sibTransId="{BE0BF321-BDC1-6345-8914-2419368F1158}"/>
    <dgm:cxn modelId="{AC13EC4C-0339-B648-9036-106E170DB119}" srcId="{854890CA-352D-824F-82DF-4A15BE912CAB}" destId="{4BB43B78-F534-B54C-BBE9-07F4970D4159}" srcOrd="1" destOrd="0" parTransId="{F004D644-A856-F84C-B882-BBF9FEDC82D9}" sibTransId="{BB51B3D8-8DEA-7447-AF54-B53385C1941B}"/>
    <dgm:cxn modelId="{6D344A76-4562-324C-8A95-4EE638E184C4}" type="presOf" srcId="{854890CA-352D-824F-82DF-4A15BE912CAB}" destId="{7A927540-AAFE-F34D-8E0D-ED697730F2B7}" srcOrd="0" destOrd="0" presId="urn:microsoft.com/office/officeart/2005/8/layout/hList1"/>
    <dgm:cxn modelId="{D896B376-AF7B-EF4D-9EB9-8C20BC9674E8}" type="presOf" srcId="{5CD3CBE8-6F1E-624C-91B7-5590C7F1A8E9}" destId="{063BF959-1BBD-8945-AC1A-1070757BC4A0}" srcOrd="0" destOrd="0" presId="urn:microsoft.com/office/officeart/2005/8/layout/hList1"/>
    <dgm:cxn modelId="{F97BEE79-BE41-AA4F-B898-B26FEB1F7636}" type="presOf" srcId="{4BB43B78-F534-B54C-BBE9-07F4970D4159}" destId="{47EF6ECE-0204-D34F-92CE-5C366BC1CC92}" srcOrd="0" destOrd="1" presId="urn:microsoft.com/office/officeart/2005/8/layout/hList1"/>
    <dgm:cxn modelId="{30EDAB88-4AB0-0F47-A973-0C75F5E42229}" type="presOf" srcId="{9A1A0D2C-6B6C-B64D-B9C5-0F5A52EFB3E0}" destId="{47EF6ECE-0204-D34F-92CE-5C366BC1CC92}" srcOrd="0" destOrd="0" presId="urn:microsoft.com/office/officeart/2005/8/layout/hList1"/>
    <dgm:cxn modelId="{30973398-6C5A-3B42-8C7B-8A71DC6D0AFD}" srcId="{854890CA-352D-824F-82DF-4A15BE912CAB}" destId="{9A1A0D2C-6B6C-B64D-B9C5-0F5A52EFB3E0}" srcOrd="0" destOrd="0" parTransId="{39C85BA5-2B31-F245-A69A-50C7FCC56F75}" sibTransId="{DF27FEBF-8747-EC4B-8F68-BF531D2FA174}"/>
    <dgm:cxn modelId="{040E2CA4-00AE-BD4D-BDEE-4DC6C25FC3E8}" srcId="{854890CA-352D-824F-82DF-4A15BE912CAB}" destId="{FFF952C0-8FA0-8A44-A621-69D362A31DF4}" srcOrd="2" destOrd="0" parTransId="{BD6DE96B-2535-1941-ACA1-A21C37A014AA}" sibTransId="{56E65DF5-62F6-A947-845D-6579EDC547CE}"/>
    <dgm:cxn modelId="{7A176FB1-12C4-7B48-BAFD-D4E3B4C29B5A}" type="presOf" srcId="{F1E2BF11-DCF5-8E42-8D1E-9D4C1A06916B}" destId="{CC8F39B0-658F-954F-B2E4-0512DCC23C29}" srcOrd="0" destOrd="2" presId="urn:microsoft.com/office/officeart/2005/8/layout/hList1"/>
    <dgm:cxn modelId="{C05AF6BA-6446-6E45-8CAE-DDAA603E30DC}" srcId="{5406883C-7111-4F49-B49B-7C0F57B22062}" destId="{6C703519-2C96-2643-9589-3F9A073EEE4E}" srcOrd="1" destOrd="0" parTransId="{224DC93F-4520-C94B-93A4-724A95105948}" sibTransId="{3061A0C7-24CB-1847-B5E7-4AC78FD08F89}"/>
    <dgm:cxn modelId="{7F17DFCB-C034-024C-9B14-4A9569AE014F}" srcId="{8063C221-3FBD-C740-BF28-2C94E5901EC3}" destId="{50C4AC76-EA67-3B4D-9C33-EF5689BA1E5C}" srcOrd="2" destOrd="0" parTransId="{E8FCBE43-B947-C943-98F4-87D9E41F26AD}" sibTransId="{C84EC443-C4F9-8444-81FF-C0DBCEEEFA49}"/>
    <dgm:cxn modelId="{91282DCF-1BC6-D34F-8808-8EE04817877B}" srcId="{5406883C-7111-4F49-B49B-7C0F57B22062}" destId="{AB670FA6-6651-4D4C-A2E0-0E6C0C2C1EC0}" srcOrd="0" destOrd="0" parTransId="{214EC07F-012E-2542-9A81-C19EE4E1D509}" sibTransId="{4876928D-8C2B-DB4D-B9E0-EAEEA3BE0E2A}"/>
    <dgm:cxn modelId="{693603D1-076E-1148-9342-78BC5C7E6759}" type="presOf" srcId="{8063C221-3FBD-C740-BF28-2C94E5901EC3}" destId="{F156AE9A-CCDA-6549-BD0C-3521F3AE16EB}" srcOrd="0" destOrd="0" presId="urn:microsoft.com/office/officeart/2005/8/layout/hList1"/>
    <dgm:cxn modelId="{36BE9BD3-DE94-824F-9D85-B0A3510032E8}" type="presOf" srcId="{50C4AC76-EA67-3B4D-9C33-EF5689BA1E5C}" destId="{2E143DE1-8237-F34E-A96A-027111007A0F}" srcOrd="0" destOrd="2" presId="urn:microsoft.com/office/officeart/2005/8/layout/hList1"/>
    <dgm:cxn modelId="{56BED1D4-F873-CF4C-93B3-79FAF9446C22}" srcId="{5CD3CBE8-6F1E-624C-91B7-5590C7F1A8E9}" destId="{5406883C-7111-4F49-B49B-7C0F57B22062}" srcOrd="0" destOrd="0" parTransId="{7602DB88-ECDE-7541-A43A-0841A34F319C}" sibTransId="{A909A268-CD9E-0D47-8E5E-70A137ACEC57}"/>
    <dgm:cxn modelId="{8EA3F7E5-EF6F-BD45-B5DD-FC0F3C9C1573}" type="presOf" srcId="{DBEF8191-5EEE-F041-A9C4-D6B847B4DF29}" destId="{CC8F39B0-658F-954F-B2E4-0512DCC23C29}" srcOrd="0" destOrd="4" presId="urn:microsoft.com/office/officeart/2005/8/layout/hList1"/>
    <dgm:cxn modelId="{F35B48F0-9F9A-524E-B255-C9FE1F23653A}" srcId="{5406883C-7111-4F49-B49B-7C0F57B22062}" destId="{F1E2BF11-DCF5-8E42-8D1E-9D4C1A06916B}" srcOrd="2" destOrd="0" parTransId="{1443D77A-095E-2B42-8D58-72A39B5833B9}" sibTransId="{00515D66-312C-8044-BA46-920F7CFB3190}"/>
    <dgm:cxn modelId="{3EEF12F6-8A4B-2048-B2C3-C7D054971836}" type="presParOf" srcId="{063BF959-1BBD-8945-AC1A-1070757BC4A0}" destId="{C24441F0-2623-D846-BA26-5DAFE63E33D3}" srcOrd="0" destOrd="0" presId="urn:microsoft.com/office/officeart/2005/8/layout/hList1"/>
    <dgm:cxn modelId="{46F6F887-A440-0441-A374-F99727B429CE}" type="presParOf" srcId="{C24441F0-2623-D846-BA26-5DAFE63E33D3}" destId="{92C34216-57E6-6F42-AD5F-9218791387BC}" srcOrd="0" destOrd="0" presId="urn:microsoft.com/office/officeart/2005/8/layout/hList1"/>
    <dgm:cxn modelId="{0A78B166-A390-6444-91F0-F0602D264278}" type="presParOf" srcId="{C24441F0-2623-D846-BA26-5DAFE63E33D3}" destId="{CC8F39B0-658F-954F-B2E4-0512DCC23C29}" srcOrd="1" destOrd="0" presId="urn:microsoft.com/office/officeart/2005/8/layout/hList1"/>
    <dgm:cxn modelId="{54465B0B-BFF3-DE47-AF9D-FC116A2A8DA4}" type="presParOf" srcId="{063BF959-1BBD-8945-AC1A-1070757BC4A0}" destId="{BC2A8A41-62AB-EC45-AD6D-234AEE28394E}" srcOrd="1" destOrd="0" presId="urn:microsoft.com/office/officeart/2005/8/layout/hList1"/>
    <dgm:cxn modelId="{FD15FD57-B498-9143-828C-73B7CDE4F6CC}" type="presParOf" srcId="{063BF959-1BBD-8945-AC1A-1070757BC4A0}" destId="{D3CF9195-E9D9-C34B-B740-C712D35EF917}" srcOrd="2" destOrd="0" presId="urn:microsoft.com/office/officeart/2005/8/layout/hList1"/>
    <dgm:cxn modelId="{73497C4D-E32A-654A-B3FD-D81B08914861}" type="presParOf" srcId="{D3CF9195-E9D9-C34B-B740-C712D35EF917}" destId="{F156AE9A-CCDA-6549-BD0C-3521F3AE16EB}" srcOrd="0" destOrd="0" presId="urn:microsoft.com/office/officeart/2005/8/layout/hList1"/>
    <dgm:cxn modelId="{0D337A91-AD61-D943-9EF1-B9C3BFD08C04}" type="presParOf" srcId="{D3CF9195-E9D9-C34B-B740-C712D35EF917}" destId="{2E143DE1-8237-F34E-A96A-027111007A0F}" srcOrd="1" destOrd="0" presId="urn:microsoft.com/office/officeart/2005/8/layout/hList1"/>
    <dgm:cxn modelId="{6634D907-B9BF-4B48-9C76-AC23059B4B2C}" type="presParOf" srcId="{063BF959-1BBD-8945-AC1A-1070757BC4A0}" destId="{B1C6BA2C-0690-0043-9794-57ADF769395B}" srcOrd="3" destOrd="0" presId="urn:microsoft.com/office/officeart/2005/8/layout/hList1"/>
    <dgm:cxn modelId="{933651EC-89FC-1548-BF06-2190A5F16023}" type="presParOf" srcId="{063BF959-1BBD-8945-AC1A-1070757BC4A0}" destId="{3CEDBBBC-6E21-AA40-A9E3-24A1D7EC4F5E}" srcOrd="4" destOrd="0" presId="urn:microsoft.com/office/officeart/2005/8/layout/hList1"/>
    <dgm:cxn modelId="{CABD1680-185B-674F-8451-6010B8638254}" type="presParOf" srcId="{3CEDBBBC-6E21-AA40-A9E3-24A1D7EC4F5E}" destId="{7A927540-AAFE-F34D-8E0D-ED697730F2B7}" srcOrd="0" destOrd="0" presId="urn:microsoft.com/office/officeart/2005/8/layout/hList1"/>
    <dgm:cxn modelId="{A7820A40-661F-5143-B744-2524B746B596}" type="presParOf" srcId="{3CEDBBBC-6E21-AA40-A9E3-24A1D7EC4F5E}" destId="{47EF6ECE-0204-D34F-92CE-5C366BC1CC9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C34216-57E6-6F42-AD5F-9218791387BC}">
      <dsp:nvSpPr>
        <dsp:cNvPr id="0" name=""/>
        <dsp:cNvSpPr/>
      </dsp:nvSpPr>
      <dsp:spPr>
        <a:xfrm>
          <a:off x="3626" y="237749"/>
          <a:ext cx="3536156" cy="103843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dirty="0"/>
            <a:t>Scottish Government</a:t>
          </a:r>
        </a:p>
        <a:p>
          <a:pPr marL="0" lvl="0" indent="0" algn="ctr" defTabSz="1022350">
            <a:lnSpc>
              <a:spcPct val="90000"/>
            </a:lnSpc>
            <a:spcBef>
              <a:spcPct val="0"/>
            </a:spcBef>
            <a:spcAft>
              <a:spcPct val="35000"/>
            </a:spcAft>
            <a:buNone/>
          </a:pPr>
          <a:r>
            <a:rPr lang="en-US" sz="2300" b="0" i="0" kern="1200" dirty="0"/>
            <a:t>(Public)</a:t>
          </a:r>
          <a:endParaRPr lang="en-US" sz="2300" kern="1200" dirty="0"/>
        </a:p>
      </dsp:txBody>
      <dsp:txXfrm>
        <a:off x="3626" y="237749"/>
        <a:ext cx="3536156" cy="1038431"/>
      </dsp:txXfrm>
    </dsp:sp>
    <dsp:sp modelId="{CC8F39B0-658F-954F-B2E4-0512DCC23C29}">
      <dsp:nvSpPr>
        <dsp:cNvPr id="0" name=""/>
        <dsp:cNvSpPr/>
      </dsp:nvSpPr>
      <dsp:spPr>
        <a:xfrm>
          <a:off x="3626" y="1276181"/>
          <a:ext cx="3536156" cy="265167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i="0" kern="1200" dirty="0"/>
            <a:t>33%</a:t>
          </a:r>
          <a:r>
            <a:rPr lang="en-US" sz="2000" b="0" i="0" kern="1200" dirty="0"/>
            <a:t> TCO savings  </a:t>
          </a:r>
          <a:endParaRPr lang="en-US" sz="2000" kern="1200" dirty="0"/>
        </a:p>
        <a:p>
          <a:pPr marL="228600" lvl="1" indent="-228600" algn="l" defTabSz="889000">
            <a:lnSpc>
              <a:spcPct val="90000"/>
            </a:lnSpc>
            <a:spcBef>
              <a:spcPct val="0"/>
            </a:spcBef>
            <a:spcAft>
              <a:spcPct val="15000"/>
            </a:spcAft>
            <a:buChar char="•"/>
          </a:pPr>
          <a:r>
            <a:rPr lang="en-US" sz="2000" b="1" i="0" kern="1200" dirty="0"/>
            <a:t>60%</a:t>
          </a:r>
          <a:r>
            <a:rPr lang="en-US" sz="2000" b="0" i="0" kern="1200" dirty="0"/>
            <a:t> management time savings (FTE savings)</a:t>
          </a:r>
          <a:endParaRPr lang="en-US" sz="2000" kern="1200" dirty="0"/>
        </a:p>
        <a:p>
          <a:pPr marL="228600" lvl="1" indent="-228600" algn="l" defTabSz="889000">
            <a:lnSpc>
              <a:spcPct val="90000"/>
            </a:lnSpc>
            <a:spcBef>
              <a:spcPct val="0"/>
            </a:spcBef>
            <a:spcAft>
              <a:spcPct val="15000"/>
            </a:spcAft>
            <a:buChar char="•"/>
          </a:pPr>
          <a:r>
            <a:rPr lang="en-US" sz="2000" b="1" i="0" kern="1200" dirty="0"/>
            <a:t>6x</a:t>
          </a:r>
          <a:r>
            <a:rPr lang="en-US" sz="2000" b="0" i="0" kern="1200" dirty="0"/>
            <a:t> faster backup performance </a:t>
          </a:r>
          <a:endParaRPr lang="en-US" sz="2000" kern="1200" dirty="0"/>
        </a:p>
        <a:p>
          <a:pPr marL="228600" lvl="1" indent="-228600" algn="l" defTabSz="889000">
            <a:lnSpc>
              <a:spcPct val="90000"/>
            </a:lnSpc>
            <a:spcBef>
              <a:spcPct val="0"/>
            </a:spcBef>
            <a:spcAft>
              <a:spcPct val="15000"/>
            </a:spcAft>
            <a:buChar char="•"/>
          </a:pPr>
          <a:r>
            <a:rPr lang="en-US" sz="2000" b="1" i="0" kern="1200" dirty="0"/>
            <a:t>79%</a:t>
          </a:r>
          <a:r>
            <a:rPr lang="en-US" sz="2000" b="0" i="0" kern="1200" dirty="0"/>
            <a:t> data reduction </a:t>
          </a:r>
          <a:endParaRPr lang="en-US" sz="2000" kern="1200" dirty="0"/>
        </a:p>
        <a:p>
          <a:pPr marL="228600" lvl="1" indent="-228600" algn="l" defTabSz="889000">
            <a:lnSpc>
              <a:spcPct val="90000"/>
            </a:lnSpc>
            <a:spcBef>
              <a:spcPct val="0"/>
            </a:spcBef>
            <a:spcAft>
              <a:spcPct val="15000"/>
            </a:spcAft>
            <a:buChar char="•"/>
          </a:pPr>
          <a:r>
            <a:rPr lang="en-US" sz="2000" b="1" i="0" kern="1200" dirty="0"/>
            <a:t>Near-zero</a:t>
          </a:r>
          <a:r>
            <a:rPr lang="en-US" sz="2000" b="0" i="0" kern="1200" dirty="0"/>
            <a:t> RTOs</a:t>
          </a:r>
          <a:endParaRPr lang="en-US" sz="2000" kern="1200" dirty="0"/>
        </a:p>
      </dsp:txBody>
      <dsp:txXfrm>
        <a:off x="3626" y="1276181"/>
        <a:ext cx="3536156" cy="2651670"/>
      </dsp:txXfrm>
    </dsp:sp>
    <dsp:sp modelId="{F156AE9A-CCDA-6549-BD0C-3521F3AE16EB}">
      <dsp:nvSpPr>
        <dsp:cNvPr id="0" name=""/>
        <dsp:cNvSpPr/>
      </dsp:nvSpPr>
      <dsp:spPr>
        <a:xfrm>
          <a:off x="4034844" y="237749"/>
          <a:ext cx="3536156" cy="103843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dirty="0"/>
            <a:t>High 5 Games</a:t>
          </a:r>
        </a:p>
        <a:p>
          <a:pPr marL="0" lvl="0" indent="0" algn="ctr" defTabSz="1022350">
            <a:lnSpc>
              <a:spcPct val="90000"/>
            </a:lnSpc>
            <a:spcBef>
              <a:spcPct val="0"/>
            </a:spcBef>
            <a:spcAft>
              <a:spcPct val="35000"/>
            </a:spcAft>
            <a:buNone/>
          </a:pPr>
          <a:r>
            <a:rPr lang="en-US" sz="2300" b="0" i="0" kern="1200" dirty="0"/>
            <a:t>(Media &amp; Entertainment</a:t>
          </a:r>
          <a:endParaRPr lang="en-US" sz="2300" kern="1200" dirty="0"/>
        </a:p>
      </dsp:txBody>
      <dsp:txXfrm>
        <a:off x="4034844" y="237749"/>
        <a:ext cx="3536156" cy="1038431"/>
      </dsp:txXfrm>
    </dsp:sp>
    <dsp:sp modelId="{2E143DE1-8237-F34E-A96A-027111007A0F}">
      <dsp:nvSpPr>
        <dsp:cNvPr id="0" name=""/>
        <dsp:cNvSpPr/>
      </dsp:nvSpPr>
      <dsp:spPr>
        <a:xfrm>
          <a:off x="4034844" y="1276181"/>
          <a:ext cx="3536156" cy="265167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i="0" kern="1200" dirty="0"/>
            <a:t>Significant</a:t>
          </a:r>
          <a:r>
            <a:rPr lang="en-US" sz="2000" b="0" i="0" kern="1200" dirty="0"/>
            <a:t> management time savings (FTE savings)</a:t>
          </a:r>
          <a:endParaRPr lang="en-US" sz="2000" kern="1200" dirty="0"/>
        </a:p>
        <a:p>
          <a:pPr marL="228600" lvl="1" indent="-228600" algn="l" defTabSz="889000">
            <a:lnSpc>
              <a:spcPct val="90000"/>
            </a:lnSpc>
            <a:spcBef>
              <a:spcPct val="0"/>
            </a:spcBef>
            <a:spcAft>
              <a:spcPct val="15000"/>
            </a:spcAft>
            <a:buChar char="•"/>
          </a:pPr>
          <a:r>
            <a:rPr lang="en-US" sz="2000" b="1" i="0" kern="1200" dirty="0"/>
            <a:t>Faster </a:t>
          </a:r>
          <a:r>
            <a:rPr lang="en-US" sz="2000" b="0" i="0" kern="1200" dirty="0"/>
            <a:t>backup performance </a:t>
          </a:r>
          <a:endParaRPr lang="en-US" sz="2000" kern="1200" dirty="0"/>
        </a:p>
        <a:p>
          <a:pPr marL="228600" lvl="1" indent="-228600" algn="l" defTabSz="889000">
            <a:lnSpc>
              <a:spcPct val="90000"/>
            </a:lnSpc>
            <a:spcBef>
              <a:spcPct val="0"/>
            </a:spcBef>
            <a:spcAft>
              <a:spcPct val="15000"/>
            </a:spcAft>
            <a:buChar char="•"/>
          </a:pPr>
          <a:r>
            <a:rPr lang="en-US" sz="2000" b="1" i="0" kern="1200" dirty="0"/>
            <a:t>Easy cloud mobility </a:t>
          </a:r>
          <a:r>
            <a:rPr lang="en-US" sz="2000" b="0" i="0" kern="1200" dirty="0"/>
            <a:t>with Google Cloud Platform</a:t>
          </a:r>
          <a:endParaRPr lang="en-US" sz="2000" kern="1200" dirty="0"/>
        </a:p>
      </dsp:txBody>
      <dsp:txXfrm>
        <a:off x="4034844" y="1276181"/>
        <a:ext cx="3536156" cy="2651670"/>
      </dsp:txXfrm>
    </dsp:sp>
    <dsp:sp modelId="{7A927540-AAFE-F34D-8E0D-ED697730F2B7}">
      <dsp:nvSpPr>
        <dsp:cNvPr id="0" name=""/>
        <dsp:cNvSpPr/>
      </dsp:nvSpPr>
      <dsp:spPr>
        <a:xfrm>
          <a:off x="8066062" y="237749"/>
          <a:ext cx="3536156" cy="1038431"/>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0" i="0" kern="1200" dirty="0"/>
            <a:t>Sugar Creek</a:t>
          </a:r>
        </a:p>
        <a:p>
          <a:pPr marL="0" lvl="0" indent="0" algn="ctr" defTabSz="1022350">
            <a:lnSpc>
              <a:spcPct val="90000"/>
            </a:lnSpc>
            <a:spcBef>
              <a:spcPct val="0"/>
            </a:spcBef>
            <a:spcAft>
              <a:spcPct val="35000"/>
            </a:spcAft>
            <a:buNone/>
          </a:pPr>
          <a:r>
            <a:rPr lang="en-US" sz="2300" b="0" i="0" kern="1200" dirty="0"/>
            <a:t>(Manufacturing)</a:t>
          </a:r>
          <a:endParaRPr lang="en-US" sz="2300" kern="1200" dirty="0"/>
        </a:p>
      </dsp:txBody>
      <dsp:txXfrm>
        <a:off x="8066062" y="237749"/>
        <a:ext cx="3536156" cy="1038431"/>
      </dsp:txXfrm>
    </dsp:sp>
    <dsp:sp modelId="{47EF6ECE-0204-D34F-92CE-5C366BC1CC92}">
      <dsp:nvSpPr>
        <dsp:cNvPr id="0" name=""/>
        <dsp:cNvSpPr/>
      </dsp:nvSpPr>
      <dsp:spPr>
        <a:xfrm>
          <a:off x="8066062" y="1276181"/>
          <a:ext cx="3536156" cy="265167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b="1" i="0" kern="1200" dirty="0"/>
            <a:t>90%</a:t>
          </a:r>
          <a:r>
            <a:rPr lang="en-US" sz="2000" b="0" i="0" kern="1200" dirty="0"/>
            <a:t> management time savings (FTE savings)</a:t>
          </a:r>
          <a:endParaRPr lang="en-US" sz="2000" kern="1200" dirty="0"/>
        </a:p>
        <a:p>
          <a:pPr marL="228600" lvl="1" indent="-228600" algn="l" defTabSz="889000">
            <a:lnSpc>
              <a:spcPct val="90000"/>
            </a:lnSpc>
            <a:spcBef>
              <a:spcPct val="0"/>
            </a:spcBef>
            <a:spcAft>
              <a:spcPct val="15000"/>
            </a:spcAft>
            <a:buChar char="•"/>
          </a:pPr>
          <a:r>
            <a:rPr lang="en-US" sz="2000" b="1" i="0" kern="1200" dirty="0"/>
            <a:t>Easy Cloud mobilit</a:t>
          </a:r>
          <a:r>
            <a:rPr lang="en-US" sz="2000" b="0" i="0" kern="1200" dirty="0"/>
            <a:t>y to AWS S3 </a:t>
          </a:r>
          <a:endParaRPr lang="en-US" sz="2000" kern="1200" dirty="0"/>
        </a:p>
        <a:p>
          <a:pPr marL="228600" lvl="1" indent="-228600" algn="l" defTabSz="889000">
            <a:lnSpc>
              <a:spcPct val="90000"/>
            </a:lnSpc>
            <a:spcBef>
              <a:spcPct val="0"/>
            </a:spcBef>
            <a:spcAft>
              <a:spcPct val="15000"/>
            </a:spcAft>
            <a:buChar char="•"/>
          </a:pPr>
          <a:r>
            <a:rPr lang="en-US" sz="2000" b="1" i="0" kern="1200" dirty="0"/>
            <a:t>Streamlined</a:t>
          </a:r>
          <a:r>
            <a:rPr lang="en-US" sz="2000" b="0" i="0" kern="1200" dirty="0"/>
            <a:t> compliance for audits </a:t>
          </a:r>
          <a:endParaRPr lang="en-US" sz="2000" kern="1200" dirty="0"/>
        </a:p>
      </dsp:txBody>
      <dsp:txXfrm>
        <a:off x="8066062" y="1276181"/>
        <a:ext cx="3536156" cy="265167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9/29/2018 10:46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9/29/2018 10:46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azure.microsoft.com/blog/2014/10/29/networking-enterpris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anderseideblog.wordpress.com/2014/10/30/network-security-groups-in-azur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9/29/2018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Isolation is key to protecting Azure deployments. There are many elements that create a layered approach to securing your data and applications in Azure. As this picture shows Internet access, we will look at how your deployment can be secured against such exposure. What is worth noting is the sophisticated Distributed Denial of Service protection based on machine learning and Microsoft’s global view of real-time security threats.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6D24266-2E0E-4607-B5AE-1CF3342D1B2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9/29/2018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5418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u="none" baseline="0" dirty="0"/>
          </a:p>
          <a:p>
            <a:pPr marL="171450" indent="-171450">
              <a:buFont typeface="Arial" panose="020B0604020202020204" pitchFamily="34" charset="0"/>
              <a:buChar char="•"/>
            </a:pPr>
            <a:endParaRPr lang="en-US" u="none" baseline="0" dirty="0"/>
          </a:p>
          <a:p>
            <a:pPr marL="171450" indent="-171450">
              <a:buFont typeface="Arial" panose="020B0604020202020204" pitchFamily="34" charset="0"/>
              <a:buChar char="•"/>
            </a:pPr>
            <a:endParaRPr lang="en-US" u="none" baseline="0" dirty="0"/>
          </a:p>
          <a:p>
            <a:pPr marL="171450" indent="-171450">
              <a:buFont typeface="Arial" panose="020B0604020202020204" pitchFamily="34" charset="0"/>
              <a:buChar char="•"/>
            </a:pPr>
            <a:endParaRPr lang="en-US" u="non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4EC02DE-3EC5-410E-A3F9-D6706732E57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06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16B376D-2A2B-4F7B-A8CA-F798E78B5629}"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024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4175" y="484188"/>
            <a:ext cx="6096000" cy="3429000"/>
          </a:xfrm>
        </p:spPr>
      </p:sp>
      <p:sp>
        <p:nvSpPr>
          <p:cNvPr id="3" name="Notes Placeholder 2"/>
          <p:cNvSpPr>
            <a:spLocks noGrp="1"/>
          </p:cNvSpPr>
          <p:nvPr>
            <p:ph type="body" idx="1"/>
          </p:nvPr>
        </p:nvSpPr>
        <p:spPr/>
        <p:txBody>
          <a:bodyPr/>
          <a:lstStyle/>
          <a:p>
            <a:pPr marL="0" indent="0">
              <a:buNone/>
            </a:pPr>
            <a:r>
              <a:rPr lang="en-US" sz="1050" kern="1200" dirty="0">
                <a:solidFill>
                  <a:schemeClr val="tx1"/>
                </a:solidFill>
                <a:effectLst/>
                <a:latin typeface="Segoe UI" panose="020B0502040204020203" pitchFamily="34" charset="0"/>
                <a:ea typeface="+mn-ea"/>
                <a:cs typeface="Segoe UI" panose="020B0502040204020203" pitchFamily="34" charset="0"/>
              </a:rPr>
              <a:t>You can now create Network Security groups to define access control rules for inbound and outbound traffic to a Virtual machine or a group of virtual machines in a subnet. The security groups and the rules can be managed and updated independent of the life cycle of the VM. </a:t>
            </a:r>
          </a:p>
          <a:p>
            <a:pPr marL="0" indent="0">
              <a:buNone/>
            </a:pPr>
            <a:endParaRPr lang="en-US" sz="1050" kern="1200" dirty="0">
              <a:solidFill>
                <a:schemeClr val="tx1"/>
              </a:solidFill>
              <a:effectLst/>
              <a:latin typeface="Segoe UI" panose="020B0502040204020203" pitchFamily="34" charset="0"/>
              <a:ea typeface="+mn-ea"/>
              <a:cs typeface="Segoe UI" panose="020B0502040204020203" pitchFamily="34" charset="0"/>
            </a:endParaRPr>
          </a:p>
          <a:p>
            <a:r>
              <a:rPr lang="en-US" sz="1050" kern="1200" dirty="0">
                <a:solidFill>
                  <a:schemeClr val="tx1"/>
                </a:solidFill>
                <a:effectLst/>
                <a:latin typeface="Segoe UI" panose="020B0502040204020203" pitchFamily="34" charset="0"/>
                <a:ea typeface="+mn-ea"/>
                <a:cs typeface="Segoe UI" panose="020B0502040204020203" pitchFamily="34" charset="0"/>
                <a:hlinkClick r:id="rId3"/>
              </a:rPr>
              <a:t>http://azure.microsoft.com/blog/2014/10/29/networking-enterprise/</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r>
              <a:rPr lang="en-US" sz="1050" kern="1200" dirty="0">
                <a:solidFill>
                  <a:schemeClr val="tx1"/>
                </a:solidFill>
                <a:effectLst/>
                <a:latin typeface="Segoe UI" panose="020B0502040204020203" pitchFamily="34" charset="0"/>
                <a:ea typeface="+mn-ea"/>
                <a:cs typeface="Segoe UI" panose="020B0502040204020203" pitchFamily="34" charset="0"/>
                <a:hlinkClick r:id="rId4"/>
              </a:rPr>
              <a:t>https://anderseideblog.wordpress.com/2014/10/30/network-security-groups-in-azure/</a:t>
            </a:r>
            <a:endParaRPr lang="en-US" sz="1050" kern="1200" dirty="0">
              <a:solidFill>
                <a:schemeClr val="tx1"/>
              </a:solidFill>
              <a:effectLst/>
              <a:latin typeface="Segoe UI" panose="020B0502040204020203" pitchFamily="34" charset="0"/>
              <a:ea typeface="+mn-ea"/>
              <a:cs typeface="Segoe UI" panose="020B0502040204020203" pitchFamily="34" charset="0"/>
            </a:endParaRPr>
          </a:p>
          <a:p>
            <a:r>
              <a:rPr lang="en-US" sz="1050" kern="1200" dirty="0">
                <a:solidFill>
                  <a:schemeClr val="accent1">
                    <a:lumMod val="75000"/>
                  </a:schemeClr>
                </a:solidFill>
                <a:effectLst/>
                <a:latin typeface="Segoe UI" panose="020B0502040204020203" pitchFamily="34" charset="0"/>
                <a:ea typeface="+mn-ea"/>
                <a:cs typeface="Segoe UI" panose="020B0502040204020203" pitchFamily="34" charset="0"/>
              </a:rPr>
              <a:t>https://azure.microsoft.com/en-in/documentation/articles/virtual-networks-nsg/</a:t>
            </a:r>
          </a:p>
          <a:p>
            <a:r>
              <a:rPr lang="en-US" sz="1050" kern="1200" dirty="0">
                <a:solidFill>
                  <a:schemeClr val="tx1"/>
                </a:solidFill>
                <a:effectLst/>
                <a:latin typeface="Segoe UI" panose="020B0502040204020203" pitchFamily="34" charset="0"/>
                <a:ea typeface="+mn-ea"/>
                <a:cs typeface="Segoe UI" panose="020B0502040204020203" pitchFamily="34" charset="0"/>
              </a:rPr>
              <a:t>added note that  rules are based on the 5-tuple (source/</a:t>
            </a:r>
            <a:r>
              <a:rPr lang="en-US" sz="1050" kern="1200" dirty="0" err="1">
                <a:solidFill>
                  <a:schemeClr val="tx1"/>
                </a:solidFill>
                <a:effectLst/>
                <a:latin typeface="Segoe UI" panose="020B0502040204020203" pitchFamily="34" charset="0"/>
                <a:ea typeface="+mn-ea"/>
                <a:cs typeface="Segoe UI" panose="020B0502040204020203" pitchFamily="34" charset="0"/>
              </a:rPr>
              <a:t>dest</a:t>
            </a:r>
            <a:r>
              <a:rPr lang="en-US" sz="1050" kern="1200" dirty="0">
                <a:solidFill>
                  <a:schemeClr val="tx1"/>
                </a:solidFill>
                <a:effectLst/>
                <a:latin typeface="Segoe UI" panose="020B0502040204020203" pitchFamily="34" charset="0"/>
                <a:ea typeface="+mn-ea"/>
                <a:cs typeface="Segoe UI" panose="020B0502040204020203" pitchFamily="34" charset="0"/>
              </a:rPr>
              <a:t> IP/port, protocol)</a:t>
            </a:r>
          </a:p>
          <a:p>
            <a:endParaRPr lang="en-US" sz="105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489DB6A-E92B-415B-AFB4-9C72D4A9006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812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SIR is available for download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9/29/2018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8666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82FB390-D0B6-473E-AB29-49613262BC34}"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0627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user access, policies, and resources</a:t>
            </a:r>
          </a:p>
          <a:p>
            <a:r>
              <a:rPr lang="en-US" dirty="0"/>
              <a:t>Rapidly create new environments with pre-defined requirements</a:t>
            </a:r>
          </a:p>
          <a:p>
            <a:r>
              <a:rPr lang="en-US" dirty="0"/>
              <a:t>Bottom line = more control</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9/29/2018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2081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8D429-8874-6940-A4EB-5BFB181486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7438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buFont typeface="Arial" panose="020B0604020202020204" pitchFamily="34" charset="0"/>
              <a:buNone/>
            </a:pPr>
            <a:r>
              <a:rPr lang="en-US" dirty="0"/>
              <a:t>Considerations for prevention, detection, and mitigation</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On </a:t>
            </a:r>
            <a:r>
              <a:rPr lang="en-US" sz="1200" b="0" i="0" u="none" strike="noStrike" kern="1200" dirty="0" err="1">
                <a:solidFill>
                  <a:schemeClr val="tx1"/>
                </a:solidFill>
                <a:effectLst/>
                <a:latin typeface="+mn-lt"/>
                <a:ea typeface="+mn-ea"/>
                <a:cs typeface="+mn-cs"/>
              </a:rPr>
              <a:t>prem</a:t>
            </a:r>
            <a:r>
              <a:rPr lang="en-US" sz="1200" b="0" i="0" u="none" strike="noStrike" kern="1200" dirty="0">
                <a:solidFill>
                  <a:schemeClr val="tx1"/>
                </a:solidFill>
                <a:effectLst/>
                <a:latin typeface="+mn-lt"/>
                <a:ea typeface="+mn-ea"/>
                <a:cs typeface="+mn-cs"/>
              </a:rPr>
              <a:t> and cloud protection</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Builds a global architecture</a:t>
            </a:r>
          </a:p>
          <a:p>
            <a:pPr marL="171450" lvl="0" indent="-171450" rtl="0" fontAlgn="base">
              <a:buFont typeface="Arial" panose="020B0604020202020204" pitchFamily="34" charset="0"/>
              <a:buChar char="•"/>
            </a:pPr>
            <a:r>
              <a:rPr lang="en-US" sz="1200" b="0" i="0" u="none" strike="noStrike" kern="1200" dirty="0">
                <a:solidFill>
                  <a:schemeClr val="tx1"/>
                </a:solidFill>
                <a:effectLst/>
                <a:latin typeface="+mn-lt"/>
                <a:ea typeface="+mn-ea"/>
                <a:cs typeface="+mn-cs"/>
              </a:rPr>
              <a:t>immutable backup and appliance isolation for added data protection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24DC8D-BEC2-D34A-81E1-6AC3BD4AB13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5558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Tahoma"/>
                <a:ea typeface="+mn-ea"/>
                <a:cs typeface="+mn-cs"/>
              </a:rPr>
              <a:t>Take out the legacy systems</a:t>
            </a:r>
          </a:p>
          <a:p>
            <a:pPr lvl="0"/>
            <a:r>
              <a:rPr lang="en-US" sz="1200" kern="1200" dirty="0">
                <a:solidFill>
                  <a:schemeClr val="tx1"/>
                </a:solidFill>
                <a:effectLst/>
                <a:latin typeface="Tahoma"/>
                <a:ea typeface="+mn-ea"/>
                <a:cs typeface="+mn-cs"/>
              </a:rPr>
              <a:t>Think about what the </a:t>
            </a:r>
            <a:r>
              <a:rPr lang="en-US" sz="1200" kern="1200" dirty="0" err="1">
                <a:solidFill>
                  <a:schemeClr val="tx1"/>
                </a:solidFill>
                <a:effectLst/>
                <a:latin typeface="Tahoma"/>
                <a:ea typeface="+mn-ea"/>
                <a:cs typeface="+mn-cs"/>
              </a:rPr>
              <a:t>hyperconvergence</a:t>
            </a:r>
            <a:r>
              <a:rPr lang="en-US" sz="1200" kern="1200" dirty="0">
                <a:solidFill>
                  <a:schemeClr val="tx1"/>
                </a:solidFill>
                <a:effectLst/>
                <a:latin typeface="Tahoma"/>
                <a:ea typeface="+mn-ea"/>
                <a:cs typeface="+mn-cs"/>
              </a:rPr>
              <a:t> movement is doing to the modern data center</a:t>
            </a:r>
          </a:p>
          <a:p>
            <a:pPr lvl="0"/>
            <a:r>
              <a:rPr lang="en-US" sz="1200" kern="1200" dirty="0">
                <a:solidFill>
                  <a:schemeClr val="tx1"/>
                </a:solidFill>
                <a:effectLst/>
                <a:latin typeface="Tahoma"/>
                <a:ea typeface="+mn-ea"/>
                <a:cs typeface="+mn-cs"/>
              </a:rPr>
              <a:t>You can’t maintain and deploy all of the legacy infrastructure when you are moving to </a:t>
            </a:r>
            <a:r>
              <a:rPr lang="en-US" sz="1200" kern="1200" dirty="0" err="1">
                <a:solidFill>
                  <a:schemeClr val="tx1"/>
                </a:solidFill>
                <a:effectLst/>
                <a:latin typeface="Tahoma"/>
                <a:ea typeface="+mn-ea"/>
                <a:cs typeface="+mn-cs"/>
              </a:rPr>
              <a:t>hyperconvergence</a:t>
            </a:r>
            <a:r>
              <a:rPr lang="en-US" sz="1200" kern="1200" dirty="0">
                <a:solidFill>
                  <a:schemeClr val="tx1"/>
                </a:solidFill>
                <a:effectLst/>
                <a:latin typeface="Tahoma"/>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24DC8D-BEC2-D34A-81E1-6AC3BD4AB132}" type="slidenum">
              <a:rPr kumimoji="0" lang="en-US" sz="1200" b="0" i="0" u="none" strike="noStrike" kern="1200" cap="none" spc="0" normalizeH="0" baseline="0" noProof="0" smtClean="0">
                <a:ln>
                  <a:noFill/>
                </a:ln>
                <a:solidFill>
                  <a:prstClr val="black"/>
                </a:solidFill>
                <a:effectLst/>
                <a:uLnTx/>
                <a:uFillTx/>
                <a:latin typeface="Tahom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Tahoma"/>
              <a:ea typeface="+mn-ea"/>
              <a:cs typeface="+mn-cs"/>
            </a:endParaRPr>
          </a:p>
        </p:txBody>
      </p:sp>
    </p:spTree>
    <p:extLst>
      <p:ext uri="{BB962C8B-B14F-4D97-AF65-F5344CB8AC3E}">
        <p14:creationId xmlns:p14="http://schemas.microsoft.com/office/powerpoint/2010/main" val="1430146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9/29/2018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1008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200" b="1" i="0" u="none" strike="noStrike" kern="1200" dirty="0">
                <a:solidFill>
                  <a:schemeClr val="tx1"/>
                </a:solidFill>
                <a:effectLst/>
                <a:latin typeface="+mn-lt"/>
                <a:ea typeface="+mn-ea"/>
                <a:cs typeface="+mn-cs"/>
              </a:rPr>
              <a:t>Theme</a:t>
            </a:r>
            <a:r>
              <a:rPr lang="en-US" sz="1200" b="0" i="0" u="none" strike="noStrike" kern="1200" dirty="0">
                <a:solidFill>
                  <a:schemeClr val="tx1"/>
                </a:solidFill>
                <a:effectLst/>
                <a:latin typeface="+mn-lt"/>
                <a:ea typeface="+mn-ea"/>
                <a:cs typeface="+mn-cs"/>
              </a:rPr>
              <a:t>: The vision of Rubrik reaches far beyond simple data protection</a:t>
            </a:r>
          </a:p>
          <a:p>
            <a:pPr lvl="0" rtl="0" fontAlgn="base"/>
            <a:r>
              <a:rPr lang="en-US" sz="1200" b="0" i="0" u="none" strike="noStrike" kern="1200" dirty="0">
                <a:solidFill>
                  <a:schemeClr val="tx1"/>
                </a:solidFill>
                <a:effectLst/>
                <a:latin typeface="+mn-lt"/>
                <a:ea typeface="+mn-ea"/>
                <a:cs typeface="+mn-cs"/>
              </a:rPr>
              <a:t>Layers of defense - Prevention (agents/firewall), detection, and mitigation</a:t>
            </a:r>
          </a:p>
          <a:p>
            <a:pPr lvl="0" rtl="0" fontAlgn="base"/>
            <a:r>
              <a:rPr lang="en-US" sz="1200" b="0" i="0" u="none" strike="noStrike" kern="1200" dirty="0">
                <a:solidFill>
                  <a:schemeClr val="tx1"/>
                </a:solidFill>
                <a:effectLst/>
                <a:latin typeface="+mn-lt"/>
                <a:ea typeface="+mn-ea"/>
                <a:cs typeface="+mn-cs"/>
              </a:rPr>
              <a:t>Focus was traditionally on prevention, but that is not good enough, detection and mediation is needed</a:t>
            </a:r>
          </a:p>
          <a:p>
            <a:pPr lvl="1" rtl="0" fontAlgn="base"/>
            <a:r>
              <a:rPr lang="en-US" sz="1200" b="0" i="0" u="none" strike="noStrike" kern="1200" dirty="0">
                <a:solidFill>
                  <a:schemeClr val="tx1"/>
                </a:solidFill>
                <a:effectLst/>
                <a:latin typeface="+mn-lt"/>
                <a:ea typeface="+mn-ea"/>
                <a:cs typeface="+mn-cs"/>
              </a:rPr>
              <a:t>Add context - why does this model work vs previous models</a:t>
            </a:r>
          </a:p>
          <a:p>
            <a:pPr lvl="1" rtl="0" fontAlgn="base"/>
            <a:r>
              <a:rPr lang="en-US" sz="1200" b="0" i="0" u="none" strike="noStrike" kern="1200" dirty="0">
                <a:solidFill>
                  <a:schemeClr val="tx1"/>
                </a:solidFill>
                <a:effectLst/>
                <a:latin typeface="+mn-lt"/>
                <a:ea typeface="+mn-ea"/>
                <a:cs typeface="+mn-cs"/>
              </a:rPr>
              <a:t>Mutations are impossible to keep up with; have to leverage ML to keep up with dynamic nature of ransomware</a:t>
            </a:r>
          </a:p>
          <a:p>
            <a:pPr lvl="0" rtl="0" fontAlgn="base"/>
            <a:r>
              <a:rPr lang="en-US" sz="1200" b="0" i="0" kern="1200" dirty="0">
                <a:solidFill>
                  <a:schemeClr val="tx1"/>
                </a:solidFill>
                <a:effectLst/>
                <a:latin typeface="+mn-lt"/>
                <a:ea typeface="+mn-ea"/>
                <a:cs typeface="+mn-cs"/>
              </a:rPr>
              <a:t>There is a macro-level trend in </a:t>
            </a:r>
            <a:r>
              <a:rPr lang="en-US" sz="1200" b="0" i="0" kern="1200" dirty="0" err="1">
                <a:solidFill>
                  <a:schemeClr val="tx1"/>
                </a:solidFill>
                <a:effectLst/>
                <a:latin typeface="+mn-lt"/>
                <a:ea typeface="+mn-ea"/>
                <a:cs typeface="+mn-cs"/>
              </a:rPr>
              <a:t>infosec</a:t>
            </a:r>
            <a:r>
              <a:rPr lang="en-US" sz="1200" b="0" i="0" kern="1200" dirty="0">
                <a:solidFill>
                  <a:schemeClr val="tx1"/>
                </a:solidFill>
                <a:effectLst/>
                <a:latin typeface="+mn-lt"/>
                <a:ea typeface="+mn-ea"/>
                <a:cs typeface="+mn-cs"/>
              </a:rPr>
              <a:t> around making good security and good behavior easier (vs. blaming the end-user for being stupid). This matches nicely with our messaging around simplicity, automation, UX, etc.</a:t>
            </a:r>
          </a:p>
          <a:p>
            <a:pPr lvl="0" rtl="0" fontAlgn="base"/>
            <a:endParaRPr lang="en-US" sz="1200" b="0" i="0" kern="1200" dirty="0">
              <a:solidFill>
                <a:schemeClr val="tx1"/>
              </a:solidFill>
              <a:effectLst/>
              <a:latin typeface="+mn-lt"/>
              <a:ea typeface="+mn-ea"/>
              <a:cs typeface="+mn-cs"/>
            </a:endParaRPr>
          </a:p>
          <a:p>
            <a:pPr lvl="0" rtl="0" fontAlgn="base"/>
            <a:r>
              <a:rPr lang="en-US" sz="1200" b="0" i="0" u="none" strike="noStrike" kern="1200" dirty="0">
                <a:solidFill>
                  <a:schemeClr val="tx1"/>
                </a:solidFill>
                <a:effectLst/>
                <a:latin typeface="+mn-lt"/>
                <a:ea typeface="+mn-ea"/>
                <a:cs typeface="+mn-cs"/>
              </a:rPr>
              <a:t>immutable backup and appliance isolation</a:t>
            </a:r>
            <a:endParaRPr lang="en-US" sz="1200" kern="1200" dirty="0">
              <a:solidFill>
                <a:schemeClr val="tx1"/>
              </a:solidFill>
              <a:effectLst/>
              <a:latin typeface="Tahoma"/>
              <a:ea typeface="+mn-ea"/>
              <a:cs typeface="+mn-cs"/>
            </a:endParaRPr>
          </a:p>
          <a:p>
            <a:pPr lvl="0"/>
            <a:endParaRPr lang="en-US" sz="1200" kern="1200" dirty="0">
              <a:solidFill>
                <a:schemeClr val="tx1"/>
              </a:solidFill>
              <a:effectLst/>
              <a:latin typeface="Tahoma"/>
              <a:ea typeface="+mn-ea"/>
              <a:cs typeface="+mn-cs"/>
            </a:endParaRPr>
          </a:p>
          <a:p>
            <a:pPr lvl="0"/>
            <a:r>
              <a:rPr lang="en-US" sz="1200" kern="1200" dirty="0">
                <a:solidFill>
                  <a:schemeClr val="tx1"/>
                </a:solidFill>
                <a:effectLst/>
                <a:latin typeface="Tahoma"/>
                <a:ea typeface="+mn-ea"/>
                <a:cs typeface="+mn-cs"/>
              </a:rPr>
              <a:t>Take out the legacy systems</a:t>
            </a:r>
          </a:p>
          <a:p>
            <a:pPr lvl="0"/>
            <a:r>
              <a:rPr lang="en-US" sz="1200" kern="1200" dirty="0">
                <a:solidFill>
                  <a:schemeClr val="tx1"/>
                </a:solidFill>
                <a:effectLst/>
                <a:latin typeface="Tahoma"/>
                <a:ea typeface="+mn-ea"/>
                <a:cs typeface="+mn-cs"/>
              </a:rPr>
              <a:t>Think about what the </a:t>
            </a:r>
            <a:r>
              <a:rPr lang="en-US" sz="1200" kern="1200" dirty="0" err="1">
                <a:solidFill>
                  <a:schemeClr val="tx1"/>
                </a:solidFill>
                <a:effectLst/>
                <a:latin typeface="Tahoma"/>
                <a:ea typeface="+mn-ea"/>
                <a:cs typeface="+mn-cs"/>
              </a:rPr>
              <a:t>hyperconvergence</a:t>
            </a:r>
            <a:r>
              <a:rPr lang="en-US" sz="1200" kern="1200" dirty="0">
                <a:solidFill>
                  <a:schemeClr val="tx1"/>
                </a:solidFill>
                <a:effectLst/>
                <a:latin typeface="Tahoma"/>
                <a:ea typeface="+mn-ea"/>
                <a:cs typeface="+mn-cs"/>
              </a:rPr>
              <a:t> movement is doing to the modern data center</a:t>
            </a:r>
          </a:p>
          <a:p>
            <a:pPr lvl="0"/>
            <a:r>
              <a:rPr lang="en-US" sz="1200" kern="1200" dirty="0">
                <a:solidFill>
                  <a:schemeClr val="tx1"/>
                </a:solidFill>
                <a:effectLst/>
                <a:latin typeface="Tahoma"/>
                <a:ea typeface="+mn-ea"/>
                <a:cs typeface="+mn-cs"/>
              </a:rPr>
              <a:t>You can’t maintain and deploy all of the legacy infrastructure when you are moving to </a:t>
            </a:r>
            <a:r>
              <a:rPr lang="en-US" sz="1200" kern="1200" dirty="0" err="1">
                <a:solidFill>
                  <a:schemeClr val="tx1"/>
                </a:solidFill>
                <a:effectLst/>
                <a:latin typeface="Tahoma"/>
                <a:ea typeface="+mn-ea"/>
                <a:cs typeface="+mn-cs"/>
              </a:rPr>
              <a:t>hyperconvergence</a:t>
            </a:r>
            <a:r>
              <a:rPr lang="en-US" sz="1200" kern="1200" dirty="0">
                <a:solidFill>
                  <a:schemeClr val="tx1"/>
                </a:solidFill>
                <a:effectLst/>
                <a:latin typeface="Tahoma"/>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24DC8D-BEC2-D34A-81E1-6AC3BD4AB132}" type="slidenum">
              <a:rPr kumimoji="0" lang="en-US" sz="1200" b="0" i="0" u="none" strike="noStrike" kern="1200" cap="none" spc="0" normalizeH="0" baseline="0" noProof="0" smtClean="0">
                <a:ln>
                  <a:noFill/>
                </a:ln>
                <a:solidFill>
                  <a:prstClr val="black"/>
                </a:solidFill>
                <a:effectLst/>
                <a:uLnTx/>
                <a:uFillTx/>
                <a:latin typeface="Tahom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Tahoma"/>
              <a:ea typeface="+mn-ea"/>
              <a:cs typeface="+mn-cs"/>
            </a:endParaRPr>
          </a:p>
        </p:txBody>
      </p:sp>
    </p:spTree>
    <p:extLst>
      <p:ext uri="{BB962C8B-B14F-4D97-AF65-F5344CB8AC3E}">
        <p14:creationId xmlns:p14="http://schemas.microsoft.com/office/powerpoint/2010/main" val="1692784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24DC8D-BEC2-D34A-81E1-6AC3BD4AB1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9798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b="1"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24DC8D-BEC2-D34A-81E1-6AC3BD4AB132}" type="slidenum">
              <a:rPr kumimoji="0" lang="en-US" sz="1200" b="0" i="0" u="none" strike="noStrike" kern="1200" cap="none" spc="0" normalizeH="0" baseline="0" noProof="0" smtClean="0">
                <a:ln>
                  <a:noFill/>
                </a:ln>
                <a:solidFill>
                  <a:prstClr val="black"/>
                </a:solidFill>
                <a:effectLst/>
                <a:uLnTx/>
                <a:uFillTx/>
                <a:latin typeface="Tahoma"/>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Tahoma"/>
              <a:ea typeface="+mn-ea"/>
              <a:cs typeface="+mn-cs"/>
            </a:endParaRPr>
          </a:p>
        </p:txBody>
      </p:sp>
    </p:spTree>
    <p:extLst>
      <p:ext uri="{BB962C8B-B14F-4D97-AF65-F5344CB8AC3E}">
        <p14:creationId xmlns:p14="http://schemas.microsoft.com/office/powerpoint/2010/main" val="1699977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Ransomware attacks are growing at an alarming rate of more than 350% annually.</a:t>
            </a:r>
          </a:p>
          <a:p>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  ESG finding - of their survey</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According to a Barkley survey over 70% of companies have had their security perimeter bypassed by ransomware. This means almost 3 out of 4 of companies have been hit successful by ransomware attacks.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This may not be new information for you since we see it in the media all the time. </a:t>
            </a:r>
          </a:p>
          <a:p>
            <a:pPr lvl="0"/>
            <a:r>
              <a:rPr lang="en-US" sz="1200" kern="1200" dirty="0">
                <a:solidFill>
                  <a:schemeClr val="tx1"/>
                </a:solidFill>
                <a:effectLst/>
                <a:latin typeface="+mn-lt"/>
                <a:ea typeface="+mn-ea"/>
                <a:cs typeface="+mn-cs"/>
              </a:rPr>
              <a:t>(pull up that latest attack for each presenting) Just in the last 2 weeks alone these attacks.</a:t>
            </a:r>
          </a:p>
          <a:p>
            <a:pPr lvl="0"/>
            <a:r>
              <a:rPr lang="en-US" sz="1200" kern="1200" dirty="0">
                <a:solidFill>
                  <a:schemeClr val="tx1"/>
                </a:solidFill>
                <a:effectLst/>
                <a:latin typeface="+mn-lt"/>
                <a:ea typeface="+mn-ea"/>
                <a:cs typeface="+mn-cs"/>
              </a:rPr>
              <a:t>The reason why we are here is because we don't want to see this happen to you.</a:t>
            </a:r>
          </a:p>
          <a:p>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what does that mean to you? even if 1% of attacks gets through how much would that cost you on a daily basis?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Wouldn’t you like to minimize that cost?</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the volume of attacks are not decreasing or going away it’s a problem that is getting worse.</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Many companies believe the most effective strategy for defending against ransomware is preventing them from ever entering your data center in the first place. Any IT organization with good security hygiene knows that you must protect the perimeter to keep threats out. </a:t>
            </a:r>
          </a:p>
          <a:p>
            <a:pPr rtl="0"/>
            <a:br>
              <a:rPr lang="en-US" b="0" dirty="0">
                <a:effectLst/>
              </a:rPr>
            </a:br>
            <a:r>
              <a:rPr lang="en-US" sz="1200" b="0" i="0" u="none" strike="noStrike" kern="1200" dirty="0">
                <a:solidFill>
                  <a:schemeClr val="tx1"/>
                </a:solidFill>
                <a:effectLst/>
                <a:latin typeface="+mn-lt"/>
                <a:ea typeface="+mn-ea"/>
                <a:cs typeface="+mn-cs"/>
              </a:rPr>
              <a:t>In a perfect world, the perimeter would be all you need. In reality, preventing every threat</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every time, across every surface area, is an incredibly difficult task.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That’s because malware is getting smarter, and so are the criminals behind them. In fact, 71% of organizations were hit by ransomware after it successfully bypassed their detection and prevention measures, according to endpoint protection provider Barkly.</a:t>
            </a:r>
            <a:endParaRPr lang="en-US" b="0" dirty="0">
              <a:effectLst/>
            </a:endParaRPr>
          </a:p>
          <a:p>
            <a:pPr rtl="0"/>
            <a:br>
              <a:rPr lang="en-US" b="0" dirty="0">
                <a:effectLst/>
              </a:rPr>
            </a:br>
            <a:r>
              <a:rPr lang="en-US" b="0" dirty="0">
                <a:effectLst/>
              </a:rPr>
              <a:t>Attack</a:t>
            </a:r>
            <a:r>
              <a:rPr lang="en-US" b="0" baseline="0" dirty="0">
                <a:effectLst/>
              </a:rPr>
              <a:t>s </a:t>
            </a:r>
            <a:r>
              <a:rPr lang="en-US" sz="1200" b="0" i="0" u="none" strike="noStrike" kern="1200" dirty="0">
                <a:solidFill>
                  <a:schemeClr val="tx1"/>
                </a:solidFill>
                <a:effectLst/>
                <a:latin typeface="+mn-lt"/>
                <a:ea typeface="+mn-ea"/>
                <a:cs typeface="+mn-cs"/>
              </a:rPr>
              <a:t>happen – even to organizations with great prevention</a:t>
            </a:r>
            <a:r>
              <a:rPr lang="en-US" sz="1200" b="0" i="0" u="none" strike="noStrike" kern="1200" baseline="0" dirty="0">
                <a:solidFill>
                  <a:schemeClr val="tx1"/>
                </a:solidFill>
                <a:effectLst/>
                <a:latin typeface="+mn-lt"/>
                <a:ea typeface="+mn-ea"/>
                <a:cs typeface="+mn-cs"/>
              </a:rPr>
              <a:t> measures.</a:t>
            </a:r>
            <a:endParaRPr lang="en-US" b="0" dirty="0">
              <a:effectLst/>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8D429-8874-6940-A4EB-5BFB181486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8978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talk about prevention as setting up a protective security perimeter but Criminals are working 24/7 to get through security walls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After an attack happens and gets through these walls, IT professionals work hard to detect and recovery as quickly as possible.  It can take days to detect, perform the appropriate analysis of effected files and applications and Recover from the last unaffected</a:t>
            </a:r>
            <a:r>
              <a:rPr lang="en-US" sz="1200" kern="1200" baseline="0" dirty="0">
                <a:solidFill>
                  <a:schemeClr val="tx1"/>
                </a:solidFill>
                <a:effectLst/>
                <a:latin typeface="+mn-lt"/>
                <a:ea typeface="+mn-ea"/>
                <a:cs typeface="+mn-cs"/>
              </a:rPr>
              <a:t> backup</a:t>
            </a:r>
            <a:r>
              <a:rPr lang="en-US" sz="1200" kern="1200" dirty="0">
                <a:solidFill>
                  <a:schemeClr val="tx1"/>
                </a:solidFill>
                <a:effectLst/>
                <a:latin typeface="+mn-lt"/>
                <a:ea typeface="+mn-ea"/>
                <a:cs typeface="+mn-cs"/>
              </a:rPr>
              <a:t> can take days.  Recovering from an attack is usually painful and can cause data loss. </a:t>
            </a:r>
          </a:p>
          <a:p>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Example </a:t>
            </a:r>
            <a:r>
              <a:rPr lang="en-US" sz="1200" i="1" kern="120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One Rubrik customer, a professional services firm, was hit by ransomware before they started using Rubrik.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had a great security perimeter in place to prevent attacks, but it took them a week to detect the full extent of the infection.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Then they had to list all files from a snapshot 30 days prior to the infection.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Finally, they manually restored the entire NAS share over three days.</a:t>
            </a:r>
          </a:p>
          <a:p>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effectLst/>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8D429-8874-6940-A4EB-5BFB181486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18118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Radar helps you increase your resiliency against ransomware by making it faster and easier to recover from an attack. </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does this by providing an intuitive user interface to track how your data has changed over time.  You can quickly restore to your latest un-infected backup with minimize downtime.</a:t>
            </a:r>
            <a:br>
              <a:rPr lang="en-US" sz="1200" kern="1200" dirty="0">
                <a:solidFill>
                  <a:schemeClr val="tx1"/>
                </a:solidFill>
                <a:effectLst/>
                <a:latin typeface="+mn-lt"/>
                <a:ea typeface="+mn-ea"/>
                <a:cs typeface="+mn-cs"/>
              </a:rPr>
            </a:b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It also increases its intelligence over time by using machine learning to actively monitor and generate alerts for anomalies, like ransomware.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accelerate the discovery of an attack, Radar provides insight into how your data changed at the time of the event.</a:t>
            </a:r>
          </a:p>
          <a:p>
            <a:pPr lvl="0"/>
            <a:r>
              <a:rPr lang="en-US" sz="1200" b="1" kern="1200" dirty="0">
                <a:solidFill>
                  <a:schemeClr val="tx1"/>
                </a:solidFill>
                <a:effectLst/>
                <a:latin typeface="+mn-lt"/>
                <a:ea typeface="+mn-ea"/>
                <a:cs typeface="+mn-cs"/>
              </a:rPr>
              <a:t>So What does Radar mean for you</a:t>
            </a:r>
            <a:r>
              <a:rPr lang="en-US" sz="1200" b="1" kern="1200" baseline="0" dirty="0">
                <a:solidFill>
                  <a:schemeClr val="tx1"/>
                </a:solidFill>
                <a:effectLst/>
                <a:latin typeface="+mn-lt"/>
                <a:ea typeface="+mn-ea"/>
                <a:cs typeface="+mn-cs"/>
              </a:rPr>
              <a:t> and</a:t>
            </a:r>
            <a:r>
              <a:rPr lang="en-US" sz="1200" b="1" kern="1200" dirty="0">
                <a:solidFill>
                  <a:schemeClr val="tx1"/>
                </a:solidFill>
                <a:effectLst/>
                <a:latin typeface="+mn-lt"/>
                <a:ea typeface="+mn-ea"/>
                <a:cs typeface="+mn-cs"/>
              </a:rPr>
              <a:t> IT? </a:t>
            </a:r>
            <a:r>
              <a:rPr lang="en-US" sz="1200" kern="1200" dirty="0">
                <a:solidFill>
                  <a:schemeClr val="tx1"/>
                </a:solidFill>
                <a:effectLst/>
                <a:latin typeface="+mn-lt"/>
                <a:ea typeface="+mn-ea"/>
                <a:cs typeface="+mn-cs"/>
              </a:rPr>
              <a:t> </a:t>
            </a:r>
          </a:p>
          <a:p>
            <a:pPr lvl="1"/>
            <a:r>
              <a:rPr lang="en-US" sz="1200" kern="1200" dirty="0">
                <a:solidFill>
                  <a:schemeClr val="tx1"/>
                </a:solidFill>
                <a:effectLst/>
                <a:latin typeface="+mn-lt"/>
                <a:ea typeface="+mn-ea"/>
                <a:cs typeface="+mn-cs"/>
              </a:rPr>
              <a:t>It accelerates recovery in the event of an attack from days to hours. </a:t>
            </a:r>
          </a:p>
          <a:p>
            <a:pPr lvl="1"/>
            <a:r>
              <a:rPr lang="en-US" sz="1200" kern="1200" dirty="0">
                <a:solidFill>
                  <a:schemeClr val="tx1"/>
                </a:solidFill>
                <a:effectLst/>
                <a:latin typeface="+mn-lt"/>
                <a:ea typeface="+mn-ea"/>
                <a:cs typeface="+mn-cs"/>
              </a:rPr>
              <a:t>think about how much time and money</a:t>
            </a:r>
          </a:p>
          <a:p>
            <a:pPr lvl="0"/>
            <a:r>
              <a:rPr lang="en-US" sz="1200" b="1" kern="1200" dirty="0">
                <a:solidFill>
                  <a:schemeClr val="tx1"/>
                </a:solidFill>
                <a:effectLst/>
                <a:latin typeface="+mn-lt"/>
                <a:ea typeface="+mn-ea"/>
                <a:cs typeface="+mn-cs"/>
              </a:rPr>
              <a:t>Why does Radar matter for “defense in depth” ?</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It complements your layered approach to security by providing an additional dimension of data intelligence.  Detection and Mitigation</a:t>
            </a:r>
          </a:p>
          <a:p>
            <a:pPr lvl="1"/>
            <a:r>
              <a:rPr lang="en-US" sz="1200" kern="1200" dirty="0">
                <a:solidFill>
                  <a:schemeClr val="tx1"/>
                </a:solidFill>
                <a:effectLst/>
                <a:latin typeface="+mn-lt"/>
                <a:ea typeface="+mn-ea"/>
                <a:cs typeface="+mn-cs"/>
              </a:rPr>
              <a:t>We use machine learning algorithms, so we can continually refine our </a:t>
            </a:r>
            <a:r>
              <a:rPr lang="en-US" sz="1200" kern="1200" dirty="0" err="1">
                <a:solidFill>
                  <a:schemeClr val="tx1"/>
                </a:solidFill>
                <a:effectLst/>
                <a:latin typeface="+mn-lt"/>
                <a:ea typeface="+mn-ea"/>
                <a:cs typeface="+mn-cs"/>
              </a:rPr>
              <a:t>inteligence</a:t>
            </a:r>
            <a:r>
              <a:rPr lang="en-US" sz="1200" kern="1200" dirty="0">
                <a:solidFill>
                  <a:schemeClr val="tx1"/>
                </a:solidFill>
                <a:effectLst/>
                <a:latin typeface="+mn-lt"/>
                <a:ea typeface="+mn-ea"/>
                <a:cs typeface="+mn-cs"/>
              </a:rPr>
              <a:t> over time and stay ahead of new threats.</a:t>
            </a:r>
          </a:p>
          <a:p>
            <a:pPr lvl="0"/>
            <a:r>
              <a:rPr lang="en-US" sz="1200" b="1" kern="1200" dirty="0">
                <a:solidFill>
                  <a:schemeClr val="tx1"/>
                </a:solidFill>
                <a:effectLst/>
                <a:latin typeface="+mn-lt"/>
                <a:ea typeface="+mn-ea"/>
                <a:cs typeface="+mn-cs"/>
              </a:rPr>
              <a:t>How will Radar  help </a:t>
            </a:r>
            <a:r>
              <a:rPr lang="en-US" sz="1200" b="1" kern="1200" dirty="0" err="1">
                <a:solidFill>
                  <a:schemeClr val="tx1"/>
                </a:solidFill>
                <a:effectLst/>
                <a:latin typeface="+mn-lt"/>
                <a:ea typeface="+mn-ea"/>
                <a:cs typeface="+mn-cs"/>
              </a:rPr>
              <a:t>infosec</a:t>
            </a:r>
            <a:r>
              <a:rPr lang="en-US" sz="1200" b="1" kern="1200" dirty="0">
                <a:solidFill>
                  <a:schemeClr val="tx1"/>
                </a:solidFill>
                <a:effectLst/>
                <a:latin typeface="+mn-lt"/>
                <a:ea typeface="+mn-ea"/>
                <a:cs typeface="+mn-cs"/>
              </a:rPr>
              <a:t> teams to stay aware in the future? </a:t>
            </a:r>
            <a:endParaRPr lang="en-US" sz="1200" kern="1200" dirty="0">
              <a:solidFill>
                <a:schemeClr val="tx1"/>
              </a:solidFill>
              <a:effectLst/>
              <a:latin typeface="+mn-lt"/>
              <a:ea typeface="+mn-ea"/>
              <a:cs typeface="+mn-cs"/>
            </a:endParaRPr>
          </a:p>
          <a:p>
            <a:pPr lvl="1"/>
            <a:r>
              <a:rPr lang="en-US" sz="1200" kern="1200" dirty="0">
                <a:solidFill>
                  <a:schemeClr val="tx1"/>
                </a:solidFill>
                <a:effectLst/>
                <a:latin typeface="+mn-lt"/>
                <a:ea typeface="+mn-ea"/>
                <a:cs typeface="+mn-cs"/>
              </a:rPr>
              <a:t>Polaris will offer open APIs so you can centralize monitoring and reporting. </a:t>
            </a:r>
          </a:p>
          <a:p>
            <a:pPr lvl="1"/>
            <a:r>
              <a:rPr lang="en-US" sz="1200" kern="1200" dirty="0">
                <a:solidFill>
                  <a:schemeClr val="tx1"/>
                </a:solidFill>
                <a:effectLst/>
                <a:latin typeface="+mn-lt"/>
                <a:ea typeface="+mn-ea"/>
                <a:cs typeface="+mn-cs"/>
              </a:rPr>
              <a:t>This will make it easy to integrate Radar’s full functionality into your existing SIEM tools.</a:t>
            </a:r>
          </a:p>
          <a:p>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Radar helps you increase your resiliency against ransomware by making it faster and easier to recover from an attack. </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Radar helps you recover faster by providing a simple, intuitive user interface to track how your data has changed over time.</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With just a few clicks, you can quickly restore to your most recent clean state to</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minimize downtime.</a:t>
            </a:r>
            <a:br>
              <a:rPr lang="en-US" sz="1200" b="0" i="0" u="none" strike="noStrike" kern="1200" dirty="0">
                <a:solidFill>
                  <a:schemeClr val="tx1"/>
                </a:solidFill>
                <a:effectLst/>
                <a:latin typeface="+mn-lt"/>
                <a:ea typeface="+mn-ea"/>
                <a:cs typeface="+mn-cs"/>
              </a:rPr>
            </a:b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It also increases intelligence by using machine learning to actively monitor and generate alerts for anomalous behavior, like ransomware. To accelerate the discovery of an attack’s impact, Radar provides insight into how your data changed at the time of the event.</a:t>
            </a:r>
            <a:endParaRPr lang="en-US" b="0" dirty="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1E2D6A4-EBC6-7649-9F28-7770B8F8FE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981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Radar is broken down into 3 main tasks to create a multi-layered approach of control, monitoring and visibility to defend against cyber-attacks.  This includes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Early Detection – Radar adds an additional dimension of data intelligence and alerting on unusual behavior by leveraging machine learning to provide you deeper insights on how your data behaves and evolves over time.  </a:t>
            </a:r>
          </a:p>
          <a:p>
            <a:pPr lvl="1"/>
            <a:r>
              <a:rPr lang="en-US" sz="1200" kern="1200" dirty="0">
                <a:solidFill>
                  <a:schemeClr val="tx1"/>
                </a:solidFill>
                <a:effectLst/>
                <a:latin typeface="+mn-lt"/>
                <a:ea typeface="+mn-ea"/>
                <a:cs typeface="+mn-cs"/>
              </a:rPr>
              <a:t>By doing this, we can augment the perimeter built by your security tools and alert you on anomalous behavior as your last line of defense.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Analysis - Radar helps you discover the full scope of the damage.  You no longer have to compare snapshots manually looking for the last unaffected backup copy and </a:t>
            </a:r>
          </a:p>
          <a:p>
            <a:pPr lvl="1"/>
            <a:r>
              <a:rPr lang="en-US" sz="1200" kern="1200" dirty="0">
                <a:solidFill>
                  <a:schemeClr val="tx1"/>
                </a:solidFill>
                <a:effectLst/>
                <a:latin typeface="+mn-lt"/>
                <a:ea typeface="+mn-ea"/>
                <a:cs typeface="+mn-cs"/>
              </a:rPr>
              <a:t>sifting through millions of files to see what was infected and what wasn’t. Radar does the analysis for you and presents it to you in an intuitive UI.</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Recovery – To accelerate recovery  Radar leverages Rubrik's </a:t>
            </a:r>
            <a:r>
              <a:rPr lang="en-US" sz="1200" kern="1200" dirty="0" err="1">
                <a:solidFill>
                  <a:schemeClr val="tx1"/>
                </a:solidFill>
                <a:effectLst/>
                <a:latin typeface="+mn-lt"/>
                <a:ea typeface="+mn-ea"/>
                <a:cs typeface="+mn-cs"/>
              </a:rPr>
              <a:t>renound</a:t>
            </a:r>
            <a:r>
              <a:rPr lang="en-US" sz="1200" kern="1200" dirty="0">
                <a:solidFill>
                  <a:schemeClr val="tx1"/>
                </a:solidFill>
                <a:effectLst/>
                <a:latin typeface="+mn-lt"/>
                <a:ea typeface="+mn-ea"/>
                <a:cs typeface="+mn-cs"/>
              </a:rPr>
              <a:t> Cloud Data Management at the instance level for Instant Recovery.</a:t>
            </a:r>
          </a:p>
          <a:p>
            <a:r>
              <a:rPr lang="en-US" sz="1200" kern="1200" dirty="0">
                <a:solidFill>
                  <a:schemeClr val="tx1"/>
                </a:solidFill>
                <a:effectLst/>
                <a:latin typeface="+mn-lt"/>
                <a:ea typeface="+mn-ea"/>
                <a:cs typeface="+mn-cs"/>
              </a:rPr>
              <a:t> </a:t>
            </a:r>
          </a:p>
          <a:p>
            <a:pPr rtl="0"/>
            <a:endParaRPr lang="en-US" baseline="0"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8D429-8874-6940-A4EB-5BFB181486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4514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Radar can help organizations recover faster from any kind of security event.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Beyond ransomware, this may include an insider threat, where a disgruntled employee tries to delete production data, or even human error like accidental deletion.</a:t>
            </a:r>
          </a:p>
          <a:p>
            <a:pPr rtl="0"/>
            <a:endParaRPr lang="en-US" b="0" dirty="0">
              <a:effectLst/>
            </a:endParaRPr>
          </a:p>
          <a:p>
            <a:pPr rtl="0"/>
            <a:r>
              <a:rPr lang="en-US" sz="1200" b="0" i="0" u="none" strike="noStrike" kern="1200" dirty="0">
                <a:solidFill>
                  <a:schemeClr val="tx1"/>
                </a:solidFill>
                <a:effectLst/>
                <a:latin typeface="+mn-lt"/>
                <a:ea typeface="+mn-ea"/>
                <a:cs typeface="+mn-cs"/>
              </a:rPr>
              <a:t>Additionally, we view Radar as a great tool to support a “belt and suspenders” approach to security monitoring. Radar can inform infosec teams of security attacks that may target systems that exist outside the reach of production monitoring tools but which are still covered by Rubrik.</a:t>
            </a:r>
            <a:endParaRPr lang="en-US" b="0" dirty="0">
              <a:effectLst/>
            </a:endParaRPr>
          </a:p>
          <a:p>
            <a:pPr rtl="0"/>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24DC8D-BEC2-D34A-81E1-6AC3BD4AB13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18154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First, let’s talk about detection.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Backup is unique in your IT environment because it touches so many of your production systems, across vendors, data centers, and clouds.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That means Rubrik is in a unique position to detect changes and anomalies in your environment. We also recognize that malware and other threats are constantly changing.</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that end, we use a KNN – K-nearest neighbor - classifier machine learning model on all your</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protected metadata from wherever the Rubrik software is deployed.</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look at properties like system change rates, abnormal system sizes, and even entropy changes in a specific file. We start off with a baseline model. Then we define what’s normal,</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so we can flag any unusual activity and send you alerts via our UI and by email.</a:t>
            </a:r>
            <a:endParaRPr lang="en-US" b="0" dirty="0">
              <a:effectLst/>
            </a:endParaRPr>
          </a:p>
          <a:p>
            <a:pPr rtl="0"/>
            <a:endParaRPr lang="en-US" b="0" dirty="0">
              <a:effectLst/>
            </a:endParaRPr>
          </a:p>
          <a:p>
            <a:pPr rtl="0"/>
            <a:r>
              <a:rPr lang="en-US" b="0" dirty="0">
                <a:effectLst/>
              </a:rPr>
              <a:t>This is </a:t>
            </a:r>
            <a:r>
              <a:rPr lang="en-US" sz="1200" b="0" i="0" u="none" strike="noStrike" kern="1200" dirty="0">
                <a:solidFill>
                  <a:schemeClr val="tx1"/>
                </a:solidFill>
                <a:effectLst/>
                <a:latin typeface="+mn-lt"/>
                <a:ea typeface="+mn-ea"/>
                <a:cs typeface="+mn-cs"/>
              </a:rPr>
              <a:t>behavioral-based ransomware detection, designed to be more effective today and in the future. If ransomware mutates, we can detect and alert you to it.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Best of all, our detection software has no impact on your production environment, since all the work is performed in Polaris, against historical data.</a:t>
            </a:r>
            <a:endParaRPr lang="en-US" b="0" dirty="0">
              <a:effectLst/>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1E2D6A4-EBC6-7649-9F28-7770B8F8FE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67252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3e6db13e14_0_55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g3e6db13e14_0_55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Tahoma"/>
              <a:ea typeface="Tahoma"/>
              <a:cs typeface="Tahoma"/>
              <a:sym typeface="Tahoma"/>
            </a:endParaRPr>
          </a:p>
        </p:txBody>
      </p:sp>
      <p:sp>
        <p:nvSpPr>
          <p:cNvPr id="739" name="Google Shape;739;g3e6db13e14_0_55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Tahoma"/>
                <a:ea typeface="Tahoma"/>
                <a:cs typeface="Tahoma"/>
                <a:sym typeface="Tahoma"/>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sz="1200" b="0" i="0" u="none" strike="noStrike" kern="120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2842622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Curious questions for the audience – </a:t>
            </a:r>
          </a:p>
          <a:p>
            <a:pPr marL="228600" indent="-228600">
              <a:buAutoNum type="arabicParenR"/>
            </a:pPr>
            <a:r>
              <a:rPr lang="en-US" dirty="0"/>
              <a:t>How many running production IaaS workloads in Azure?</a:t>
            </a:r>
          </a:p>
          <a:p>
            <a:pPr marL="228600" indent="-228600">
              <a:buAutoNum type="arabicParenR"/>
            </a:pPr>
            <a:r>
              <a:rPr lang="en-US" dirty="0"/>
              <a:t>How many of those have security processes in place for VM deployments?</a:t>
            </a:r>
          </a:p>
          <a:p>
            <a:pPr marL="228600" indent="-228600">
              <a:buAutoNum type="arabicParenR"/>
            </a:pPr>
            <a:r>
              <a:rPr lang="en-US" dirty="0"/>
              <a:t>Has anyone ever been attacked (that they know of)? Brute Force? DDoS? Ransomware?</a:t>
            </a:r>
          </a:p>
          <a:p>
            <a:pPr marL="228600" indent="-228600">
              <a:buAutoNum type="arabicParenR"/>
            </a:pPr>
            <a:r>
              <a:rPr lang="en-US" dirty="0"/>
              <a:t>How many have used Security Center?</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9/29/2018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2533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Here</a:t>
            </a:r>
            <a:r>
              <a:rPr lang="en-US" sz="1200" b="0" i="0" u="none" strike="noStrike" kern="1200" baseline="0" dirty="0">
                <a:solidFill>
                  <a:schemeClr val="tx1"/>
                </a:solidFill>
                <a:effectLst/>
                <a:latin typeface="+mn-lt"/>
                <a:ea typeface="+mn-ea"/>
                <a:cs typeface="+mn-cs"/>
              </a:rPr>
              <a:t> is an example of detection</a:t>
            </a:r>
            <a:br>
              <a:rPr lang="en-US" b="0" dirty="0">
                <a:effectLst/>
              </a:rPr>
            </a:br>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Our machine learning model proactively monitors file content change rates to flag any outliers and generate an alert.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For every snapshot, </a:t>
            </a:r>
          </a:p>
          <a:p>
            <a:pPr marL="171450" indent="-171450" rtl="0">
              <a:buFont typeface="Arial" charset="0"/>
              <a:buChar char="•"/>
            </a:pPr>
            <a:r>
              <a:rPr lang="en-US" sz="1200" b="0" i="0" u="none" strike="noStrike" kern="1200" dirty="0">
                <a:solidFill>
                  <a:schemeClr val="tx1"/>
                </a:solidFill>
                <a:effectLst/>
                <a:latin typeface="+mn-lt"/>
                <a:ea typeface="+mn-ea"/>
                <a:cs typeface="+mn-cs"/>
              </a:rPr>
              <a:t>Radar analyzes several file properties, </a:t>
            </a:r>
          </a:p>
          <a:p>
            <a:pPr marL="171450" indent="-171450" rtl="0">
              <a:buFont typeface="Arial" charset="0"/>
              <a:buChar char="•"/>
            </a:pPr>
            <a:r>
              <a:rPr lang="en-US" sz="1200" b="0" i="0" u="none" strike="noStrike" kern="1200" dirty="0">
                <a:solidFill>
                  <a:schemeClr val="tx1"/>
                </a:solidFill>
                <a:effectLst/>
                <a:latin typeface="+mn-lt"/>
                <a:ea typeface="+mn-ea"/>
                <a:cs typeface="+mn-cs"/>
              </a:rPr>
              <a:t>including file change rate, inconsistent content and file type, and entropy change of a file.</a:t>
            </a:r>
          </a:p>
          <a:p>
            <a:pPr marL="171450" indent="-171450" rtl="0">
              <a:buFont typeface="Arial" charset="0"/>
              <a:buChar char="•"/>
            </a:pPr>
            <a:endParaRPr lang="en-US" sz="1200" b="0" i="0" u="none" strike="noStrike" kern="1200" dirty="0">
              <a:solidFill>
                <a:schemeClr val="tx1"/>
              </a:solidFill>
              <a:effectLst/>
              <a:latin typeface="+mn-lt"/>
              <a:ea typeface="+mn-ea"/>
              <a:cs typeface="+mn-cs"/>
            </a:endParaRPr>
          </a:p>
          <a:p>
            <a:pPr marL="0" indent="0" rtl="0">
              <a:buFont typeface="Arial" charset="0"/>
              <a:buNone/>
            </a:pPr>
            <a:r>
              <a:rPr lang="en-US" sz="1200" b="0" i="0" u="none" strike="noStrike" kern="1200" dirty="0">
                <a:solidFill>
                  <a:schemeClr val="tx1"/>
                </a:solidFill>
                <a:effectLst/>
                <a:latin typeface="+mn-lt"/>
                <a:ea typeface="+mn-ea"/>
                <a:cs typeface="+mn-cs"/>
              </a:rPr>
              <a:t> This filesystem behavior model is a custom-trained machine learning model developed uniquely for each customer over time. </a:t>
            </a:r>
            <a:endParaRPr lang="en-US" b="0" dirty="0">
              <a:effectLst/>
            </a:endParaRPr>
          </a:p>
          <a:p>
            <a:pPr rtl="0"/>
            <a:br>
              <a:rPr lang="en-US" b="0" dirty="0">
                <a:effectLst/>
              </a:rPr>
            </a:br>
            <a:br>
              <a:rPr lang="en-US" b="0" dirty="0">
                <a:effectLst/>
              </a:rPr>
            </a:b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1E2D6A4-EBC6-7649-9F28-7770B8F8FE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2582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3e6db13e14_0_1084: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4" name="Google Shape;804;g3e6db13e14_0_10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dirty="0">
              <a:solidFill>
                <a:schemeClr val="dk1"/>
              </a:solidFill>
              <a:latin typeface="Tahoma"/>
              <a:ea typeface="Tahoma"/>
              <a:cs typeface="Tahoma"/>
              <a:sym typeface="Tahoma"/>
            </a:endParaRPr>
          </a:p>
        </p:txBody>
      </p:sp>
      <p:sp>
        <p:nvSpPr>
          <p:cNvPr id="805" name="Google Shape;805;g3e6db13e14_0_108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Tahoma"/>
                <a:ea typeface="Tahoma"/>
                <a:cs typeface="Tahoma"/>
                <a:sym typeface="Tahoma"/>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sz="1200" b="0" i="0" u="none" strike="noStrike" kern="1200" cap="none" spc="0" normalizeH="0" baseline="0" noProof="0">
              <a:ln>
                <a:noFill/>
              </a:ln>
              <a:solidFill>
                <a:srgbClr val="000000"/>
              </a:solidFill>
              <a:effectLst/>
              <a:uLnTx/>
              <a:uFillTx/>
              <a:latin typeface="Tahoma"/>
              <a:ea typeface="Tahoma"/>
              <a:cs typeface="Tahoma"/>
              <a:sym typeface="Tahoma"/>
            </a:endParaRPr>
          </a:p>
        </p:txBody>
      </p:sp>
    </p:spTree>
    <p:extLst>
      <p:ext uri="{BB962C8B-B14F-4D97-AF65-F5344CB8AC3E}">
        <p14:creationId xmlns:p14="http://schemas.microsoft.com/office/powerpoint/2010/main" val="35579627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After detection comes analysis – understanding the scope of the attack and what surfaces have been impacted.</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Once an anomaly is detected, we begin investigating what happened. We start comparing the post-attack snapshot with the snapshot immediately before to see what was added, deleted, or modified.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Our UI exposes our analysis in an easy-to-understand</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intuitive manner. You can see in real-time exactly what is the scope of the damage, what you need to recover, and where they are located. </a:t>
            </a:r>
          </a:p>
          <a:p>
            <a:pPr rtl="0"/>
            <a:br>
              <a:rPr lang="en-US" b="0" dirty="0">
                <a:effectLst/>
              </a:rPr>
            </a:br>
            <a:r>
              <a:rPr lang="en-US" sz="1200" b="0" i="0" u="none" strike="noStrike" kern="1200" dirty="0">
                <a:solidFill>
                  <a:schemeClr val="tx1"/>
                </a:solidFill>
                <a:effectLst/>
                <a:latin typeface="+mn-lt"/>
                <a:ea typeface="+mn-ea"/>
                <a:cs typeface="+mn-cs"/>
              </a:rPr>
              <a:t>We even show you what was changed at the file-level. We’ve heard from our customers that this level of granularity is incredibly helpful because it minimizes the risk of data loss from a mass restore. Admins can see which subset of your production data has been hit by ransomware and roll back selectively, minimizing the chance that a mass restore would cause teams to lose all their recent work product. </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We use Analysis to understand the scope of the attack.</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Once an anomaly is detected, Radar begins investigate what happened. It starts comparing the post-attack snapshot with the snapshot immediately before to see what was added, deleted, or modified. </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The UI exposes our analysis in an easy-to-understand</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and intuitive manner. You can see in real-time exactly what is the scope of the damage, what you need to recover, and where they are located</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what was changed at the file-level.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Admins can see which subset of production data has been hit by ransomware and roll back selectively, minimizing the chance of a mass restore which could cause data loss</a:t>
            </a:r>
            <a:r>
              <a:rPr lang="en-US" sz="1200" b="0" i="0" u="none" strike="noStrike" kern="1200" baseline="0" dirty="0">
                <a:solidFill>
                  <a:schemeClr val="tx1"/>
                </a:solidFill>
                <a:effectLst/>
                <a:latin typeface="+mn-lt"/>
                <a:ea typeface="+mn-ea"/>
                <a:cs typeface="+mn-cs"/>
              </a:rPr>
              <a:t> of</a:t>
            </a:r>
            <a:r>
              <a:rPr lang="en-US" sz="1200" b="0" i="0" u="none" strike="noStrike" kern="1200" dirty="0">
                <a:solidFill>
                  <a:schemeClr val="tx1"/>
                </a:solidFill>
                <a:effectLst/>
                <a:latin typeface="+mn-lt"/>
                <a:ea typeface="+mn-ea"/>
                <a:cs typeface="+mn-cs"/>
              </a:rPr>
              <a:t> all their recent work. </a:t>
            </a:r>
            <a:endParaRPr lang="en-US" b="0" dirty="0">
              <a:effectLst/>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The</a:t>
            </a:r>
            <a:r>
              <a:rPr lang="en-US" sz="1200" b="0" i="0" u="none" strike="noStrike" kern="1200" baseline="0" dirty="0">
                <a:solidFill>
                  <a:schemeClr val="tx1"/>
                </a:solidFill>
                <a:effectLst/>
                <a:latin typeface="+mn-lt"/>
                <a:ea typeface="+mn-ea"/>
                <a:cs typeface="+mn-cs"/>
              </a:rPr>
              <a:t> #1 reason we hear from customers about recovering from ransomware is identifying the infected files and applications.  </a:t>
            </a:r>
            <a:r>
              <a:rPr lang="en-US" sz="1200" b="0" i="0" u="none" strike="noStrike" kern="1200" dirty="0">
                <a:solidFill>
                  <a:schemeClr val="tx1"/>
                </a:solidFill>
                <a:effectLst/>
                <a:latin typeface="+mn-lt"/>
                <a:ea typeface="+mn-ea"/>
                <a:cs typeface="+mn-cs"/>
              </a:rPr>
              <a:t>That’s because most solutions today have very limited awareness into which snapshots and files have been compromised.</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Radar reduces the time it takes to determine what needs to be recovered</a:t>
            </a:r>
            <a:r>
              <a:rPr lang="en-US" sz="1200" b="0" i="0" u="none" strike="noStrike" kern="1200" baseline="0" dirty="0">
                <a:solidFill>
                  <a:schemeClr val="tx1"/>
                </a:solidFill>
                <a:effectLst/>
                <a:latin typeface="+mn-lt"/>
                <a:ea typeface="+mn-ea"/>
                <a:cs typeface="+mn-cs"/>
              </a:rPr>
              <a:t> and</a:t>
            </a:r>
            <a:r>
              <a:rPr lang="en-US" sz="1200" b="0" i="0" u="none" strike="noStrike" kern="1200" dirty="0">
                <a:solidFill>
                  <a:schemeClr val="tx1"/>
                </a:solidFill>
                <a:effectLst/>
                <a:latin typeface="+mn-lt"/>
                <a:ea typeface="+mn-ea"/>
                <a:cs typeface="+mn-cs"/>
              </a:rPr>
              <a:t> continuously analyzing the entire file system to identify all file content changes over time.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In the case an anomaly is detected, like ransomware, it automatically begins analyzing the changes at the time of the event. Now, you can understand in real-time exactly what applications and files were affected and where they are located.</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In</a:t>
            </a:r>
            <a:r>
              <a:rPr lang="en-US" sz="1200" b="0" i="0" u="none" strike="noStrike" kern="1200" baseline="0" dirty="0">
                <a:solidFill>
                  <a:schemeClr val="tx1"/>
                </a:solidFill>
                <a:effectLst/>
                <a:latin typeface="+mn-lt"/>
                <a:ea typeface="+mn-ea"/>
                <a:cs typeface="+mn-cs"/>
              </a:rPr>
              <a:t> the UI w</a:t>
            </a:r>
            <a:r>
              <a:rPr lang="en-US" sz="1200" b="0" i="0" u="none" strike="noStrike" kern="1200" dirty="0">
                <a:solidFill>
                  <a:schemeClr val="tx1"/>
                </a:solidFill>
                <a:effectLst/>
                <a:latin typeface="+mn-lt"/>
                <a:ea typeface="+mn-ea"/>
                <a:cs typeface="+mn-cs"/>
              </a:rPr>
              <a:t>e tag each folder with the number of files added, deleted, or modified</a:t>
            </a:r>
            <a:r>
              <a:rPr lang="en-US" sz="1200" b="0" i="0" u="none" strike="noStrike" kern="1200" baseline="0" dirty="0">
                <a:solidFill>
                  <a:schemeClr val="tx1"/>
                </a:solidFill>
                <a:effectLst/>
                <a:latin typeface="+mn-lt"/>
                <a:ea typeface="+mn-ea"/>
                <a:cs typeface="+mn-cs"/>
              </a:rPr>
              <a:t> and</a:t>
            </a:r>
            <a:r>
              <a:rPr lang="en-US" sz="1200" b="0" i="0" u="none" strike="noStrike" kern="1200" dirty="0">
                <a:solidFill>
                  <a:schemeClr val="tx1"/>
                </a:solidFill>
                <a:effectLst/>
                <a:latin typeface="+mn-lt"/>
                <a:ea typeface="+mn-ea"/>
                <a:cs typeface="+mn-cs"/>
              </a:rPr>
              <a:t> drill-down to analyze what has changed at the file level. This granular analysis is critically important to minimize data loss.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And</a:t>
            </a:r>
            <a:r>
              <a:rPr lang="en-US" sz="1200" b="0" i="0" u="none" strike="noStrike" kern="1200" baseline="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Now, you don’t have to perform full system restores and can just recover exactly the applications and files that have been infected.</a:t>
            </a:r>
            <a:endParaRPr lang="en-US" b="0" dirty="0">
              <a:effectLst/>
            </a:endParaRPr>
          </a:p>
          <a:p>
            <a:pPr rtl="0"/>
            <a:endParaRPr lang="en-US" b="0" dirty="0">
              <a:effectLst/>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1E2D6A4-EBC6-7649-9F28-7770B8F8FE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4329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Now for recovery: it’s absolutely critical to your resiliency and defense to restore quickly and painlessly. Rubrik was built to make recovering data extremely fast</a:t>
            </a:r>
            <a:r>
              <a:rPr lang="en-US" sz="1200" b="0" i="0" u="none" strike="noStrike" kern="1200" baseline="0" dirty="0">
                <a:solidFill>
                  <a:schemeClr val="tx1"/>
                </a:solidFill>
                <a:effectLst/>
                <a:latin typeface="+mn-lt"/>
                <a:ea typeface="+mn-ea"/>
                <a:cs typeface="+mn-cs"/>
              </a:rPr>
              <a:t> and simple from day one</a:t>
            </a:r>
            <a:r>
              <a:rPr lang="en-US" sz="1200" b="0" i="0" u="none" strike="noStrike" kern="1200" dirty="0">
                <a:solidFill>
                  <a:schemeClr val="tx1"/>
                </a:solidFill>
                <a:effectLst/>
                <a:latin typeface="+mn-lt"/>
                <a:ea typeface="+mn-ea"/>
                <a:cs typeface="+mn-cs"/>
              </a:rPr>
              <a: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Radar builds on that by providing an app designed specifically to make ransomware recovery even faster</a:t>
            </a:r>
            <a:r>
              <a:rPr lang="en-US" sz="1200" b="0" i="0" u="none" strike="noStrike" kern="1200" baseline="0" dirty="0">
                <a:solidFill>
                  <a:schemeClr val="tx1"/>
                </a:solidFill>
                <a:effectLst/>
                <a:latin typeface="+mn-lt"/>
                <a:ea typeface="+mn-ea"/>
                <a:cs typeface="+mn-cs"/>
              </a:rPr>
              <a:t> and simpler.</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Whether you want to recover millions of VMs or a single file, the restore is as easy as a few clicks. You simply select what you want to restore and where you want to restore to. All the heavy lifting is done by the Rubrik software. You can even track the progress via our UI.</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We put all the clean versions of your data back into the right spot, so you can get back to business like nothing ever happened.</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Radar can help organizations recover faster from any kind of security event.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Beyond ransomware, this may include an insider threat, where a disgruntled employee tries to delete production data, or even human error like accidental deletion.</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It doesn’t matter if you want to recover from millions of VMs or a single</a:t>
            </a:r>
            <a:r>
              <a:rPr lang="en-US" sz="1200" b="0" i="0" u="none" strike="noStrike" kern="1200" baseline="0" dirty="0">
                <a:solidFill>
                  <a:schemeClr val="tx1"/>
                </a:solidFill>
                <a:effectLst/>
                <a:latin typeface="+mn-lt"/>
                <a:ea typeface="+mn-ea"/>
                <a:cs typeface="+mn-cs"/>
              </a:rPr>
              <a:t> file y</a:t>
            </a:r>
            <a:r>
              <a:rPr lang="en-US" sz="1200" b="0" i="0" u="none" strike="noStrike" kern="1200" dirty="0">
                <a:solidFill>
                  <a:schemeClr val="tx1"/>
                </a:solidFill>
                <a:effectLst/>
                <a:latin typeface="+mn-lt"/>
                <a:ea typeface="+mn-ea"/>
                <a:cs typeface="+mn-cs"/>
              </a:rPr>
              <a:t>ou just select what you want to restore and where you want to restore to. All the heavy lifting is done by Radar. You can even track the progress in</a:t>
            </a:r>
            <a:r>
              <a:rPr lang="en-US" sz="1200" b="0" i="0" u="none" strike="noStrike" kern="1200" baseline="0" dirty="0">
                <a:solidFill>
                  <a:schemeClr val="tx1"/>
                </a:solidFill>
                <a:effectLst/>
                <a:latin typeface="+mn-lt"/>
                <a:ea typeface="+mn-ea"/>
                <a:cs typeface="+mn-cs"/>
              </a:rPr>
              <a:t> the</a:t>
            </a:r>
            <a:r>
              <a:rPr lang="en-US" sz="1200" b="0" i="0" u="none" strike="noStrike" kern="1200" dirty="0">
                <a:solidFill>
                  <a:schemeClr val="tx1"/>
                </a:solidFill>
                <a:effectLst/>
                <a:latin typeface="+mn-lt"/>
                <a:ea typeface="+mn-ea"/>
                <a:cs typeface="+mn-cs"/>
              </a:rPr>
              <a:t> UI.</a:t>
            </a:r>
          </a:p>
          <a:p>
            <a:pPr rtl="0"/>
            <a:br>
              <a:rPr lang="en-US" b="0" dirty="0">
                <a:effectLst/>
              </a:rPr>
            </a:br>
            <a:r>
              <a:rPr lang="en-US" sz="1200" b="0" i="0" u="none" strike="noStrike" kern="1200" dirty="0">
                <a:solidFill>
                  <a:schemeClr val="tx1"/>
                </a:solidFill>
                <a:effectLst/>
                <a:latin typeface="+mn-lt"/>
                <a:ea typeface="+mn-ea"/>
                <a:cs typeface="+mn-cs"/>
              </a:rPr>
              <a:t>And since all data is captured in an immutable format, you never have to worry about ransomware accessing and encrypting your backups. </a:t>
            </a:r>
            <a:endParaRPr lang="en-US" b="0" dirty="0">
              <a:effectLst/>
            </a:endParaRPr>
          </a:p>
          <a:p>
            <a:pPr rtl="0"/>
            <a:endParaRPr lang="en-US" b="0" dirty="0">
              <a:effectLst/>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1E2D6A4-EBC6-7649-9F28-7770B8F8FE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95777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1600" dirty="0"/>
              <a:t>Radar is </a:t>
            </a:r>
            <a:r>
              <a:rPr lang="en-US" sz="1600" b="1" dirty="0"/>
              <a:t>not</a:t>
            </a:r>
            <a:r>
              <a:rPr lang="en-US" sz="1600" b="1" i="1" dirty="0"/>
              <a:t> </a:t>
            </a:r>
            <a:r>
              <a:rPr lang="en-US" sz="1600" dirty="0"/>
              <a:t>competing with real-time security vendors.</a:t>
            </a:r>
          </a:p>
          <a:p>
            <a:endParaRPr lang="en-US" sz="1600" dirty="0"/>
          </a:p>
          <a:p>
            <a:r>
              <a:rPr lang="en-US" sz="1600" dirty="0"/>
              <a:t>Radar is a unique, in</a:t>
            </a:r>
            <a:r>
              <a:rPr lang="en-US" sz="1600" baseline="0" dirty="0"/>
              <a:t> that is compliments current security protection with early detection and mitigation with fast recovery and does this with increased intelligence to stay ahead of ransomware mutations and evolutions</a:t>
            </a:r>
            <a:r>
              <a:rPr lang="en-US" sz="1600" dirty="0"/>
              <a:t>. </a:t>
            </a:r>
          </a:p>
          <a:p>
            <a:pPr marL="742950" lvl="1" indent="-285750">
              <a:buFont typeface="Arial" charset="0"/>
              <a:buChar char="•"/>
            </a:pPr>
            <a:endParaRPr lang="en-US" sz="1600" dirty="0"/>
          </a:p>
          <a:p>
            <a:r>
              <a:rPr lang="en-US" dirty="0"/>
              <a:t>TCO Savings Example </a:t>
            </a:r>
            <a:r>
              <a:rPr lang="mr-IN" dirty="0"/>
              <a:t>–</a:t>
            </a:r>
            <a:r>
              <a:rPr lang="en-US" dirty="0"/>
              <a:t> Moore Van Allen</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a:t>They have a 2,000 VM environment with 100GB average VMs, so they have about 200 FETB (Front</a:t>
            </a:r>
            <a:r>
              <a:rPr lang="en-US" baseline="0" dirty="0"/>
              <a:t> End TB)</a:t>
            </a:r>
            <a:r>
              <a:rPr lang="en-US" dirty="0"/>
              <a:t> to protect.</a:t>
            </a:r>
          </a:p>
          <a:p>
            <a:pPr marL="171450" indent="-171450">
              <a:buFont typeface="Arial" charset="0"/>
              <a:buChar char="•"/>
            </a:pPr>
            <a:r>
              <a:rPr lang="en-US" dirty="0"/>
              <a:t>We took their $/downtime hour (revenue divided by hours in the year) metric, </a:t>
            </a:r>
          </a:p>
          <a:p>
            <a:pPr marL="171450" indent="-171450">
              <a:buFont typeface="Arial" charset="0"/>
              <a:buChar char="•"/>
            </a:pPr>
            <a:r>
              <a:rPr lang="en-US" dirty="0"/>
              <a:t>assumed they have 1 ransomware attack per year, which them 48 hours to recover from – </a:t>
            </a:r>
          </a:p>
          <a:p>
            <a:pPr marL="171450" indent="-171450">
              <a:buFont typeface="Arial" charset="0"/>
              <a:buChar char="•"/>
            </a:pPr>
            <a:r>
              <a:rPr lang="en-US" dirty="0"/>
              <a:t>their cost of downtime is over $1 million dollars. </a:t>
            </a:r>
          </a:p>
          <a:p>
            <a:pPr marL="171450" indent="-171450">
              <a:buFont typeface="Arial" charset="0"/>
              <a:buChar char="•"/>
            </a:pPr>
            <a:r>
              <a:rPr lang="en-US" dirty="0"/>
              <a:t>This</a:t>
            </a:r>
            <a:r>
              <a:rPr lang="en-US" baseline="0" dirty="0"/>
              <a:t> is a</a:t>
            </a:r>
            <a:r>
              <a:rPr lang="en-US" dirty="0"/>
              <a:t> 70% TCO savings </a:t>
            </a:r>
          </a:p>
          <a:p>
            <a:pPr marL="171450" indent="-171450">
              <a:buFont typeface="Arial" charset="0"/>
              <a:buChar char="•"/>
            </a:pPr>
            <a:endParaRPr lang="en-US" dirty="0"/>
          </a:p>
          <a:p>
            <a:pPr marL="171450" indent="-171450">
              <a:buFont typeface="Arial" charset="0"/>
              <a:buChar char="•"/>
            </a:pPr>
            <a:r>
              <a:rPr lang="en-US" dirty="0"/>
              <a:t>This can translate into $5K lost per FETB.</a:t>
            </a:r>
          </a:p>
          <a:p>
            <a:endParaRPr lang="en-US" dirty="0"/>
          </a:p>
          <a:p>
            <a:r>
              <a:rPr lang="en-US" dirty="0"/>
              <a:t>( If you assume they are 25% likely to get hit by ransomware attack, then we can charge them up to $382 FETB / year. If you take a 6410, that’s equivalent to about $57K per year. )</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8D429-8874-6940-A4EB-5BFB181486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25224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Langs Buildings Supplies, a construction supplies manufacturer in Australia, used Rubrik to recover from ransomware in under an hour, with no data loss, more than two years ago. We’re proud that we were able to help them get back on their feet so quickly. </a:t>
            </a:r>
          </a:p>
          <a:p>
            <a:pPr marL="0" marR="0" indent="0" algn="l" defTabSz="914400" rtl="0" eaLnBrk="1" fontAlgn="auto" latinLnBrk="0" hangingPunct="1">
              <a:lnSpc>
                <a:spcPct val="100000"/>
              </a:lnSpc>
              <a:spcBef>
                <a:spcPts val="0"/>
              </a:spcBef>
              <a:spcAft>
                <a:spcPts val="0"/>
              </a:spcAft>
              <a:buClrTx/>
              <a:buSzTx/>
              <a:buFontTx/>
              <a:buNone/>
              <a:tabLst/>
              <a:defRPr/>
            </a:pPr>
            <a:br>
              <a:rPr lang="en-US" sz="1200" b="0" i="0" u="none" strike="noStrike" kern="1200" dirty="0">
                <a:solidFill>
                  <a:schemeClr val="tx1"/>
                </a:solidFill>
                <a:effectLst/>
                <a:latin typeface="+mn-lt"/>
                <a:ea typeface="+mn-ea"/>
                <a:cs typeface="+mn-cs"/>
              </a:rPr>
            </a:br>
            <a:r>
              <a:rPr lang="en-US" sz="1200" b="0" i="0" u="none" strike="noStrike" kern="1200" dirty="0">
                <a:solidFill>
                  <a:schemeClr val="tx1"/>
                </a:solidFill>
                <a:effectLst/>
                <a:latin typeface="+mn-lt"/>
                <a:ea typeface="+mn-ea"/>
                <a:cs typeface="+mn-cs"/>
              </a:rPr>
              <a:t>Ransomware has only become more sophisticated since then. And the </a:t>
            </a:r>
            <a:r>
              <a:rPr lang="en-US" sz="1200" b="0" i="0" u="none" strike="noStrike" kern="1200" dirty="0" err="1">
                <a:solidFill>
                  <a:schemeClr val="tx1"/>
                </a:solidFill>
                <a:effectLst/>
                <a:latin typeface="+mn-lt"/>
                <a:ea typeface="+mn-ea"/>
                <a:cs typeface="+mn-cs"/>
              </a:rPr>
              <a:t>Langs</a:t>
            </a:r>
            <a:r>
              <a:rPr lang="en-US" sz="1200" b="0" i="0" u="none" strike="noStrike" kern="1200" dirty="0">
                <a:solidFill>
                  <a:schemeClr val="tx1"/>
                </a:solidFill>
                <a:effectLst/>
                <a:latin typeface="+mn-lt"/>
                <a:ea typeface="+mn-ea"/>
                <a:cs typeface="+mn-cs"/>
              </a:rPr>
              <a:t> CIO is excited about Radar because it would mean another boost to their ability to detect ransomware, coupled with even faster, more granular recovery.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It’s always exciting when our products can help a great, highly resilient IT team become even better. </a:t>
            </a:r>
            <a:endParaRPr lang="en-US" b="0" dirty="0">
              <a:effectLst/>
            </a:endParaRP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1E2D6A4-EBC6-7649-9F28-7770B8F8FE5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90701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Scottish Government</a:t>
            </a:r>
          </a:p>
          <a:p>
            <a:r>
              <a:rPr lang="en-US" dirty="0"/>
              <a:t>THE CHALLENGE • Fragmented management with a multi-point legacy architecture • Inability to scale with data growth • Difficulty ensuring all backups were secure and encrypted </a:t>
            </a:r>
          </a:p>
          <a:p>
            <a:r>
              <a:rPr lang="en-US" dirty="0"/>
              <a:t>THE SOLUTION • Comprehensive security with end-to-end encryption and audit trails • Instant recovery • Seamless integration with AWS S3 for cloud mobility • RESTful APIs to automate workflows at scale</a:t>
            </a:r>
          </a:p>
          <a:p>
            <a:endParaRPr lang="en-US" dirty="0"/>
          </a:p>
          <a:p>
            <a:r>
              <a:rPr lang="en-US" dirty="0"/>
              <a:t>5 Games</a:t>
            </a:r>
          </a:p>
          <a:p>
            <a:r>
              <a:rPr lang="en-US" dirty="0"/>
              <a:t>THE CHALLENGE • Legacy cloud infrastructure unable to scale • Ensuring all backups are secure and encrypted to meet regulatory requirements • Complex and inefficient backup process </a:t>
            </a:r>
          </a:p>
          <a:p>
            <a:r>
              <a:rPr lang="en-US" dirty="0"/>
              <a:t>THE SOLUTION • Cloud archival with Google Cloud Platform • End-to-end encryption and fast recovery for accelerated GDPR compliance • Automated policy engine to easily manage SLAs </a:t>
            </a:r>
          </a:p>
          <a:p>
            <a:endParaRPr lang="en-US" dirty="0"/>
          </a:p>
          <a:p>
            <a:r>
              <a:rPr lang="en-US" dirty="0"/>
              <a:t>Sugar Creek</a:t>
            </a:r>
          </a:p>
          <a:p>
            <a:r>
              <a:rPr lang="en-US" dirty="0"/>
              <a:t>THE CHALLENGE • Complex, time-consuming legacy backup • Lack of automation • Inability to granularly define SLA policies </a:t>
            </a:r>
          </a:p>
          <a:p>
            <a:r>
              <a:rPr lang="en-US" dirty="0"/>
              <a:t>THE SOLUTION • One platform for automated backup, recovery, public cloud archival, and test/dev • Integrates seamlessly with VMware </a:t>
            </a:r>
            <a:r>
              <a:rPr lang="en-US" dirty="0" err="1"/>
              <a:t>vSAN</a:t>
            </a:r>
            <a:r>
              <a:rPr lang="en-US" dirty="0"/>
              <a:t> • Enabled easy integration to public cloud </a:t>
            </a:r>
          </a:p>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8D429-8874-6940-A4EB-5BFB1814868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1064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t>9/29/2018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937177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9/29/2018 10:46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49</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thinking of being able to apply security measures in a public or even hybrid cloud scenario just doesn’t fit any longer. You cannot “touch” your hardware any longer, as well as you cannot just ignore or make compliance and governance of IaaS resources in the public cloud an after-thought. It is critical that you embrace, learn and implement the security mechanisms and solutions provided by the public cloud providers such as Azure.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9/29/2018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74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8FDF505-D40D-4974-AD6C-E2C77325E4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9/29/2018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Slide Number Placeholder 4"/>
          <p:cNvSpPr>
            <a:spLocks noGrp="1"/>
          </p:cNvSpPr>
          <p:nvPr>
            <p:ph type="sldNum" sz="quarter"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Header Placeholder 5"/>
          <p:cNvSpPr>
            <a:spLocks noGrp="1"/>
          </p:cNvSpPr>
          <p:nvPr>
            <p:ph type="hdr" sz="quarter" idx="13"/>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7"/>
          <p:cNvSpPr>
            <a:spLocks noGrp="1"/>
          </p:cNvSpPr>
          <p:nvPr>
            <p:ph type="ftr" sz="quarter" idx="1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9508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20E231-023A-4184-B31E-B917DD59306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9/29/2018 10:46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Header Placeholder 3"/>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18661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728B51-A559-45FB-B519-69060B660A9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438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b="1" dirty="0"/>
              <a:t>Slide Objectives:</a:t>
            </a:r>
          </a:p>
          <a:p>
            <a:pPr marL="175222" indent="-175222">
              <a:buFont typeface="Arial" pitchFamily="34" charset="0"/>
              <a:buChar char="•"/>
            </a:pPr>
            <a:r>
              <a:rPr lang="en-US" b="0" dirty="0"/>
              <a:t>Explain</a:t>
            </a:r>
            <a:r>
              <a:rPr lang="en-US" b="0" baseline="0" dirty="0"/>
              <a:t> the differences and relationship between </a:t>
            </a:r>
            <a:r>
              <a:rPr lang="en-US" b="0" baseline="0" dirty="0" err="1"/>
              <a:t>IaaS</a:t>
            </a:r>
            <a:r>
              <a:rPr lang="en-US" b="0" baseline="0" dirty="0"/>
              <a:t>, </a:t>
            </a:r>
            <a:r>
              <a:rPr lang="en-US" b="0" baseline="0" dirty="0" err="1"/>
              <a:t>PaaS</a:t>
            </a:r>
            <a:r>
              <a:rPr lang="en-US" b="0" baseline="0" dirty="0"/>
              <a:t>, and </a:t>
            </a:r>
            <a:r>
              <a:rPr lang="en-US" b="0" baseline="0" dirty="0" err="1"/>
              <a:t>SaaS</a:t>
            </a:r>
            <a:r>
              <a:rPr lang="en-US" b="0" baseline="0" dirty="0"/>
              <a:t> in more detail.</a:t>
            </a:r>
            <a:endParaRPr lang="en-US" b="0" dirty="0"/>
          </a:p>
          <a:p>
            <a:endParaRPr lang="en-US" b="1" dirty="0"/>
          </a:p>
          <a:p>
            <a:r>
              <a:rPr lang="en-US" b="1" dirty="0"/>
              <a:t>Speaking Points:</a:t>
            </a:r>
          </a:p>
          <a:p>
            <a:pPr marL="175222" indent="-175222">
              <a:buFont typeface="Arial" pitchFamily="34" charset="0"/>
              <a:buChar char="•"/>
            </a:pPr>
            <a:r>
              <a:rPr lang="en-US" dirty="0"/>
              <a:t>Here’s another</a:t>
            </a:r>
            <a:r>
              <a:rPr lang="en-US" baseline="0" dirty="0"/>
              <a:t> way to look at the cloud services taxonomy and how this taxonomy maps to the components in an IT infrastructure.     </a:t>
            </a:r>
          </a:p>
          <a:p>
            <a:pPr marL="175222" indent="-175222">
              <a:buFont typeface="Arial" pitchFamily="34" charset="0"/>
              <a:buChar char="•"/>
            </a:pPr>
            <a:r>
              <a:rPr lang="en-US" baseline="0" dirty="0"/>
              <a:t>Packaged Software</a:t>
            </a:r>
          </a:p>
          <a:p>
            <a:pPr marL="392889" lvl="1" indent="-175222"/>
            <a:r>
              <a:rPr lang="en-US" baseline="0" dirty="0"/>
              <a:t>With packaged software a customer would be responsible for managing the entire stack – ranging from the network connectivity to the applications.  </a:t>
            </a:r>
          </a:p>
          <a:p>
            <a:pPr marL="175222" indent="-175222">
              <a:buFont typeface="Arial" pitchFamily="34" charset="0"/>
              <a:buChar char="•"/>
            </a:pPr>
            <a:r>
              <a:rPr lang="en-US" baseline="0" dirty="0" err="1"/>
              <a:t>IaaS</a:t>
            </a:r>
            <a:endParaRPr lang="en-US" baseline="0" dirty="0"/>
          </a:p>
          <a:p>
            <a:pPr marL="392889" lvl="1" indent="-175222"/>
            <a:r>
              <a:rPr lang="en-US" baseline="0" dirty="0"/>
              <a:t>With Infrastructure as a Service, the lower levels of the stack are managed by a vendor.  Some of these components can be provided by traditional </a:t>
            </a:r>
            <a:r>
              <a:rPr lang="en-US" baseline="0" dirty="0" err="1"/>
              <a:t>hosters</a:t>
            </a:r>
            <a:r>
              <a:rPr lang="en-US" baseline="0" dirty="0"/>
              <a:t> – in fact most of them have moved to having a virtualized offering.  </a:t>
            </a:r>
          </a:p>
          <a:p>
            <a:pPr marL="392889" lvl="1" indent="-175222"/>
            <a:r>
              <a:rPr lang="en-US" baseline="0" dirty="0"/>
              <a:t>Very few actually provide an OS</a:t>
            </a:r>
          </a:p>
          <a:p>
            <a:pPr marL="392889" lvl="1" indent="-175222"/>
            <a:r>
              <a:rPr lang="en-US" baseline="0" dirty="0"/>
              <a:t>The customer is still responsible for managing the OS through the Applications.  </a:t>
            </a:r>
          </a:p>
          <a:p>
            <a:pPr marL="392889" lvl="1" indent="-175222" defTabSz="934479">
              <a:spcAft>
                <a:spcPts val="341"/>
              </a:spcAft>
              <a:defRPr/>
            </a:pPr>
            <a:r>
              <a:rPr lang="en-US" baseline="0" dirty="0"/>
              <a:t>For the developer, an obvious benefit with </a:t>
            </a:r>
            <a:r>
              <a:rPr lang="en-US" baseline="0" dirty="0" err="1"/>
              <a:t>IaaS</a:t>
            </a:r>
            <a:r>
              <a:rPr lang="en-US" baseline="0" dirty="0"/>
              <a:t> is that it frees the developer from many concerns when provisioning physical or virtual machines. </a:t>
            </a:r>
          </a:p>
          <a:p>
            <a:pPr marL="392889" lvl="1" indent="-175222" defTabSz="934479">
              <a:spcAft>
                <a:spcPts val="341"/>
              </a:spcAft>
              <a:defRPr/>
            </a:pPr>
            <a:r>
              <a:rPr lang="en-US" baseline="0" dirty="0"/>
              <a:t>This was one of the earliest and primary use cases for Amazon Web Services Elastic Cloud Compute (</a:t>
            </a:r>
            <a:r>
              <a:rPr lang="en-US" baseline="0" dirty="0" err="1"/>
              <a:t>EC2</a:t>
            </a:r>
            <a:r>
              <a:rPr lang="en-US" baseline="0" dirty="0"/>
              <a:t>). </a:t>
            </a:r>
          </a:p>
          <a:p>
            <a:pPr marL="392889" lvl="1" indent="-175222" defTabSz="934479">
              <a:spcAft>
                <a:spcPts val="341"/>
              </a:spcAft>
              <a:defRPr/>
            </a:pPr>
            <a:r>
              <a:rPr lang="en-US" baseline="0" dirty="0"/>
              <a:t>Developers were able to readily provision virtual machines (</a:t>
            </a:r>
            <a:r>
              <a:rPr lang="en-US" baseline="0" dirty="0" err="1"/>
              <a:t>AMIs</a:t>
            </a:r>
            <a:r>
              <a:rPr lang="en-US" baseline="0" dirty="0"/>
              <a:t>) on </a:t>
            </a:r>
            <a:r>
              <a:rPr lang="en-US" baseline="0" dirty="0" err="1"/>
              <a:t>EC2</a:t>
            </a:r>
            <a:r>
              <a:rPr lang="en-US" baseline="0" dirty="0"/>
              <a:t>, develop and test solutions and, often, run the results ‘in production’. </a:t>
            </a:r>
          </a:p>
          <a:p>
            <a:pPr marL="392889" lvl="1" indent="-175222" defTabSz="934479">
              <a:spcAft>
                <a:spcPts val="341"/>
              </a:spcAft>
              <a:defRPr/>
            </a:pPr>
            <a:r>
              <a:rPr lang="en-US" baseline="0" dirty="0"/>
              <a:t>The only requirement was a credit card to pay for the services.</a:t>
            </a:r>
          </a:p>
          <a:p>
            <a:pPr marL="175222" indent="-175222">
              <a:buFont typeface="Arial" pitchFamily="34" charset="0"/>
              <a:buChar char="•"/>
            </a:pPr>
            <a:r>
              <a:rPr lang="en-US" baseline="0" dirty="0" err="1"/>
              <a:t>PaaS</a:t>
            </a:r>
            <a:endParaRPr lang="en-US" baseline="0" dirty="0"/>
          </a:p>
          <a:p>
            <a:pPr marL="392889" lvl="1" indent="-175222"/>
            <a:r>
              <a:rPr lang="en-US" baseline="0" dirty="0"/>
              <a:t>With Platform as a Service, everything from the network connectivity through the runtime is provided and managed by the platform vendor.  </a:t>
            </a:r>
          </a:p>
          <a:p>
            <a:pPr marL="392889" lvl="1" indent="-175222"/>
            <a:r>
              <a:rPr lang="en-US" baseline="0" dirty="0"/>
              <a:t>The Windows Azure best fits in this category today.  </a:t>
            </a:r>
          </a:p>
          <a:p>
            <a:pPr marL="392889" lvl="1" indent="-175222"/>
            <a:r>
              <a:rPr lang="en-US" baseline="0" dirty="0"/>
              <a:t>In fact because we don’t provide access to the underlying virtualization or operating system today, we’re often referred to as not providing </a:t>
            </a:r>
            <a:r>
              <a:rPr lang="en-US" baseline="0" dirty="0" err="1"/>
              <a:t>IaaS</a:t>
            </a:r>
            <a:r>
              <a:rPr lang="en-US" baseline="0" dirty="0"/>
              <a:t>.</a:t>
            </a:r>
          </a:p>
          <a:p>
            <a:pPr marL="392889" lvl="1" indent="-175222"/>
            <a:r>
              <a:rPr lang="en-US" dirty="0" err="1"/>
              <a:t>PaaS</a:t>
            </a:r>
            <a:r>
              <a:rPr lang="en-US" dirty="0"/>
              <a:t> offerings</a:t>
            </a:r>
            <a:r>
              <a:rPr lang="en-US" baseline="0" dirty="0"/>
              <a:t> further reduce the developer burden by additionally supporting the platform runtime and related application services. </a:t>
            </a:r>
          </a:p>
          <a:p>
            <a:pPr marL="392889" lvl="1" indent="-175222"/>
            <a:r>
              <a:rPr lang="en-US" baseline="0" dirty="0"/>
              <a:t>With </a:t>
            </a:r>
            <a:r>
              <a:rPr lang="en-US" baseline="0" dirty="0" err="1"/>
              <a:t>PaaS</a:t>
            </a:r>
            <a:r>
              <a:rPr lang="en-US" baseline="0" dirty="0"/>
              <a:t>, the developer can, almost immediately, begin creating the business logic for an application. </a:t>
            </a:r>
          </a:p>
          <a:p>
            <a:pPr marL="392889" lvl="1" indent="-175222"/>
            <a:r>
              <a:rPr lang="en-US" baseline="0" dirty="0"/>
              <a:t>Potentially, the increases in productivity are considerable and, because the hardware and operational aspects of the cloud platform are also managed by the cloud platform provider, applications can quickly be taken from an idea to reality very quickly.</a:t>
            </a:r>
            <a:endParaRPr lang="en-US" dirty="0"/>
          </a:p>
          <a:p>
            <a:pPr marL="175222" indent="-175222">
              <a:buFont typeface="Arial" pitchFamily="34" charset="0"/>
              <a:buChar char="•"/>
            </a:pPr>
            <a:r>
              <a:rPr lang="en-US" baseline="0" dirty="0" err="1"/>
              <a:t>SaaS</a:t>
            </a:r>
            <a:endParaRPr lang="en-US" baseline="0" dirty="0"/>
          </a:p>
          <a:p>
            <a:pPr marL="392889" lvl="1" indent="-175222"/>
            <a:r>
              <a:rPr lang="en-US" dirty="0"/>
              <a:t>Finally, with </a:t>
            </a:r>
            <a:r>
              <a:rPr lang="en-US" dirty="0" err="1"/>
              <a:t>SaaS</a:t>
            </a:r>
            <a:r>
              <a:rPr lang="en-US" dirty="0"/>
              <a:t>,</a:t>
            </a:r>
            <a:r>
              <a:rPr lang="en-US" baseline="0" dirty="0"/>
              <a:t> a vendor provides the application and abstracts you from all of the underlying components.   </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318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a:t>
            </a:r>
            <a:r>
              <a:rPr lang="en-US" baseline="0" dirty="0"/>
              <a:t> developer has a trade-off between control and trust models. Imagine it as a spectrum, and I will illustrate how to choose between multiple deployment models.</a:t>
            </a:r>
          </a:p>
          <a:p>
            <a:endParaRPr lang="en-US" dirty="0"/>
          </a:p>
          <a:p>
            <a:r>
              <a:rPr lang="en-US" dirty="0"/>
              <a:t>The</a:t>
            </a:r>
            <a:r>
              <a:rPr lang="en-US" baseline="0" dirty="0"/>
              <a:t> traditional IaaS-based deployment model is to build it using virtual machines. This obviously offers the most control to the developers and security teams.</a:t>
            </a:r>
          </a:p>
          <a:p>
            <a:endParaRPr lang="en-US" baseline="0" dirty="0"/>
          </a:p>
          <a:p>
            <a:r>
              <a:rPr lang="en-US" baseline="0" dirty="0"/>
              <a:t>When it comes to microservices and building cloud-native apps, we have PaaS. Though developer and security teams outsource a little bit of trust, productivity is greatly increased.</a:t>
            </a:r>
          </a:p>
          <a:p>
            <a:endParaRPr lang="en-US" baseline="0" dirty="0"/>
          </a:p>
          <a:p>
            <a:r>
              <a:rPr lang="en-US" baseline="0" dirty="0"/>
              <a:t>Finally, there are SaaS deployments, such as Office 365 and Dynamics 365.  </a:t>
            </a:r>
          </a:p>
          <a:p>
            <a:endParaRPr lang="en-US" baseline="0" dirty="0"/>
          </a:p>
          <a:p>
            <a:r>
              <a:rPr lang="en-US" baseline="0" dirty="0"/>
              <a:t>The point is that all three models are built upon Azure’s control plane and a comprehensive identity and encryption key management system.</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What that means for you is that you now have more choices for d</a:t>
            </a:r>
            <a:r>
              <a:rPr lang="en-US" sz="1200" dirty="0">
                <a:latin typeface="Segoe WP" panose="020B0502040204020203" pitchFamily="34" charset="0"/>
                <a:cs typeface="Segoe WP" panose="020B0502040204020203" pitchFamily="34" charset="0"/>
              </a:rPr>
              <a:t>evelopers, IT operations, and security teams along the control-trust continuum. </a:t>
            </a:r>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CBFE97-B19F-49C0-BB1C-C4C05D11C1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405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11895763" y="1817370"/>
            <a:ext cx="0" cy="710565"/>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8717519" y="1816159"/>
            <a:ext cx="3474481" cy="4149241"/>
          </a:xfrm>
          <a:prstGeom prst="rect">
            <a:avLst/>
          </a:prstGeom>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6194603" y="-1"/>
            <a:ext cx="5997398" cy="68580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27477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29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344637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19179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Interior4">
    <p:bg>
      <p:bgPr>
        <a:solidFill>
          <a:schemeClr val="bg2"/>
        </a:solidFill>
        <a:effectLst/>
      </p:bgPr>
    </p:bg>
    <p:spTree>
      <p:nvGrpSpPr>
        <p:cNvPr id="1" name=""/>
        <p:cNvGrpSpPr/>
        <p:nvPr/>
      </p:nvGrpSpPr>
      <p:grpSpPr>
        <a:xfrm>
          <a:off x="0" y="0"/>
          <a:ext cx="0" cy="0"/>
          <a:chOff x="0" y="0"/>
          <a:chExt cx="0" cy="0"/>
        </a:xfrm>
      </p:grpSpPr>
      <p:sp>
        <p:nvSpPr>
          <p:cNvPr id="12" name="Rectangle 11"/>
          <p:cNvSpPr>
            <a:spLocks/>
          </p:cNvSpPr>
          <p:nvPr userDrawn="1"/>
        </p:nvSpPr>
        <p:spPr>
          <a:xfrm>
            <a:off x="1" y="0"/>
            <a:ext cx="3929638" cy="6858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49"/>
            <a:endParaRPr lang="en-US" sz="2400" dirty="0">
              <a:solidFill>
                <a:prstClr val="white"/>
              </a:solidFill>
            </a:endParaRPr>
          </a:p>
        </p:txBody>
      </p:sp>
      <p:sp>
        <p:nvSpPr>
          <p:cNvPr id="4" name="TextBox 7">
            <a:extLst>
              <a:ext uri="{FF2B5EF4-FFF2-40B4-BE49-F238E27FC236}">
                <a16:creationId xmlns:a16="http://schemas.microsoft.com/office/drawing/2014/main" id="{63ACCA2D-2EB7-4017-B226-DA4F57E7CDD5}"/>
              </a:ext>
            </a:extLst>
          </p:cNvPr>
          <p:cNvSpPr txBox="1"/>
          <p:nvPr userDrawn="1"/>
        </p:nvSpPr>
        <p:spPr bwMode="white">
          <a:xfrm>
            <a:off x="6452275" y="6567021"/>
            <a:ext cx="3467104" cy="158185"/>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8"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5472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7" name="Title 2"/>
          <p:cNvSpPr>
            <a:spLocks noGrp="1"/>
          </p:cNvSpPr>
          <p:nvPr>
            <p:ph type="title" hasCustomPrompt="1"/>
          </p:nvPr>
        </p:nvSpPr>
        <p:spPr>
          <a:xfrm>
            <a:off x="268928" y="286381"/>
            <a:ext cx="11653835" cy="774046"/>
          </a:xfrm>
          <a:prstGeom prst="rect">
            <a:avLst/>
          </a:prstGeom>
        </p:spPr>
        <p:txBody>
          <a:bodyPr/>
          <a:lstStyle>
            <a:lvl1pPr algn="l">
              <a:defRPr sz="440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vert="horz" wrap="square" lIns="91440" tIns="0" rIns="0" bIns="0" numCol="1" anchor="ctr" anchorCtr="0" compatLnSpc="1">
            <a:prstTxWarp prst="textNoShape">
              <a:avLst/>
            </a:prstTxWarp>
          </a:bodyPr>
          <a:lstStyle>
            <a:lvl1pPr>
              <a:defRPr lang="en-US" smtClean="0">
                <a:solidFill>
                  <a:srgbClr val="000000"/>
                </a:solidFill>
              </a:defRPr>
            </a:lvl1pPr>
          </a:lstStyle>
          <a:p>
            <a:fld id="{6052FC3A-E1BD-E54F-9A48-71EBDEF00552}" type="slidenum">
              <a:rPr lang="en-US" smtClean="0"/>
              <a:pPr/>
              <a:t>‹#›</a:t>
            </a:fld>
            <a:endParaRPr lang="en-US" dirty="0"/>
          </a:p>
        </p:txBody>
      </p:sp>
    </p:spTree>
    <p:extLst>
      <p:ext uri="{BB962C8B-B14F-4D97-AF65-F5344CB8AC3E}">
        <p14:creationId xmlns:p14="http://schemas.microsoft.com/office/powerpoint/2010/main" val="2345006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6194603" y="0"/>
            <a:ext cx="5997398" cy="68580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6194603" y="0"/>
            <a:ext cx="5997398" cy="68580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9268" y="291068"/>
            <a:ext cx="6769045" cy="553998"/>
          </a:xfrm>
        </p:spPr>
        <p:txBody>
          <a:bodyPr/>
          <a:lstStyle>
            <a:lvl1pPr>
              <a:defRPr sz="3600"/>
            </a:lvl1pPr>
          </a:lstStyle>
          <a:p>
            <a:r>
              <a:rPr lang="en-US"/>
              <a:t>Click to edit Master title style</a:t>
            </a:r>
            <a:endParaRPr lang="en-US" dirty="0"/>
          </a:p>
        </p:txBody>
      </p:sp>
      <p:sp>
        <p:nvSpPr>
          <p:cNvPr id="4" name="Text Placeholder 3"/>
          <p:cNvSpPr>
            <a:spLocks noGrp="1"/>
          </p:cNvSpPr>
          <p:nvPr>
            <p:ph type="body" sz="quarter" idx="10"/>
          </p:nvPr>
        </p:nvSpPr>
        <p:spPr>
          <a:xfrm>
            <a:off x="5129267" y="4773828"/>
            <a:ext cx="6769045" cy="1793104"/>
          </a:xfrm>
        </p:spPr>
        <p:txBody>
          <a:bodyPr wrap="square">
            <a:noAutofit/>
          </a:bodyPr>
          <a:lstStyle>
            <a:lvl1pPr marL="0" indent="0">
              <a:spcBef>
                <a:spcPts val="1765"/>
              </a:spcBef>
              <a:buNone/>
              <a:defRPr sz="2000">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97072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6194603" y="-1"/>
            <a:ext cx="5997398" cy="68580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293052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48567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840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393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1321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215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6950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513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8003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916297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1906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5634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212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19337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24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931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1752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244625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605504"/>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732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with title">
    <p:spTree>
      <p:nvGrpSpPr>
        <p:cNvPr id="1" name=""/>
        <p:cNvGrpSpPr/>
        <p:nvPr/>
      </p:nvGrpSpPr>
      <p:grpSpPr>
        <a:xfrm>
          <a:off x="0" y="0"/>
          <a:ext cx="0" cy="0"/>
          <a:chOff x="0" y="0"/>
          <a:chExt cx="0" cy="0"/>
        </a:xfrm>
      </p:grpSpPr>
      <p:sp>
        <p:nvSpPr>
          <p:cNvPr id="7" name="Title 2"/>
          <p:cNvSpPr>
            <a:spLocks noGrp="1"/>
          </p:cNvSpPr>
          <p:nvPr>
            <p:ph type="title" hasCustomPrompt="1"/>
          </p:nvPr>
        </p:nvSpPr>
        <p:spPr>
          <a:xfrm>
            <a:off x="268928" y="286381"/>
            <a:ext cx="11653835" cy="677108"/>
          </a:xfrm>
          <a:prstGeom prst="rect">
            <a:avLst/>
          </a:prstGeom>
        </p:spPr>
        <p:txBody>
          <a:bodyPr/>
          <a:lstStyle>
            <a:lvl1pPr algn="l">
              <a:defRPr sz="4400">
                <a:solidFill>
                  <a:schemeClr val="tx2"/>
                </a:solidFill>
              </a:defRPr>
            </a:lvl1pPr>
          </a:lstStyle>
          <a:p>
            <a:r>
              <a:rPr lang="en-US" dirty="0"/>
              <a:t>Click to edit master title style</a:t>
            </a:r>
          </a:p>
        </p:txBody>
      </p:sp>
      <p:sp>
        <p:nvSpPr>
          <p:cNvPr id="5" name="Slide Number Placeholder 3"/>
          <p:cNvSpPr>
            <a:spLocks noGrp="1"/>
          </p:cNvSpPr>
          <p:nvPr>
            <p:ph type="sldNum" sz="quarter" idx="15"/>
          </p:nvPr>
        </p:nvSpPr>
        <p:spPr/>
        <p:txBody>
          <a:bodyPr vert="horz" wrap="square" lIns="91440" tIns="0" rIns="0" bIns="0" numCol="1" anchor="ctr" anchorCtr="0" compatLnSpc="1">
            <a:prstTxWarp prst="textNoShape">
              <a:avLst/>
            </a:prstTxWarp>
          </a:bodyPr>
          <a:lstStyle>
            <a:lvl1pPr>
              <a:defRPr lang="en-US" smtClean="0">
                <a:solidFill>
                  <a:srgbClr val="000000"/>
                </a:solidFill>
              </a:defRPr>
            </a:lvl1pPr>
          </a:lstStyle>
          <a:p>
            <a:fld id="{6052FC3A-E1BD-E54F-9A48-71EBDEF00552}" type="slidenum">
              <a:rPr lang="en-US" smtClean="0"/>
              <a:pPr/>
              <a:t>‹#›</a:t>
            </a:fld>
            <a:endParaRPr lang="en-US" dirty="0"/>
          </a:p>
        </p:txBody>
      </p:sp>
    </p:spTree>
    <p:extLst>
      <p:ext uri="{BB962C8B-B14F-4D97-AF65-F5344CB8AC3E}">
        <p14:creationId xmlns:p14="http://schemas.microsoft.com/office/powerpoint/2010/main" val="24398606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omparison 2">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D60D1EDE-7116-2443-9BDD-368CE5B37660}" type="slidenum">
              <a:rPr kumimoji="0" lang="en-US" sz="1765"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9" name="Text Placeholder 18"/>
          <p:cNvSpPr>
            <a:spLocks noGrp="1"/>
          </p:cNvSpPr>
          <p:nvPr>
            <p:ph type="body" sz="quarter" idx="14" hasCustomPrompt="1"/>
          </p:nvPr>
        </p:nvSpPr>
        <p:spPr>
          <a:xfrm>
            <a:off x="4676707" y="3299169"/>
            <a:ext cx="2841868" cy="249865"/>
          </a:xfrm>
        </p:spPr>
        <p:txBody>
          <a:bodyPr>
            <a:noAutofit/>
          </a:bodyPr>
          <a:lstStyle>
            <a:lvl1pPr marL="0" indent="0" algn="ctr">
              <a:buNone/>
              <a:defRPr sz="2400" b="0">
                <a:solidFill>
                  <a:schemeClr val="accent2"/>
                </a:solidFill>
              </a:defRPr>
            </a:lvl1pPr>
            <a:lvl2pPr>
              <a:defRPr sz="1333"/>
            </a:lvl2pPr>
            <a:lvl3pPr>
              <a:defRPr sz="1333"/>
            </a:lvl3pPr>
            <a:lvl4pPr>
              <a:defRPr sz="1333"/>
            </a:lvl4pPr>
            <a:lvl5pPr>
              <a:defRPr sz="1333"/>
            </a:lvl5pPr>
          </a:lstStyle>
          <a:p>
            <a:pPr lvl="0"/>
            <a:r>
              <a:rPr lang="en-US" dirty="0"/>
              <a:t>VS</a:t>
            </a:r>
          </a:p>
        </p:txBody>
      </p:sp>
      <p:sp>
        <p:nvSpPr>
          <p:cNvPr id="11" name="Text Placeholder 18"/>
          <p:cNvSpPr>
            <a:spLocks noGrp="1"/>
          </p:cNvSpPr>
          <p:nvPr>
            <p:ph type="body" sz="quarter" idx="16" hasCustomPrompt="1"/>
          </p:nvPr>
        </p:nvSpPr>
        <p:spPr>
          <a:xfrm>
            <a:off x="597056" y="4941976"/>
            <a:ext cx="3897056" cy="535753"/>
          </a:xfrm>
        </p:spPr>
        <p:txBody>
          <a:bodyPr>
            <a:noAutofit/>
          </a:bodyPr>
          <a:lstStyle>
            <a:lvl1pPr marL="0" marR="0" indent="0" algn="ctr" defTabSz="609570" rtl="0" eaLnBrk="1" fontAlgn="auto" latinLnBrk="0" hangingPunct="1">
              <a:lnSpc>
                <a:spcPct val="100000"/>
              </a:lnSpc>
              <a:spcBef>
                <a:spcPct val="20000"/>
              </a:spcBef>
              <a:spcAft>
                <a:spcPts val="0"/>
              </a:spcAft>
              <a:buClrTx/>
              <a:buSzTx/>
              <a:buFont typeface="Arial"/>
              <a:buNone/>
              <a:tabLst/>
              <a:defRPr sz="1467" b="0">
                <a:solidFill>
                  <a:schemeClr val="tx2"/>
                </a:solidFill>
              </a:defRPr>
            </a:lvl1pPr>
            <a:lvl2pPr>
              <a:defRPr sz="1333"/>
            </a:lvl2pPr>
            <a:lvl3pPr>
              <a:defRPr sz="1333"/>
            </a:lvl3pPr>
            <a:lvl4pPr>
              <a:defRPr sz="1333"/>
            </a:lvl4pPr>
            <a:lvl5pPr>
              <a:defRPr sz="1333"/>
            </a:lvl5pPr>
          </a:lstStyle>
          <a:p>
            <a:r>
              <a:rPr lang="en-US" sz="1333" dirty="0">
                <a:solidFill>
                  <a:schemeClr val="bg1">
                    <a:lumMod val="65000"/>
                  </a:schemeClr>
                </a:solidFill>
                <a:latin typeface="Tahoma"/>
                <a:ea typeface="Roboto Light" panose="02000000000000000000" pitchFamily="2" charset="0"/>
              </a:rPr>
              <a:t>Sugar plum </a:t>
            </a:r>
            <a:r>
              <a:rPr lang="en-US" sz="1333" dirty="0" err="1">
                <a:solidFill>
                  <a:schemeClr val="bg1">
                    <a:lumMod val="65000"/>
                  </a:schemeClr>
                </a:solidFill>
                <a:latin typeface="Tahoma"/>
                <a:ea typeface="Roboto Light" panose="02000000000000000000" pitchFamily="2" charset="0"/>
              </a:rPr>
              <a:t>gummi</a:t>
            </a:r>
            <a:r>
              <a:rPr lang="en-US" sz="1333" dirty="0">
                <a:solidFill>
                  <a:schemeClr val="bg1">
                    <a:lumMod val="65000"/>
                  </a:schemeClr>
                </a:solidFill>
                <a:latin typeface="Tahoma"/>
                <a:ea typeface="Roboto Light" panose="02000000000000000000" pitchFamily="2" charset="0"/>
              </a:rPr>
              <a:t> bears. Apple pie yummy cake with candy. Sugar plum </a:t>
            </a:r>
            <a:r>
              <a:rPr lang="en-US" sz="1333" dirty="0" err="1">
                <a:solidFill>
                  <a:schemeClr val="bg1">
                    <a:lumMod val="65000"/>
                  </a:schemeClr>
                </a:solidFill>
                <a:latin typeface="Tahoma"/>
                <a:ea typeface="Roboto Light" panose="02000000000000000000" pitchFamily="2" charset="0"/>
              </a:rPr>
              <a:t>gummi</a:t>
            </a:r>
            <a:r>
              <a:rPr lang="en-US" sz="1333" dirty="0">
                <a:solidFill>
                  <a:schemeClr val="bg1">
                    <a:lumMod val="65000"/>
                  </a:schemeClr>
                </a:solidFill>
                <a:latin typeface="Tahoma"/>
                <a:ea typeface="Roboto Light" panose="02000000000000000000" pitchFamily="2" charset="0"/>
              </a:rPr>
              <a:t> bears. </a:t>
            </a:r>
          </a:p>
        </p:txBody>
      </p:sp>
      <p:sp>
        <p:nvSpPr>
          <p:cNvPr id="13" name="Picture Placeholder 12"/>
          <p:cNvSpPr>
            <a:spLocks noGrp="1"/>
          </p:cNvSpPr>
          <p:nvPr>
            <p:ph type="pic" sz="quarter" idx="17"/>
          </p:nvPr>
        </p:nvSpPr>
        <p:spPr>
          <a:xfrm>
            <a:off x="7637385" y="1985462"/>
            <a:ext cx="3901440" cy="2631017"/>
          </a:xfrm>
        </p:spPr>
        <p:txBody>
          <a:bodyPr>
            <a:normAutofit/>
          </a:bodyPr>
          <a:lstStyle>
            <a:lvl1pPr marL="0" indent="0">
              <a:buNone/>
              <a:defRPr sz="1067"/>
            </a:lvl1pPr>
          </a:lstStyle>
          <a:p>
            <a:endParaRPr lang="en-US" dirty="0"/>
          </a:p>
        </p:txBody>
      </p:sp>
      <p:sp>
        <p:nvSpPr>
          <p:cNvPr id="15" name="Picture Placeholder 14"/>
          <p:cNvSpPr>
            <a:spLocks noGrp="1"/>
          </p:cNvSpPr>
          <p:nvPr>
            <p:ph type="pic" sz="quarter" idx="18"/>
          </p:nvPr>
        </p:nvSpPr>
        <p:spPr>
          <a:xfrm>
            <a:off x="598330" y="1985462"/>
            <a:ext cx="3895540" cy="2631017"/>
          </a:xfrm>
        </p:spPr>
        <p:txBody>
          <a:bodyPr>
            <a:normAutofit/>
          </a:bodyPr>
          <a:lstStyle>
            <a:lvl1pPr marL="0" indent="0">
              <a:buNone/>
              <a:defRPr sz="1067"/>
            </a:lvl1pPr>
          </a:lstStyle>
          <a:p>
            <a:endParaRPr lang="en-US" dirty="0"/>
          </a:p>
        </p:txBody>
      </p:sp>
      <p:sp>
        <p:nvSpPr>
          <p:cNvPr id="12" name="Title 1"/>
          <p:cNvSpPr>
            <a:spLocks noGrp="1"/>
          </p:cNvSpPr>
          <p:nvPr>
            <p:ph type="title" hasCustomPrompt="1"/>
          </p:nvPr>
        </p:nvSpPr>
        <p:spPr>
          <a:xfrm>
            <a:off x="597057" y="271546"/>
            <a:ext cx="8128000" cy="1024737"/>
          </a:xfrm>
        </p:spPr>
        <p:txBody>
          <a:bodyPr/>
          <a:lstStyle>
            <a:lvl1pPr>
              <a:defRPr/>
            </a:lvl1pPr>
          </a:lstStyle>
          <a:p>
            <a:r>
              <a:rPr lang="en-US" dirty="0"/>
              <a:t>Title Line 1</a:t>
            </a:r>
            <a:br>
              <a:rPr lang="en-US" dirty="0"/>
            </a:br>
            <a:r>
              <a:rPr lang="en-US" dirty="0"/>
              <a:t>Title Line 2</a:t>
            </a:r>
          </a:p>
        </p:txBody>
      </p:sp>
      <p:sp>
        <p:nvSpPr>
          <p:cNvPr id="14" name="Text Placeholder 7"/>
          <p:cNvSpPr>
            <a:spLocks noGrp="1"/>
          </p:cNvSpPr>
          <p:nvPr>
            <p:ph type="body" sz="quarter" idx="11" hasCustomPrompt="1"/>
          </p:nvPr>
        </p:nvSpPr>
        <p:spPr>
          <a:xfrm>
            <a:off x="598313" y="1369169"/>
            <a:ext cx="8126747" cy="616264"/>
          </a:xfrm>
        </p:spPr>
        <p:txBody>
          <a:bodyPr>
            <a:normAutofit/>
          </a:bodyPr>
          <a:lstStyle>
            <a:lvl1pPr marL="0" indent="0" algn="l">
              <a:buNone/>
              <a:defRPr sz="2133"/>
            </a:lvl1pPr>
          </a:lstStyle>
          <a:p>
            <a:pPr lvl="0"/>
            <a:r>
              <a:rPr lang="en-US" dirty="0"/>
              <a:t>Subtitle</a:t>
            </a:r>
          </a:p>
        </p:txBody>
      </p:sp>
      <p:cxnSp>
        <p:nvCxnSpPr>
          <p:cNvPr id="16" name="Straight Connector 15"/>
          <p:cNvCxnSpPr/>
          <p:nvPr userDrawn="1"/>
        </p:nvCxnSpPr>
        <p:spPr>
          <a:xfrm flipH="1">
            <a:off x="543880"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
        <p:nvSpPr>
          <p:cNvPr id="17" name="Text Placeholder 18"/>
          <p:cNvSpPr>
            <a:spLocks noGrp="1"/>
          </p:cNvSpPr>
          <p:nvPr>
            <p:ph type="body" sz="quarter" idx="19" hasCustomPrompt="1"/>
          </p:nvPr>
        </p:nvSpPr>
        <p:spPr>
          <a:xfrm>
            <a:off x="7637385" y="4941976"/>
            <a:ext cx="3901440" cy="535753"/>
          </a:xfrm>
        </p:spPr>
        <p:txBody>
          <a:bodyPr>
            <a:noAutofit/>
          </a:bodyPr>
          <a:lstStyle>
            <a:lvl1pPr marL="0" marR="0" indent="0" algn="ctr" defTabSz="609570" rtl="0" eaLnBrk="1" fontAlgn="auto" latinLnBrk="0" hangingPunct="1">
              <a:lnSpc>
                <a:spcPct val="100000"/>
              </a:lnSpc>
              <a:spcBef>
                <a:spcPct val="20000"/>
              </a:spcBef>
              <a:spcAft>
                <a:spcPts val="0"/>
              </a:spcAft>
              <a:buClrTx/>
              <a:buSzTx/>
              <a:buFont typeface="Arial"/>
              <a:buNone/>
              <a:tabLst/>
              <a:defRPr sz="1467" b="0">
                <a:solidFill>
                  <a:schemeClr val="tx2"/>
                </a:solidFill>
              </a:defRPr>
            </a:lvl1pPr>
            <a:lvl2pPr>
              <a:defRPr sz="1333"/>
            </a:lvl2pPr>
            <a:lvl3pPr>
              <a:defRPr sz="1333"/>
            </a:lvl3pPr>
            <a:lvl4pPr>
              <a:defRPr sz="1333"/>
            </a:lvl4pPr>
            <a:lvl5pPr>
              <a:defRPr sz="1333"/>
            </a:lvl5pPr>
          </a:lstStyle>
          <a:p>
            <a:r>
              <a:rPr lang="en-US" sz="1333" dirty="0">
                <a:solidFill>
                  <a:schemeClr val="bg1">
                    <a:lumMod val="65000"/>
                  </a:schemeClr>
                </a:solidFill>
                <a:latin typeface="Tahoma"/>
                <a:ea typeface="Roboto Light" panose="02000000000000000000" pitchFamily="2" charset="0"/>
              </a:rPr>
              <a:t>Sugar plum </a:t>
            </a:r>
            <a:r>
              <a:rPr lang="en-US" sz="1333" dirty="0" err="1">
                <a:solidFill>
                  <a:schemeClr val="bg1">
                    <a:lumMod val="65000"/>
                  </a:schemeClr>
                </a:solidFill>
                <a:latin typeface="Tahoma"/>
                <a:ea typeface="Roboto Light" panose="02000000000000000000" pitchFamily="2" charset="0"/>
              </a:rPr>
              <a:t>gummi</a:t>
            </a:r>
            <a:r>
              <a:rPr lang="en-US" sz="1333" dirty="0">
                <a:solidFill>
                  <a:schemeClr val="bg1">
                    <a:lumMod val="65000"/>
                  </a:schemeClr>
                </a:solidFill>
                <a:latin typeface="Tahoma"/>
                <a:ea typeface="Roboto Light" panose="02000000000000000000" pitchFamily="2" charset="0"/>
              </a:rPr>
              <a:t> bears. Apple pie yummy cake with candy. Sugar plum </a:t>
            </a:r>
            <a:r>
              <a:rPr lang="en-US" sz="1333" dirty="0" err="1">
                <a:solidFill>
                  <a:schemeClr val="bg1">
                    <a:lumMod val="65000"/>
                  </a:schemeClr>
                </a:solidFill>
                <a:latin typeface="Tahoma"/>
                <a:ea typeface="Roboto Light" panose="02000000000000000000" pitchFamily="2" charset="0"/>
              </a:rPr>
              <a:t>gummi</a:t>
            </a:r>
            <a:r>
              <a:rPr lang="en-US" sz="1333" dirty="0">
                <a:solidFill>
                  <a:schemeClr val="bg1">
                    <a:lumMod val="65000"/>
                  </a:schemeClr>
                </a:solidFill>
                <a:latin typeface="Tahoma"/>
                <a:ea typeface="Roboto Light" panose="02000000000000000000" pitchFamily="2" charset="0"/>
              </a:rPr>
              <a:t> bears. </a:t>
            </a:r>
          </a:p>
        </p:txBody>
      </p:sp>
    </p:spTree>
    <p:extLst>
      <p:ext uri="{BB962C8B-B14F-4D97-AF65-F5344CB8AC3E}">
        <p14:creationId xmlns:p14="http://schemas.microsoft.com/office/powerpoint/2010/main" val="1710791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7057" y="271582"/>
            <a:ext cx="8128000" cy="1024737"/>
          </a:xfrm>
        </p:spPr>
        <p:txBody>
          <a:bodyPr/>
          <a:lstStyle>
            <a:lvl1pPr>
              <a:defRPr/>
            </a:lvl1pPr>
          </a:lstStyle>
          <a:p>
            <a:r>
              <a:rPr lang="en-US" dirty="0"/>
              <a:t>Title Line 1</a:t>
            </a:r>
            <a:br>
              <a:rPr lang="en-US" dirty="0"/>
            </a:br>
            <a:r>
              <a:rPr lang="en-US" dirty="0"/>
              <a:t>Title Line 2</a:t>
            </a:r>
          </a:p>
        </p:txBody>
      </p:sp>
      <p:sp>
        <p:nvSpPr>
          <p:cNvPr id="3" name="Slide Number Placeholder 2"/>
          <p:cNvSpPr>
            <a:spLocks noGrp="1"/>
          </p:cNvSpPr>
          <p:nvPr>
            <p:ph type="sldNum"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fld id="{D60D1EDE-7116-2443-9BDD-368CE5B37660}" type="slidenum">
              <a:rPr kumimoji="0" lang="en-US" sz="1765" b="0" i="0" u="none" strike="noStrike" kern="1200" cap="none" spc="0" normalizeH="0" baseline="0" noProof="0" smtClean="0">
                <a:ln>
                  <a:noFill/>
                </a:ln>
                <a:solidFill>
                  <a:srgbClr val="63666A">
                    <a:tint val="75000"/>
                  </a:srgbClr>
                </a:solidFill>
                <a:effectLst/>
                <a:uLnTx/>
                <a:uFillTx/>
                <a:latin typeface="Segoe UI"/>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dirty="0">
              <a:ln>
                <a:noFill/>
              </a:ln>
              <a:solidFill>
                <a:srgbClr val="63666A">
                  <a:tint val="75000"/>
                </a:srgbClr>
              </a:solidFill>
              <a:effectLst/>
              <a:uLnTx/>
              <a:uFillTx/>
              <a:latin typeface="Segoe UI"/>
              <a:ea typeface="+mn-ea"/>
              <a:cs typeface="+mn-cs"/>
            </a:endParaRPr>
          </a:p>
        </p:txBody>
      </p:sp>
      <p:sp>
        <p:nvSpPr>
          <p:cNvPr id="8" name="Text Placeholder 7"/>
          <p:cNvSpPr>
            <a:spLocks noGrp="1"/>
          </p:cNvSpPr>
          <p:nvPr>
            <p:ph type="body" sz="quarter" idx="11" hasCustomPrompt="1"/>
          </p:nvPr>
        </p:nvSpPr>
        <p:spPr>
          <a:xfrm>
            <a:off x="598313" y="1369169"/>
            <a:ext cx="8126747" cy="616264"/>
          </a:xfrm>
        </p:spPr>
        <p:txBody>
          <a:bodyPr>
            <a:normAutofit/>
          </a:bodyPr>
          <a:lstStyle>
            <a:lvl1pPr marL="0" indent="0" algn="l">
              <a:buNone/>
              <a:defRPr sz="2133"/>
            </a:lvl1pPr>
          </a:lstStyle>
          <a:p>
            <a:pPr lvl="0"/>
            <a:r>
              <a:rPr lang="en-US" dirty="0"/>
              <a:t>Subtitle</a:t>
            </a:r>
          </a:p>
        </p:txBody>
      </p:sp>
      <p:cxnSp>
        <p:nvCxnSpPr>
          <p:cNvPr id="9" name="Straight Connector 8"/>
          <p:cNvCxnSpPr/>
          <p:nvPr userDrawn="1"/>
        </p:nvCxnSpPr>
        <p:spPr>
          <a:xfrm flipH="1">
            <a:off x="543916"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26122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ts val="3627"/>
              </a:lnSpc>
              <a:defRPr>
                <a:latin typeface="Arial"/>
                <a:cs typeface="Aria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Arial"/>
                <a:cs typeface="Aria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5D7BA63F-3353-457C-9FFB-0436CE73DCD9}" type="datetime1">
              <a:rPr kumimoji="0" lang="en-US" sz="1765" b="0" i="0" u="none" strike="noStrike" kern="1200" cap="none" spc="0" normalizeH="0" baseline="0" noProof="0" smtClean="0">
                <a:ln>
                  <a:noFill/>
                </a:ln>
                <a:solidFill>
                  <a:srgbClr val="1A1A1A"/>
                </a:solidFill>
                <a:effectLst/>
                <a:uLnTx/>
                <a:uFillTx/>
                <a:latin typeface="Arial"/>
                <a:ea typeface="+mn-ea"/>
                <a:cs typeface="Arial"/>
              </a:rPr>
              <a:pPr marL="0" marR="0" lvl="0" indent="0" algn="l" defTabSz="914367" rtl="0" eaLnBrk="1" fontAlgn="auto" latinLnBrk="0" hangingPunct="1">
                <a:lnSpc>
                  <a:spcPct val="100000"/>
                </a:lnSpc>
                <a:spcBef>
                  <a:spcPts val="0"/>
                </a:spcBef>
                <a:spcAft>
                  <a:spcPts val="0"/>
                </a:spcAft>
                <a:buClrTx/>
                <a:buSzTx/>
                <a:buFontTx/>
                <a:buNone/>
                <a:tabLst/>
                <a:defRPr/>
              </a:pPr>
              <a:t>9/29/2018</a:t>
            </a:fld>
            <a:endParaRPr kumimoji="0" lang="en-US" sz="1765" b="0" i="0" u="none" strike="noStrike" kern="1200" cap="none" spc="0" normalizeH="0" baseline="0" noProof="0" dirty="0">
              <a:ln>
                <a:noFill/>
              </a:ln>
              <a:solidFill>
                <a:srgbClr val="1A1A1A"/>
              </a:solidFill>
              <a:effectLst/>
              <a:uLnTx/>
              <a:uFillTx/>
              <a:latin typeface="Arial"/>
              <a:ea typeface="+mn-ea"/>
              <a:cs typeface="Arial"/>
            </a:endParaRPr>
          </a:p>
        </p:txBody>
      </p:sp>
      <p:sp>
        <p:nvSpPr>
          <p:cNvPr id="5" name="Slide Number Placeholder 4"/>
          <p:cNvSpPr>
            <a:spLocks noGrp="1"/>
          </p:cNvSpPr>
          <p:nvPr>
            <p:ph type="sldNum" sz="quarter" idx="12"/>
          </p:nvPr>
        </p:nvSpPr>
        <p:spPr/>
        <p:txBody>
          <a:bodyPr/>
          <a:lstStyle>
            <a:lvl1pPr>
              <a:defRPr>
                <a:latin typeface="Arial"/>
                <a:cs typeface="Aria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fld id="{013BD505-9C13-4145-B624-2C211D6155BD}" type="slidenum">
              <a:rPr kumimoji="0" lang="en-US" sz="1765" b="0" i="0" u="none" strike="noStrike" kern="1200" cap="none" spc="0" normalizeH="0" baseline="0" noProof="0" smtClean="0">
                <a:ln>
                  <a:noFill/>
                </a:ln>
                <a:solidFill>
                  <a:srgbClr val="1A1A1A"/>
                </a:solidFill>
                <a:effectLst/>
                <a:uLnTx/>
                <a:uFillTx/>
                <a:latin typeface="Arial"/>
                <a:ea typeface="+mn-ea"/>
                <a:cs typeface="Arial"/>
              </a:rPr>
              <a:pPr marL="0" marR="0" lvl="0" indent="0" algn="l" defTabSz="914367" rtl="0" eaLnBrk="1" fontAlgn="auto" latinLnBrk="0" hangingPunct="1">
                <a:lnSpc>
                  <a:spcPct val="100000"/>
                </a:lnSpc>
                <a:spcBef>
                  <a:spcPts val="0"/>
                </a:spcBef>
                <a:spcAft>
                  <a:spcPts val="0"/>
                </a:spcAft>
                <a:buClrTx/>
                <a:buSzTx/>
                <a:buFontTx/>
                <a:buNone/>
                <a:tabLst/>
                <a:defRPr/>
              </a:pPr>
              <a:t>‹#›</a:t>
            </a:fld>
            <a:endParaRPr kumimoji="0" lang="en-US" sz="1765" b="0" i="0" u="none" strike="noStrike" kern="1200" cap="none" spc="0" normalizeH="0" baseline="0" noProof="0" dirty="0">
              <a:ln>
                <a:noFill/>
              </a:ln>
              <a:solidFill>
                <a:srgbClr val="1A1A1A"/>
              </a:solidFill>
              <a:effectLst/>
              <a:uLnTx/>
              <a:uFillTx/>
              <a:latin typeface="Arial"/>
              <a:ea typeface="+mn-ea"/>
              <a:cs typeface="Arial"/>
            </a:endParaRPr>
          </a:p>
        </p:txBody>
      </p:sp>
      <p:cxnSp>
        <p:nvCxnSpPr>
          <p:cNvPr id="6" name="Straight Connector 5"/>
          <p:cNvCxnSpPr/>
          <p:nvPr userDrawn="1"/>
        </p:nvCxnSpPr>
        <p:spPr>
          <a:xfrm flipH="1">
            <a:off x="543880"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6727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467">
                <a:latin typeface="Arial"/>
                <a:cs typeface="Arial"/>
              </a:defRPr>
            </a:lvl1pPr>
          </a:lstStyle>
          <a:p>
            <a:r>
              <a:rPr lang="en-US"/>
              <a:t>Click to edit Master title style</a:t>
            </a:r>
            <a:endParaRPr lang="en-US" dirty="0"/>
          </a:p>
        </p:txBody>
      </p:sp>
      <p:sp>
        <p:nvSpPr>
          <p:cNvPr id="7" name="Date Placeholder 3"/>
          <p:cNvSpPr>
            <a:spLocks noGrp="1"/>
          </p:cNvSpPr>
          <p:nvPr>
            <p:ph type="dt" sz="half" idx="10"/>
          </p:nvPr>
        </p:nvSpPr>
        <p:spPr>
          <a:xfrm>
            <a:off x="8263467" y="6326650"/>
            <a:ext cx="1557867" cy="365125"/>
          </a:xfrm>
          <a:prstGeom prst="rect">
            <a:avLst/>
          </a:prstGeom>
        </p:spPr>
        <p:txBody>
          <a:bodyPr/>
          <a:lstStyle>
            <a:lvl1pPr algn="ctr">
              <a:defRPr sz="1067">
                <a:solidFill>
                  <a:srgbClr val="B8B9BB"/>
                </a:solidFill>
                <a:latin typeface="Arial"/>
                <a:cs typeface="Aria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fld id="{5D7BA63F-3353-457C-9FFB-0436CE73DCD9}" type="datetime1">
              <a:rPr kumimoji="0" lang="en-US" sz="1067" b="0" i="0" u="none" strike="noStrike" kern="1200" cap="none" spc="0" normalizeH="0" baseline="0" noProof="0" smtClean="0">
                <a:ln>
                  <a:noFill/>
                </a:ln>
                <a:solidFill>
                  <a:srgbClr val="B8B9BB"/>
                </a:solidFill>
                <a:effectLst/>
                <a:uLnTx/>
                <a:uFillTx/>
                <a:latin typeface="Arial"/>
                <a:ea typeface="+mn-ea"/>
                <a:cs typeface="Arial"/>
              </a:rPr>
              <a:pPr marL="0" marR="0" lvl="0" indent="0" algn="ctr" defTabSz="914367" rtl="0" eaLnBrk="1" fontAlgn="auto" latinLnBrk="0" hangingPunct="1">
                <a:lnSpc>
                  <a:spcPct val="100000"/>
                </a:lnSpc>
                <a:spcBef>
                  <a:spcPts val="0"/>
                </a:spcBef>
                <a:spcAft>
                  <a:spcPts val="0"/>
                </a:spcAft>
                <a:buClrTx/>
                <a:buSzTx/>
                <a:buFontTx/>
                <a:buNone/>
                <a:tabLst/>
                <a:defRPr/>
              </a:pPr>
              <a:t>9/29/2018</a:t>
            </a:fld>
            <a:endParaRPr kumimoji="0" lang="en-US" sz="1067" b="0" i="0" u="none" strike="noStrike" kern="1200" cap="none" spc="0" normalizeH="0" baseline="0" noProof="0" dirty="0">
              <a:ln>
                <a:noFill/>
              </a:ln>
              <a:solidFill>
                <a:srgbClr val="B8B9BB"/>
              </a:solidFill>
              <a:effectLst/>
              <a:uLnTx/>
              <a:uFillTx/>
              <a:latin typeface="Arial"/>
              <a:ea typeface="+mn-ea"/>
              <a:cs typeface="Arial"/>
            </a:endParaRPr>
          </a:p>
        </p:txBody>
      </p:sp>
      <p:sp>
        <p:nvSpPr>
          <p:cNvPr id="9" name="Slide Number Placeholder 5"/>
          <p:cNvSpPr>
            <a:spLocks noGrp="1"/>
          </p:cNvSpPr>
          <p:nvPr>
            <p:ph type="sldNum" sz="quarter" idx="12"/>
          </p:nvPr>
        </p:nvSpPr>
        <p:spPr>
          <a:xfrm>
            <a:off x="10103555" y="6326650"/>
            <a:ext cx="1478844" cy="365125"/>
          </a:xfrm>
          <a:prstGeom prst="rect">
            <a:avLst/>
          </a:prstGeom>
        </p:spPr>
        <p:txBody>
          <a:bodyPr/>
          <a:lstStyle>
            <a:lvl1pPr algn="r">
              <a:defRPr sz="1067">
                <a:solidFill>
                  <a:srgbClr val="B8B9BB"/>
                </a:solidFill>
                <a:latin typeface="Arial"/>
                <a:cs typeface="Aria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fld id="{013BD505-9C13-4145-B624-2C211D6155BD}" type="slidenum">
              <a:rPr kumimoji="0" lang="en-US" sz="1067" b="0" i="0" u="none" strike="noStrike" kern="1200" cap="none" spc="0" normalizeH="0" baseline="0" noProof="0" smtClean="0">
                <a:ln>
                  <a:noFill/>
                </a:ln>
                <a:solidFill>
                  <a:srgbClr val="B8B9BB"/>
                </a:solidFill>
                <a:effectLst/>
                <a:uLnTx/>
                <a:uFillTx/>
                <a:latin typeface="Arial"/>
                <a:ea typeface="+mn-ea"/>
                <a:cs typeface="Arial"/>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lang="en-US" sz="1067" b="0" i="0" u="none" strike="noStrike" kern="1200" cap="none" spc="0" normalizeH="0" baseline="0" noProof="0" dirty="0">
              <a:ln>
                <a:noFill/>
              </a:ln>
              <a:solidFill>
                <a:srgbClr val="B8B9BB"/>
              </a:solidFill>
              <a:effectLst/>
              <a:uLnTx/>
              <a:uFillTx/>
              <a:latin typeface="Arial"/>
              <a:ea typeface="+mn-ea"/>
              <a:cs typeface="Arial"/>
            </a:endParaRPr>
          </a:p>
        </p:txBody>
      </p:sp>
      <p:sp>
        <p:nvSpPr>
          <p:cNvPr id="11" name="Content Placeholder 10"/>
          <p:cNvSpPr>
            <a:spLocks noGrp="1"/>
          </p:cNvSpPr>
          <p:nvPr>
            <p:ph sz="quarter" idx="13"/>
          </p:nvPr>
        </p:nvSpPr>
        <p:spPr>
          <a:xfrm>
            <a:off x="596901" y="1711072"/>
            <a:ext cx="10985500" cy="4165601"/>
          </a:xfrm>
          <a:prstGeom prst="rect">
            <a:avLst/>
          </a:prstGeom>
        </p:spPr>
        <p:txBody>
          <a:bodyPr lIns="0"/>
          <a:lstStyle>
            <a:lvl1pPr>
              <a:buClr>
                <a:schemeClr val="accent4"/>
              </a:buClr>
              <a:buSzPct val="110000"/>
              <a:defRPr>
                <a:latin typeface="Arial"/>
                <a:cs typeface="Arial"/>
              </a:defRPr>
            </a:lvl1pPr>
            <a:lvl2pPr marL="916494" indent="-306910">
              <a:buClr>
                <a:schemeClr val="accent4"/>
              </a:buClr>
              <a:buSzPct val="110000"/>
              <a:defRPr sz="1867">
                <a:latin typeface="Arial"/>
                <a:cs typeface="Arial"/>
              </a:defRPr>
            </a:lvl2pPr>
            <a:lvl3pPr marL="1445648" indent="-226478">
              <a:buClr>
                <a:schemeClr val="accent4"/>
              </a:buClr>
              <a:buSzPct val="110000"/>
              <a:defRPr sz="1600">
                <a:latin typeface="Arial"/>
                <a:cs typeface="Arial"/>
              </a:defRPr>
            </a:lvl3pPr>
            <a:lvl4pPr marL="2057349" indent="-228594">
              <a:buClr>
                <a:schemeClr val="accent4"/>
              </a:buClr>
              <a:buSzPct val="110000"/>
              <a:defRPr sz="1467">
                <a:latin typeface="Arial"/>
                <a:cs typeface="Arial"/>
              </a:defRPr>
            </a:lvl4pPr>
            <a:lvl5pPr marL="2666933" indent="-228594">
              <a:buClr>
                <a:schemeClr val="accent4"/>
              </a:buClr>
              <a:buSzPct val="110000"/>
              <a:defRPr sz="1467">
                <a:latin typeface="Arial"/>
                <a:cs typeface="Aria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p:cNvCxnSpPr/>
          <p:nvPr userDrawn="1"/>
        </p:nvCxnSpPr>
        <p:spPr>
          <a:xfrm flipH="1">
            <a:off x="543880" y="1292221"/>
            <a:ext cx="11090841" cy="0"/>
          </a:xfrm>
          <a:prstGeom prst="line">
            <a:avLst/>
          </a:prstGeom>
          <a:ln w="9525" cmpd="sng">
            <a:solidFill>
              <a:srgbClr val="E0E0E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6321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_Agenda">
    <p:spTree>
      <p:nvGrpSpPr>
        <p:cNvPr id="1" name=""/>
        <p:cNvGrpSpPr/>
        <p:nvPr/>
      </p:nvGrpSpPr>
      <p:grpSpPr>
        <a:xfrm>
          <a:off x="0" y="0"/>
          <a:ext cx="0" cy="0"/>
          <a:chOff x="0" y="0"/>
          <a:chExt cx="0" cy="0"/>
        </a:xfrm>
      </p:grpSpPr>
      <p:sp>
        <p:nvSpPr>
          <p:cNvPr id="21" name="Rectangle 20"/>
          <p:cNvSpPr/>
          <p:nvPr userDrawn="1"/>
        </p:nvSpPr>
        <p:spPr>
          <a:xfrm>
            <a:off x="824013" y="2020711"/>
            <a:ext cx="11367987" cy="2359379"/>
          </a:xfrm>
          <a:prstGeom prst="rect">
            <a:avLst/>
          </a:prstGeom>
          <a:solidFill>
            <a:schemeClr val="accent3"/>
          </a:solidFill>
          <a:ln w="12700" cmpd="sng">
            <a:solidFill>
              <a:schemeClr val="accent3"/>
            </a:solidFill>
            <a:prstDash val="solid"/>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2252E"/>
              </a:solidFill>
              <a:effectLst/>
              <a:uLnTx/>
              <a:uFillTx/>
              <a:latin typeface="Segoe UI"/>
              <a:ea typeface="+mn-ea"/>
              <a:cs typeface="Arial"/>
            </a:endParaRPr>
          </a:p>
        </p:txBody>
      </p:sp>
      <p:sp>
        <p:nvSpPr>
          <p:cNvPr id="7" name="Rectangle 6"/>
          <p:cNvSpPr/>
          <p:nvPr userDrawn="1"/>
        </p:nvSpPr>
        <p:spPr>
          <a:xfrm>
            <a:off x="-1" y="2020711"/>
            <a:ext cx="720660" cy="2359379"/>
          </a:xfrm>
          <a:prstGeom prst="rect">
            <a:avLst/>
          </a:prstGeom>
          <a:solidFill>
            <a:schemeClr val="accent4">
              <a:lumMod val="75000"/>
            </a:schemeClr>
          </a:solidFill>
          <a:ln w="12700" cmpd="sng">
            <a:solidFill>
              <a:schemeClr val="accent4">
                <a:lumMod val="75000"/>
              </a:schemeClr>
            </a:solidFill>
            <a:prstDash val="solid"/>
            <a:miter lim="800000"/>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2252E"/>
              </a:solidFill>
              <a:effectLst/>
              <a:uLnTx/>
              <a:uFillTx/>
              <a:latin typeface="Segoe UI"/>
              <a:ea typeface="+mn-ea"/>
              <a:cs typeface="Arial"/>
            </a:endParaRPr>
          </a:p>
        </p:txBody>
      </p:sp>
      <p:sp>
        <p:nvSpPr>
          <p:cNvPr id="14" name="Content Placeholder 12"/>
          <p:cNvSpPr>
            <a:spLocks noGrp="1"/>
          </p:cNvSpPr>
          <p:nvPr>
            <p:ph sz="quarter" idx="12"/>
          </p:nvPr>
        </p:nvSpPr>
        <p:spPr>
          <a:xfrm>
            <a:off x="1146188" y="2012197"/>
            <a:ext cx="10717408" cy="1569164"/>
          </a:xfrm>
          <a:prstGeom prst="rect">
            <a:avLst/>
          </a:prstGeom>
          <a:ln>
            <a:noFill/>
          </a:ln>
        </p:spPr>
        <p:txBody>
          <a:bodyPr anchor="b" anchorCtr="0">
            <a:normAutofit/>
          </a:bodyPr>
          <a:lstStyle>
            <a:lvl1pPr marL="0" indent="0">
              <a:lnSpc>
                <a:spcPts val="4213"/>
              </a:lnSpc>
              <a:spcBef>
                <a:spcPts val="0"/>
              </a:spcBef>
              <a:spcAft>
                <a:spcPts val="0"/>
              </a:spcAft>
              <a:buNone/>
              <a:defRPr sz="3733">
                <a:solidFill>
                  <a:schemeClr val="bg1"/>
                </a:solidFill>
                <a:latin typeface="Arial"/>
                <a:cs typeface="Arial"/>
              </a:defRPr>
            </a:lvl1pPr>
            <a:lvl2pPr marL="609569" indent="0">
              <a:buNone/>
              <a:defRPr sz="1867">
                <a:solidFill>
                  <a:srgbClr val="FFFFFF"/>
                </a:solidFill>
              </a:defRPr>
            </a:lvl2pPr>
            <a:lvl3pPr marL="1219139" indent="0">
              <a:buNone/>
              <a:defRPr>
                <a:solidFill>
                  <a:srgbClr val="FFFFFF"/>
                </a:solidFill>
              </a:defRPr>
            </a:lvl3pPr>
            <a:lvl4pPr marL="1828709" indent="0">
              <a:buNone/>
              <a:defRPr>
                <a:solidFill>
                  <a:srgbClr val="FFFFFF"/>
                </a:solidFill>
              </a:defRPr>
            </a:lvl4pPr>
            <a:lvl5pPr marL="2438279" indent="0">
              <a:buNone/>
              <a:defRPr>
                <a:solidFill>
                  <a:srgbClr val="FFFFFF"/>
                </a:solidFill>
              </a:defRPr>
            </a:lvl5pPr>
          </a:lstStyle>
          <a:p>
            <a:pPr lvl="0"/>
            <a:r>
              <a:rPr lang="en-US"/>
              <a:t>Edit Master text styles</a:t>
            </a:r>
          </a:p>
        </p:txBody>
      </p:sp>
      <p:sp>
        <p:nvSpPr>
          <p:cNvPr id="16" name="Content Placeholder 15"/>
          <p:cNvSpPr>
            <a:spLocks noGrp="1"/>
          </p:cNvSpPr>
          <p:nvPr>
            <p:ph sz="quarter" idx="13"/>
          </p:nvPr>
        </p:nvSpPr>
        <p:spPr>
          <a:xfrm>
            <a:off x="1145036" y="3624760"/>
            <a:ext cx="10718569" cy="711200"/>
          </a:xfrm>
          <a:prstGeom prst="rect">
            <a:avLst/>
          </a:prstGeom>
        </p:spPr>
        <p:txBody>
          <a:bodyPr vert="horz"/>
          <a:lstStyle>
            <a:lvl1pPr marL="0" indent="0">
              <a:buNone/>
              <a:defRPr sz="2133">
                <a:solidFill>
                  <a:schemeClr val="bg1"/>
                </a:solidFill>
                <a:latin typeface="Arial"/>
                <a:cs typeface="Arial"/>
              </a:defRPr>
            </a:lvl1pPr>
            <a:lvl2pPr marL="609569" indent="0">
              <a:buNone/>
              <a:defRPr>
                <a:solidFill>
                  <a:schemeClr val="bg1"/>
                </a:solidFill>
              </a:defRPr>
            </a:lvl2pPr>
            <a:lvl3pPr marL="1219139" indent="0">
              <a:buNone/>
              <a:defRPr>
                <a:solidFill>
                  <a:schemeClr val="bg1"/>
                </a:solidFill>
              </a:defRPr>
            </a:lvl3pPr>
            <a:lvl4pPr marL="1828709" indent="0">
              <a:buNone/>
              <a:defRPr>
                <a:solidFill>
                  <a:schemeClr val="bg1"/>
                </a:solidFill>
              </a:defRPr>
            </a:lvl4pPr>
            <a:lvl5pPr marL="2438279" indent="0">
              <a:buNone/>
              <a:defRPr>
                <a:solidFill>
                  <a:schemeClr val="bg1"/>
                </a:solidFill>
              </a:defRPr>
            </a:lvl5pPr>
          </a:lstStyle>
          <a:p>
            <a:pPr lvl="0"/>
            <a:r>
              <a:rPr lang="en-US"/>
              <a:t>Edit Master text styles</a:t>
            </a:r>
          </a:p>
        </p:txBody>
      </p:sp>
      <p:pic>
        <p:nvPicPr>
          <p:cNvPr id="12" name="Picture 11" descr="Rubrik logo horizontal large.png"/>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0043466" y="5843305"/>
            <a:ext cx="2148535" cy="1014696"/>
          </a:xfrm>
          <a:prstGeom prst="rect">
            <a:avLst/>
          </a:prstGeom>
        </p:spPr>
      </p:pic>
    </p:spTree>
    <p:extLst>
      <p:ext uri="{BB962C8B-B14F-4D97-AF65-F5344CB8AC3E}">
        <p14:creationId xmlns:p14="http://schemas.microsoft.com/office/powerpoint/2010/main" val="114635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ext Slide">
  <p:cSld name="Text Slide">
    <p:spTree>
      <p:nvGrpSpPr>
        <p:cNvPr id="1" name="Shape 506"/>
        <p:cNvGrpSpPr/>
        <p:nvPr/>
      </p:nvGrpSpPr>
      <p:grpSpPr>
        <a:xfrm>
          <a:off x="0" y="0"/>
          <a:ext cx="0" cy="0"/>
          <a:chOff x="0" y="0"/>
          <a:chExt cx="0" cy="0"/>
        </a:xfrm>
      </p:grpSpPr>
      <p:sp>
        <p:nvSpPr>
          <p:cNvPr id="507" name="Google Shape;507;p77"/>
          <p:cNvSpPr txBox="1">
            <a:spLocks noGrp="1"/>
          </p:cNvSpPr>
          <p:nvPr>
            <p:ph type="title"/>
          </p:nvPr>
        </p:nvSpPr>
        <p:spPr>
          <a:xfrm>
            <a:off x="597057" y="271546"/>
            <a:ext cx="10985400" cy="1024800"/>
          </a:xfrm>
          <a:prstGeom prst="rect">
            <a:avLst/>
          </a:prstGeom>
          <a:noFill/>
          <a:ln>
            <a:noFill/>
          </a:ln>
        </p:spPr>
        <p:txBody>
          <a:bodyPr spcFirstLastPara="1" wrap="square" lIns="0" tIns="0" rIns="0" bIns="0" anchor="ctr" anchorCtr="0"/>
          <a:lstStyle>
            <a:lvl1pPr marR="0" lvl="0" algn="l" rtl="0">
              <a:lnSpc>
                <a:spcPct val="104614"/>
              </a:lnSpc>
              <a:spcBef>
                <a:spcPts val="0"/>
              </a:spcBef>
              <a:spcAft>
                <a:spcPts val="0"/>
              </a:spcAft>
              <a:buClr>
                <a:srgbClr val="63666A"/>
              </a:buClr>
              <a:buSzPts val="3467"/>
              <a:buFont typeface="Arial"/>
              <a:buNone/>
              <a:defRPr sz="3466" b="1" i="0" u="none" strike="noStrike" cap="none">
                <a:solidFill>
                  <a:srgbClr val="63666A"/>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08" name="Google Shape;508;p77"/>
          <p:cNvSpPr txBox="1">
            <a:spLocks noGrp="1"/>
          </p:cNvSpPr>
          <p:nvPr>
            <p:ph type="dt" idx="10"/>
          </p:nvPr>
        </p:nvSpPr>
        <p:spPr>
          <a:xfrm>
            <a:off x="8263467" y="6326650"/>
            <a:ext cx="1557900" cy="365100"/>
          </a:xfrm>
          <a:prstGeom prst="rect">
            <a:avLst/>
          </a:prstGeom>
          <a:noFill/>
          <a:ln>
            <a:noFill/>
          </a:ln>
        </p:spPr>
        <p:txBody>
          <a:bodyPr spcFirstLastPara="1" wrap="square" lIns="91425" tIns="45700" rIns="91425" bIns="45700" anchor="t" anchorCtr="0"/>
          <a:lstStyle>
            <a:lvl1pPr marR="0" lvl="0" algn="ctr" rtl="0">
              <a:spcBef>
                <a:spcPts val="0"/>
              </a:spcBef>
              <a:spcAft>
                <a:spcPts val="0"/>
              </a:spcAft>
              <a:buSzPts val="1400"/>
              <a:buNone/>
              <a:defRPr sz="1067">
                <a:solidFill>
                  <a:srgbClr val="B8B9BB"/>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pPr marL="0" marR="0" lvl="0" indent="0" algn="ctr" defTabSz="914367" rtl="0" eaLnBrk="1" fontAlgn="auto" latinLnBrk="0" hangingPunct="1">
              <a:lnSpc>
                <a:spcPct val="100000"/>
              </a:lnSpc>
              <a:spcBef>
                <a:spcPts val="0"/>
              </a:spcBef>
              <a:spcAft>
                <a:spcPts val="0"/>
              </a:spcAft>
              <a:buClrTx/>
              <a:buSzPts val="1400"/>
              <a:buFontTx/>
              <a:buNone/>
              <a:tabLst/>
              <a:defRPr/>
            </a:pPr>
            <a:endParaRPr kumimoji="0" sz="1067" b="0" i="0" u="none" strike="noStrike" kern="1200" cap="none" spc="0" normalizeH="0" baseline="0" noProof="0">
              <a:ln>
                <a:noFill/>
              </a:ln>
              <a:solidFill>
                <a:srgbClr val="B8B9BB"/>
              </a:solidFill>
              <a:effectLst/>
              <a:uLnTx/>
              <a:uFillTx/>
              <a:latin typeface="Arial"/>
              <a:cs typeface="Arial"/>
              <a:sym typeface="Arial"/>
            </a:endParaRPr>
          </a:p>
        </p:txBody>
      </p:sp>
      <p:sp>
        <p:nvSpPr>
          <p:cNvPr id="509" name="Google Shape;509;p77"/>
          <p:cNvSpPr txBox="1">
            <a:spLocks noGrp="1"/>
          </p:cNvSpPr>
          <p:nvPr>
            <p:ph type="sldNum" idx="12"/>
          </p:nvPr>
        </p:nvSpPr>
        <p:spPr>
          <a:xfrm>
            <a:off x="10103555" y="6326650"/>
            <a:ext cx="1478700" cy="3651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067">
                <a:solidFill>
                  <a:srgbClr val="B8B9BB"/>
                </a:solidFill>
                <a:latin typeface="Arial"/>
                <a:ea typeface="Arial"/>
                <a:cs typeface="Arial"/>
                <a:sym typeface="Arial"/>
              </a:defRPr>
            </a:lvl1pPr>
            <a:lvl2pPr marL="0" marR="0" lvl="1" indent="0" algn="r" rtl="0">
              <a:spcBef>
                <a:spcPts val="0"/>
              </a:spcBef>
              <a:buNone/>
              <a:defRPr sz="1067">
                <a:solidFill>
                  <a:srgbClr val="B8B9BB"/>
                </a:solidFill>
                <a:latin typeface="Arial"/>
                <a:ea typeface="Arial"/>
                <a:cs typeface="Arial"/>
                <a:sym typeface="Arial"/>
              </a:defRPr>
            </a:lvl2pPr>
            <a:lvl3pPr marL="0" marR="0" lvl="2" indent="0" algn="r" rtl="0">
              <a:spcBef>
                <a:spcPts val="0"/>
              </a:spcBef>
              <a:buNone/>
              <a:defRPr sz="1067">
                <a:solidFill>
                  <a:srgbClr val="B8B9BB"/>
                </a:solidFill>
                <a:latin typeface="Arial"/>
                <a:ea typeface="Arial"/>
                <a:cs typeface="Arial"/>
                <a:sym typeface="Arial"/>
              </a:defRPr>
            </a:lvl3pPr>
            <a:lvl4pPr marL="0" marR="0" lvl="3" indent="0" algn="r" rtl="0">
              <a:spcBef>
                <a:spcPts val="0"/>
              </a:spcBef>
              <a:buNone/>
              <a:defRPr sz="1067">
                <a:solidFill>
                  <a:srgbClr val="B8B9BB"/>
                </a:solidFill>
                <a:latin typeface="Arial"/>
                <a:ea typeface="Arial"/>
                <a:cs typeface="Arial"/>
                <a:sym typeface="Arial"/>
              </a:defRPr>
            </a:lvl4pPr>
            <a:lvl5pPr marL="0" marR="0" lvl="4" indent="0" algn="r" rtl="0">
              <a:spcBef>
                <a:spcPts val="0"/>
              </a:spcBef>
              <a:buNone/>
              <a:defRPr sz="1067">
                <a:solidFill>
                  <a:srgbClr val="B8B9BB"/>
                </a:solidFill>
                <a:latin typeface="Arial"/>
                <a:ea typeface="Arial"/>
                <a:cs typeface="Arial"/>
                <a:sym typeface="Arial"/>
              </a:defRPr>
            </a:lvl5pPr>
            <a:lvl6pPr marL="0" marR="0" lvl="5" indent="0" algn="r" rtl="0">
              <a:spcBef>
                <a:spcPts val="0"/>
              </a:spcBef>
              <a:buNone/>
              <a:defRPr sz="1067">
                <a:solidFill>
                  <a:srgbClr val="B8B9BB"/>
                </a:solidFill>
                <a:latin typeface="Arial"/>
                <a:ea typeface="Arial"/>
                <a:cs typeface="Arial"/>
                <a:sym typeface="Arial"/>
              </a:defRPr>
            </a:lvl6pPr>
            <a:lvl7pPr marL="0" marR="0" lvl="6" indent="0" algn="r" rtl="0">
              <a:spcBef>
                <a:spcPts val="0"/>
              </a:spcBef>
              <a:buNone/>
              <a:defRPr sz="1067">
                <a:solidFill>
                  <a:srgbClr val="B8B9BB"/>
                </a:solidFill>
                <a:latin typeface="Arial"/>
                <a:ea typeface="Arial"/>
                <a:cs typeface="Arial"/>
                <a:sym typeface="Arial"/>
              </a:defRPr>
            </a:lvl7pPr>
            <a:lvl8pPr marL="0" marR="0" lvl="7" indent="0" algn="r" rtl="0">
              <a:spcBef>
                <a:spcPts val="0"/>
              </a:spcBef>
              <a:buNone/>
              <a:defRPr sz="1067">
                <a:solidFill>
                  <a:srgbClr val="B8B9BB"/>
                </a:solidFill>
                <a:latin typeface="Arial"/>
                <a:ea typeface="Arial"/>
                <a:cs typeface="Arial"/>
                <a:sym typeface="Arial"/>
              </a:defRPr>
            </a:lvl8pPr>
            <a:lvl9pPr marL="0" marR="0" lvl="8" indent="0" algn="r" rtl="0">
              <a:spcBef>
                <a:spcPts val="0"/>
              </a:spcBef>
              <a:buNone/>
              <a:defRPr sz="1067">
                <a:solidFill>
                  <a:srgbClr val="B8B9BB"/>
                </a:solidFill>
                <a:latin typeface="Arial"/>
                <a:ea typeface="Arial"/>
                <a:cs typeface="Arial"/>
                <a:sym typeface="Arial"/>
              </a:defRPr>
            </a:lvl9p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067" b="0" i="0" u="none" strike="noStrike" kern="1200" cap="none" spc="0" normalizeH="0" baseline="0" noProof="0">
                <a:ln>
                  <a:noFill/>
                </a:ln>
                <a:solidFill>
                  <a:srgbClr val="B8B9BB"/>
                </a:solidFill>
                <a:effectLst/>
                <a:uLnTx/>
                <a:uFillTx/>
                <a:latin typeface="Arial"/>
                <a:cs typeface="Arial"/>
                <a:sym typeface="Arial"/>
              </a:rPr>
              <a:pPr marL="0" marR="0" lvl="0" indent="0" algn="r" defTabSz="914367" rtl="0" eaLnBrk="1" fontAlgn="auto" latinLnBrk="0" hangingPunct="1">
                <a:lnSpc>
                  <a:spcPct val="100000"/>
                </a:lnSpc>
                <a:spcBef>
                  <a:spcPts val="0"/>
                </a:spcBef>
                <a:spcAft>
                  <a:spcPts val="0"/>
                </a:spcAft>
                <a:buClrTx/>
                <a:buSzTx/>
                <a:buFontTx/>
                <a:buNone/>
                <a:tabLst/>
                <a:defRPr/>
              </a:pPr>
              <a:t>‹#›</a:t>
            </a:fld>
            <a:endParaRPr kumimoji="0" sz="1067" b="0" i="0" u="none" strike="noStrike" kern="1200" cap="none" spc="0" normalizeH="0" baseline="0" noProof="0">
              <a:ln>
                <a:noFill/>
              </a:ln>
              <a:solidFill>
                <a:srgbClr val="B8B9BB"/>
              </a:solidFill>
              <a:effectLst/>
              <a:uLnTx/>
              <a:uFillTx/>
              <a:latin typeface="Arial"/>
              <a:cs typeface="Arial"/>
              <a:sym typeface="Arial"/>
            </a:endParaRPr>
          </a:p>
        </p:txBody>
      </p:sp>
      <p:sp>
        <p:nvSpPr>
          <p:cNvPr id="510" name="Google Shape;510;p77"/>
          <p:cNvSpPr txBox="1">
            <a:spLocks noGrp="1"/>
          </p:cNvSpPr>
          <p:nvPr>
            <p:ph type="body" idx="1"/>
          </p:nvPr>
        </p:nvSpPr>
        <p:spPr>
          <a:xfrm>
            <a:off x="596901" y="1711072"/>
            <a:ext cx="10985400" cy="4165500"/>
          </a:xfrm>
          <a:prstGeom prst="rect">
            <a:avLst/>
          </a:prstGeom>
          <a:noFill/>
          <a:ln>
            <a:noFill/>
          </a:ln>
        </p:spPr>
        <p:txBody>
          <a:bodyPr spcFirstLastPara="1" wrap="square" lIns="0" tIns="45700" rIns="91425" bIns="45700" anchor="t" anchorCtr="0"/>
          <a:lstStyle>
            <a:lvl1pPr marL="457200" marR="0" lvl="0" indent="-396240" algn="l" rtl="0">
              <a:spcBef>
                <a:spcPts val="800"/>
              </a:spcBef>
              <a:spcAft>
                <a:spcPts val="0"/>
              </a:spcAft>
              <a:buClr>
                <a:schemeClr val="accent4"/>
              </a:buClr>
              <a:buSzPts val="2640"/>
              <a:buFont typeface="Arial"/>
              <a:buChar char="•"/>
              <a:defRPr sz="2400" b="0" i="0" u="none" strike="noStrike" cap="none">
                <a:solidFill>
                  <a:schemeClr val="dk1"/>
                </a:solidFill>
                <a:latin typeface="Arial"/>
                <a:ea typeface="Arial"/>
                <a:cs typeface="Arial"/>
                <a:sym typeface="Arial"/>
              </a:defRPr>
            </a:lvl1pPr>
            <a:lvl2pPr marL="914400" marR="0" lvl="1" indent="-359009" algn="l" rtl="0">
              <a:spcBef>
                <a:spcPts val="800"/>
              </a:spcBef>
              <a:spcAft>
                <a:spcPts val="0"/>
              </a:spcAft>
              <a:buClr>
                <a:schemeClr val="accent4"/>
              </a:buClr>
              <a:buSzPts val="2054"/>
              <a:buFont typeface="Arial"/>
              <a:buChar char="–"/>
              <a:defRPr sz="1867" b="0" i="0" u="none" strike="noStrike" cap="none">
                <a:solidFill>
                  <a:schemeClr val="dk1"/>
                </a:solidFill>
                <a:latin typeface="Arial"/>
                <a:ea typeface="Arial"/>
                <a:cs typeface="Arial"/>
                <a:sym typeface="Arial"/>
              </a:defRPr>
            </a:lvl2pPr>
            <a:lvl3pPr marL="1371600" marR="0" lvl="2" indent="-340360" algn="l" rtl="0">
              <a:spcBef>
                <a:spcPts val="800"/>
              </a:spcBef>
              <a:spcAft>
                <a:spcPts val="0"/>
              </a:spcAft>
              <a:buClr>
                <a:schemeClr val="accent4"/>
              </a:buClr>
              <a:buSzPts val="1760"/>
              <a:buFont typeface="Arial"/>
              <a:buChar char="•"/>
              <a:defRPr sz="1600" b="0" i="0" u="none" strike="noStrike" cap="none">
                <a:solidFill>
                  <a:schemeClr val="dk1"/>
                </a:solidFill>
                <a:latin typeface="Arial"/>
                <a:ea typeface="Arial"/>
                <a:cs typeface="Arial"/>
                <a:sym typeface="Arial"/>
              </a:defRPr>
            </a:lvl3pPr>
            <a:lvl4pPr marL="1828800" marR="0" lvl="3" indent="-331069" algn="l" rtl="0">
              <a:spcBef>
                <a:spcPts val="800"/>
              </a:spcBef>
              <a:spcAft>
                <a:spcPts val="0"/>
              </a:spcAft>
              <a:buClr>
                <a:schemeClr val="accent4"/>
              </a:buClr>
              <a:buSzPts val="1614"/>
              <a:buFont typeface="Arial"/>
              <a:buChar char="–"/>
              <a:defRPr sz="1467" b="0" i="0" u="none" strike="noStrike" cap="none">
                <a:solidFill>
                  <a:schemeClr val="dk1"/>
                </a:solidFill>
                <a:latin typeface="Arial"/>
                <a:ea typeface="Arial"/>
                <a:cs typeface="Arial"/>
                <a:sym typeface="Arial"/>
              </a:defRPr>
            </a:lvl4pPr>
            <a:lvl5pPr marL="2286000" marR="0" lvl="4" indent="-331069" algn="l" rtl="0">
              <a:spcBef>
                <a:spcPts val="800"/>
              </a:spcBef>
              <a:spcAft>
                <a:spcPts val="0"/>
              </a:spcAft>
              <a:buClr>
                <a:schemeClr val="accent4"/>
              </a:buClr>
              <a:buSzPts val="1614"/>
              <a:buFont typeface="Arial"/>
              <a:buChar char="»"/>
              <a:defRPr sz="1467" b="0" i="0" u="none" strike="noStrike" cap="none">
                <a:solidFill>
                  <a:schemeClr val="dk1"/>
                </a:solidFill>
                <a:latin typeface="Arial"/>
                <a:ea typeface="Arial"/>
                <a:cs typeface="Arial"/>
                <a:sym typeface="Arial"/>
              </a:defRPr>
            </a:lvl5pPr>
            <a:lvl6pPr marL="2743200" marR="0" lvl="5" indent="-397954" algn="l" rtl="0">
              <a:spcBef>
                <a:spcPts val="800"/>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6pPr>
            <a:lvl7pPr marL="3200400" marR="0" lvl="6"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7pPr>
            <a:lvl8pPr marL="3657600" marR="0" lvl="7"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8pPr>
            <a:lvl9pPr marL="4114800" marR="0" lvl="8" indent="-397954" algn="l" rtl="0">
              <a:spcBef>
                <a:spcPts val="533"/>
              </a:spcBef>
              <a:spcAft>
                <a:spcPts val="0"/>
              </a:spcAft>
              <a:buClr>
                <a:schemeClr val="dk1"/>
              </a:buClr>
              <a:buSzPts val="2667"/>
              <a:buFont typeface="Arial"/>
              <a:buChar char="•"/>
              <a:defRPr sz="2667" b="0" i="0" u="none" strike="noStrike" cap="none">
                <a:solidFill>
                  <a:schemeClr val="dk1"/>
                </a:solidFill>
                <a:latin typeface="Arial"/>
                <a:ea typeface="Arial"/>
                <a:cs typeface="Arial"/>
                <a:sym typeface="Arial"/>
              </a:defRPr>
            </a:lvl9pPr>
          </a:lstStyle>
          <a:p>
            <a:endParaRPr/>
          </a:p>
        </p:txBody>
      </p:sp>
      <p:cxnSp>
        <p:nvCxnSpPr>
          <p:cNvPr id="511" name="Google Shape;511;p77"/>
          <p:cNvCxnSpPr/>
          <p:nvPr/>
        </p:nvCxnSpPr>
        <p:spPr>
          <a:xfrm rot="10800000">
            <a:off x="544021" y="1292221"/>
            <a:ext cx="11090700" cy="0"/>
          </a:xfrm>
          <a:prstGeom prst="straightConnector1">
            <a:avLst/>
          </a:prstGeom>
          <a:noFill/>
          <a:ln w="9525" cap="flat" cmpd="sng">
            <a:solidFill>
              <a:srgbClr val="E0E0E0"/>
            </a:solidFill>
            <a:prstDash val="solid"/>
            <a:round/>
            <a:headEnd type="none" w="sm" len="sm"/>
            <a:tailEnd type="none" w="sm" len="sm"/>
          </a:ln>
        </p:spPr>
      </p:cxnSp>
    </p:spTree>
    <p:extLst>
      <p:ext uri="{BB962C8B-B14F-4D97-AF65-F5344CB8AC3E}">
        <p14:creationId xmlns:p14="http://schemas.microsoft.com/office/powerpoint/2010/main" val="43657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49463"/>
          </a:xfrm>
        </p:spPr>
        <p:txBody>
          <a:bodyPr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2587660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366334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03433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158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5423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0362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434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838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567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00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Tree>
    <p:extLst>
      <p:ext uri="{BB962C8B-B14F-4D97-AF65-F5344CB8AC3E}">
        <p14:creationId xmlns:p14="http://schemas.microsoft.com/office/powerpoint/2010/main" val="2856734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73867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649314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117546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83270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131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238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5232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42891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D7863D-A132-4488-AD80-330EF93F88DF}" type="datetimeFigureOut">
              <a:rPr lang="en-US" smtClean="0"/>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D230721-ED5D-4DFE-B7CF-61C29DD0A2FF}" type="slidenum">
              <a:rPr lang="en-US" smtClean="0"/>
              <a:t>‹#›</a:t>
            </a:fld>
            <a:endParaRPr lang="en-US"/>
          </a:p>
        </p:txBody>
      </p:sp>
    </p:spTree>
    <p:extLst>
      <p:ext uri="{BB962C8B-B14F-4D97-AF65-F5344CB8AC3E}">
        <p14:creationId xmlns:p14="http://schemas.microsoft.com/office/powerpoint/2010/main" val="1421842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0D7863D-A132-4488-AD80-330EF93F88DF}" type="datetimeFigureOut">
              <a:rPr lang="en-US" smtClean="0"/>
              <a:t>9/29/2018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230721-ED5D-4DFE-B7CF-61C29DD0A2FF}" type="slidenum">
              <a:rPr lang="en-US" smtClean="0"/>
              <a:t>‹#›</a:t>
            </a:fld>
            <a:endParaRPr lang="en-US"/>
          </a:p>
        </p:txBody>
      </p:sp>
    </p:spTree>
    <p:extLst>
      <p:ext uri="{BB962C8B-B14F-4D97-AF65-F5344CB8AC3E}">
        <p14:creationId xmlns:p14="http://schemas.microsoft.com/office/powerpoint/2010/main" val="341869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rgbClr val="92D05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259" y="2631461"/>
            <a:ext cx="10515600" cy="1325563"/>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60D7863D-A132-4488-AD80-330EF93F88DF}" type="datetimeFigureOut">
              <a:rPr lang="en-US" smtClean="0"/>
              <a:t>9/29/2018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D230721-ED5D-4DFE-B7CF-61C29DD0A2FF}" type="slidenum">
              <a:rPr lang="en-US" smtClean="0"/>
              <a:t>‹#›</a:t>
            </a:fld>
            <a:endParaRPr lang="en-US"/>
          </a:p>
        </p:txBody>
      </p:sp>
    </p:spTree>
    <p:extLst>
      <p:ext uri="{BB962C8B-B14F-4D97-AF65-F5344CB8AC3E}">
        <p14:creationId xmlns:p14="http://schemas.microsoft.com/office/powerpoint/2010/main" val="386918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4" y="3083655"/>
            <a:ext cx="3223860" cy="690695"/>
          </a:xfrm>
          <a:prstGeom prst="rect">
            <a:avLst/>
          </a:prstGeom>
        </p:spPr>
      </p:pic>
      <p:sp>
        <p:nvSpPr>
          <p:cNvPr id="4" name="Text Box 3"/>
          <p:cNvSpPr txBox="1">
            <a:spLocks noChangeArrowheads="1"/>
          </p:cNvSpPr>
          <p:nvPr userDrawn="1"/>
        </p:nvSpPr>
        <p:spPr bwMode="blackWhite">
          <a:xfrm>
            <a:off x="267683" y="5960377"/>
            <a:ext cx="10758655" cy="618737"/>
          </a:xfrm>
          <a:prstGeom prst="rect">
            <a:avLst/>
          </a:prstGeom>
          <a:noFill/>
          <a:ln w="12700">
            <a:noFill/>
            <a:miter lim="800000"/>
            <a:headEnd type="none" w="sm" len="sm"/>
            <a:tailEnd type="none" w="sm" len="sm"/>
          </a:ln>
          <a:effectLst/>
        </p:spPr>
        <p:txBody>
          <a:bodyPr vert="horz" wrap="square" lIns="182854" tIns="146284" rIns="182854" bIns="14628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42827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117005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911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200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412659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702315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069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3965132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20470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9812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62983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3306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4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25789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chemeClr val="bg1"/>
                </a:solidFill>
              </a:defRPr>
            </a:lvl1pPr>
          </a:lstStyle>
          <a:p>
            <a:r>
              <a:rPr lang="en-US"/>
              <a:t>Section title</a:t>
            </a:r>
          </a:p>
        </p:txBody>
      </p:sp>
    </p:spTree>
    <p:extLst>
      <p:ext uri="{BB962C8B-B14F-4D97-AF65-F5344CB8AC3E}">
        <p14:creationId xmlns:p14="http://schemas.microsoft.com/office/powerpoint/2010/main" val="20771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17174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3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187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567370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47262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1043689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05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4456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25354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0895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0204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2423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251738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025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31801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63756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722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4567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image" Target="../media/image1.emf"/><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image" Target="../media/image1.emf"/><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3.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5" Type="http://schemas.openxmlformats.org/officeDocument/2006/relationships/theme" Target="../theme/theme4.xml"/><Relationship Id="rId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image" Target="../media/image15.emf"/><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theme" Target="../theme/theme5.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 Type="http://schemas.openxmlformats.org/officeDocument/2006/relationships/slideLayout" Target="../slideLayouts/slideLayout89.xml"/><Relationship Id="rId21" Type="http://schemas.openxmlformats.org/officeDocument/2006/relationships/image" Target="../media/image15.emf"/><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theme" Target="../theme/theme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30"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8165410"/>
      </p:ext>
    </p:extLst>
  </p:cSld>
  <p:clrMap bg1="lt1" tx1="dk1" bg2="lt2" tx2="dk2" accent1="accent1" accent2="accent2" accent3="accent3" accent4="accent4" accent5="accent5" accent6="accent6" hlink="hlink" folHlink="folHlink"/>
  <p:sldLayoutIdLst>
    <p:sldLayoutId id="2147484732" r:id="rId1"/>
    <p:sldLayoutId id="2147484733" r:id="rId2"/>
    <p:sldLayoutId id="2147484734" r:id="rId3"/>
    <p:sldLayoutId id="2147484735" r:id="rId4"/>
    <p:sldLayoutId id="2147484736" r:id="rId5"/>
    <p:sldLayoutId id="2147484737" r:id="rId6"/>
    <p:sldLayoutId id="2147484738" r:id="rId7"/>
    <p:sldLayoutId id="2147484739" r:id="rId8"/>
    <p:sldLayoutId id="2147484740" r:id="rId9"/>
    <p:sldLayoutId id="2147484741" r:id="rId10"/>
    <p:sldLayoutId id="2147484742" r:id="rId11"/>
    <p:sldLayoutId id="2147484743" r:id="rId12"/>
    <p:sldLayoutId id="2147484744" r:id="rId13"/>
    <p:sldLayoutId id="2147484745" r:id="rId14"/>
    <p:sldLayoutId id="2147484746" r:id="rId15"/>
    <p:sldLayoutId id="2147484747" r:id="rId16"/>
    <p:sldLayoutId id="2147484748" r:id="rId17"/>
    <p:sldLayoutId id="2147484749" r:id="rId18"/>
    <p:sldLayoutId id="2147484750" r:id="rId19"/>
    <p:sldLayoutId id="2147484751" r:id="rId20"/>
    <p:sldLayoutId id="2147484752" r:id="rId21"/>
    <p:sldLayoutId id="2147484753" r:id="rId22"/>
    <p:sldLayoutId id="2147484754" r:id="rId23"/>
    <p:sldLayoutId id="2147484755" r:id="rId24"/>
    <p:sldLayoutId id="2147484756" r:id="rId25"/>
    <p:sldLayoutId id="2147484757" r:id="rId26"/>
    <p:sldLayoutId id="214748475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57058022"/>
      </p:ext>
    </p:extLst>
  </p:cSld>
  <p:clrMap bg1="lt1" tx1="dk1" bg2="lt2" tx2="dk2" accent1="accent1" accent2="accent2" accent3="accent3" accent4="accent4" accent5="accent5" accent6="accent6" hlink="hlink" folHlink="folHlink"/>
  <p:sldLayoutIdLst>
    <p:sldLayoutId id="2147484760" r:id="rId1"/>
    <p:sldLayoutId id="2147484761" r:id="rId2"/>
    <p:sldLayoutId id="2147484762" r:id="rId3"/>
    <p:sldLayoutId id="2147484763" r:id="rId4"/>
    <p:sldLayoutId id="2147484764" r:id="rId5"/>
    <p:sldLayoutId id="2147484765" r:id="rId6"/>
    <p:sldLayoutId id="2147484766" r:id="rId7"/>
    <p:sldLayoutId id="2147484767" r:id="rId8"/>
    <p:sldLayoutId id="2147484768" r:id="rId9"/>
    <p:sldLayoutId id="2147484769" r:id="rId10"/>
    <p:sldLayoutId id="2147484770" r:id="rId11"/>
    <p:sldLayoutId id="2147484771" r:id="rId12"/>
    <p:sldLayoutId id="2147484772" r:id="rId13"/>
    <p:sldLayoutId id="2147484773" r:id="rId14"/>
    <p:sldLayoutId id="2147484774" r:id="rId15"/>
    <p:sldLayoutId id="2147484775" r:id="rId16"/>
    <p:sldLayoutId id="2147484776" r:id="rId17"/>
    <p:sldLayoutId id="2147484777"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D7863D-A132-4488-AD80-330EF93F88DF}" type="datetimeFigureOut">
              <a:rPr lang="en-US" smtClean="0"/>
              <a:t>9/29/2018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230721-ED5D-4DFE-B7CF-61C29DD0A2FF}" type="slidenum">
              <a:rPr lang="en-US" smtClean="0"/>
              <a:t>‹#›</a:t>
            </a:fld>
            <a:endParaRPr lang="en-US"/>
          </a:p>
        </p:txBody>
      </p:sp>
    </p:spTree>
    <p:extLst>
      <p:ext uri="{BB962C8B-B14F-4D97-AF65-F5344CB8AC3E}">
        <p14:creationId xmlns:p14="http://schemas.microsoft.com/office/powerpoint/2010/main" val="2435211777"/>
      </p:ext>
    </p:extLst>
  </p:cSld>
  <p:clrMap bg1="lt1" tx1="dk1" bg2="lt2" tx2="dk2" accent1="accent1" accent2="accent2" accent3="accent3" accent4="accent4" accent5="accent5" accent6="accent6" hlink="hlink" folHlink="folHlink"/>
  <p:sldLayoutIdLst>
    <p:sldLayoutId id="2147484779" r:id="rId1"/>
    <p:sldLayoutId id="2147484780" r:id="rId2"/>
    <p:sldLayoutId id="2147484781" r:id="rId3"/>
    <p:sldLayoutId id="2147484782"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63787803"/>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801535362"/>
      </p:ext>
    </p:extLst>
  </p:cSld>
  <p:clrMap bg1="lt1" tx1="dk1" bg2="lt2" tx2="dk2" accent1="accent1" accent2="accent2" accent3="accent3" accent4="accent4" accent5="accent5" accent6="accent6" hlink="hlink" folHlink="folHlink"/>
  <p:sldLayoutIdLst>
    <p:sldLayoutId id="2147484803" r:id="rId1"/>
    <p:sldLayoutId id="2147484804" r:id="rId2"/>
    <p:sldLayoutId id="2147484805" r:id="rId3"/>
    <p:sldLayoutId id="2147484806" r:id="rId4"/>
    <p:sldLayoutId id="2147484807" r:id="rId5"/>
    <p:sldLayoutId id="2147484808" r:id="rId6"/>
    <p:sldLayoutId id="2147484809" r:id="rId7"/>
    <p:sldLayoutId id="2147484810" r:id="rId8"/>
    <p:sldLayoutId id="2147484811" r:id="rId9"/>
    <p:sldLayoutId id="2147484812" r:id="rId10"/>
    <p:sldLayoutId id="2147484813" r:id="rId11"/>
    <p:sldLayoutId id="2147484814" r:id="rId12"/>
    <p:sldLayoutId id="2147484815" r:id="rId13"/>
    <p:sldLayoutId id="2147484816" r:id="rId14"/>
    <p:sldLayoutId id="2147484817" r:id="rId15"/>
    <p:sldLayoutId id="2147484818" r:id="rId16"/>
    <p:sldLayoutId id="2147484819" r:id="rId17"/>
    <p:sldLayoutId id="2147484820" r:id="rId18"/>
    <p:sldLayoutId id="2147484821"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10.xml"/><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svg"/><Relationship Id="rId7" Type="http://schemas.openxmlformats.org/officeDocument/2006/relationships/image" Target="../media/image81.svg"/><Relationship Id="rId2" Type="http://schemas.openxmlformats.org/officeDocument/2006/relationships/image" Target="../media/image76.png"/><Relationship Id="rId1" Type="http://schemas.openxmlformats.org/officeDocument/2006/relationships/slideLayout" Target="../slideLayouts/slideLayout26.xml"/><Relationship Id="rId6" Type="http://schemas.openxmlformats.org/officeDocument/2006/relationships/image" Target="../media/image80.png"/><Relationship Id="rId11" Type="http://schemas.openxmlformats.org/officeDocument/2006/relationships/image" Target="../media/image85.svg"/><Relationship Id="rId5" Type="http://schemas.openxmlformats.org/officeDocument/2006/relationships/image" Target="../media/image79.sv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svg"/></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16.xml"/><Relationship Id="rId1" Type="http://schemas.openxmlformats.org/officeDocument/2006/relationships/slideLayout" Target="../slideLayouts/slideLayout98.xml"/></Relationships>
</file>

<file path=ppt/slides/_rels/slide21.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8" Type="http://schemas.openxmlformats.org/officeDocument/2006/relationships/image" Target="../media/image98.tiff"/><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40.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9.png"/><Relationship Id="rId7" Type="http://schemas.openxmlformats.org/officeDocument/2006/relationships/image" Target="../media/image96.png"/><Relationship Id="rId12" Type="http://schemas.openxmlformats.org/officeDocument/2006/relationships/image" Target="../media/image101.tiff"/><Relationship Id="rId2" Type="http://schemas.openxmlformats.org/officeDocument/2006/relationships/notesSlide" Target="../notesSlides/notesSlide20.xml"/><Relationship Id="rId1" Type="http://schemas.openxmlformats.org/officeDocument/2006/relationships/slideLayout" Target="../slideLayouts/slideLayout40.xml"/><Relationship Id="rId6" Type="http://schemas.openxmlformats.org/officeDocument/2006/relationships/image" Target="../media/image95.png"/><Relationship Id="rId11" Type="http://schemas.openxmlformats.org/officeDocument/2006/relationships/image" Target="../media/image92.tiff"/><Relationship Id="rId5" Type="http://schemas.openxmlformats.org/officeDocument/2006/relationships/image" Target="../media/image94.png"/><Relationship Id="rId10" Type="http://schemas.openxmlformats.org/officeDocument/2006/relationships/image" Target="../media/image100.tiff"/><Relationship Id="rId4" Type="http://schemas.openxmlformats.org/officeDocument/2006/relationships/image" Target="../media/image93.png"/><Relationship Id="rId9" Type="http://schemas.openxmlformats.org/officeDocument/2006/relationships/image" Target="../media/image98.tiff"/></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41.xml"/><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106.png"/><Relationship Id="rId7" Type="http://schemas.openxmlformats.org/officeDocument/2006/relationships/image" Target="../media/image109.png"/><Relationship Id="rId2" Type="http://schemas.openxmlformats.org/officeDocument/2006/relationships/notesSlide" Target="../notesSlides/notesSlide23.xml"/><Relationship Id="rId1" Type="http://schemas.openxmlformats.org/officeDocument/2006/relationships/slideLayout" Target="../slideLayouts/slideLayout43.xml"/><Relationship Id="rId6" Type="http://schemas.microsoft.com/office/2007/relationships/hdphoto" Target="../media/hdphoto1.wdp"/><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110.png"/></Relationships>
</file>

<file path=ppt/slides/_rels/slide3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24.xml"/><Relationship Id="rId1" Type="http://schemas.openxmlformats.org/officeDocument/2006/relationships/slideLayout" Target="../slideLayouts/slideLayout43.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43.xml"/><Relationship Id="rId5" Type="http://schemas.openxmlformats.org/officeDocument/2006/relationships/image" Target="../media/image119.png"/><Relationship Id="rId4" Type="http://schemas.openxmlformats.org/officeDocument/2006/relationships/image" Target="../media/image118.jpeg"/></Relationships>
</file>

<file path=ppt/slides/_rels/slide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6.xml"/><Relationship Id="rId1" Type="http://schemas.openxmlformats.org/officeDocument/2006/relationships/slideLayout" Target="../slideLayouts/slideLayout43.xml"/><Relationship Id="rId5" Type="http://schemas.openxmlformats.org/officeDocument/2006/relationships/image" Target="../media/image116.png"/><Relationship Id="rId4" Type="http://schemas.openxmlformats.org/officeDocument/2006/relationships/image" Target="../media/image120.png"/></Relationships>
</file>

<file path=ppt/slides/_rels/slide3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7.xml"/><Relationship Id="rId1" Type="http://schemas.openxmlformats.org/officeDocument/2006/relationships/slideLayout" Target="../slideLayouts/slideLayout42.xml"/><Relationship Id="rId5" Type="http://schemas.openxmlformats.org/officeDocument/2006/relationships/image" Target="../media/image123.png"/><Relationship Id="rId4" Type="http://schemas.openxmlformats.org/officeDocument/2006/relationships/image" Target="../media/image1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43.xml"/><Relationship Id="rId4" Type="http://schemas.openxmlformats.org/officeDocument/2006/relationships/image" Target="../media/image116.png"/></Relationships>
</file>

<file path=ppt/slides/_rels/slide38.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43.xml"/></Relationships>
</file>

<file path=ppt/slides/_rels/slide39.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19.png"/><Relationship Id="rId2" Type="http://schemas.openxmlformats.org/officeDocument/2006/relationships/notesSlide" Target="../notesSlides/notesSlide29.xml"/><Relationship Id="rId1" Type="http://schemas.openxmlformats.org/officeDocument/2006/relationships/slideLayout" Target="../slideLayouts/slideLayout45.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3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19.png"/><Relationship Id="rId2" Type="http://schemas.openxmlformats.org/officeDocument/2006/relationships/notesSlide" Target="../notesSlides/notesSlide31.xml"/><Relationship Id="rId1" Type="http://schemas.openxmlformats.org/officeDocument/2006/relationships/slideLayout" Target="../slideLayouts/slideLayout45.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94.png"/></Relationships>
</file>

<file path=ppt/slides/_rels/slide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2.xml"/><Relationship Id="rId1" Type="http://schemas.openxmlformats.org/officeDocument/2006/relationships/slideLayout" Target="../slideLayouts/slideLayout43.xml"/><Relationship Id="rId4" Type="http://schemas.openxmlformats.org/officeDocument/2006/relationships/image" Target="../media/image115.pn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3.xml"/><Relationship Id="rId1" Type="http://schemas.openxmlformats.org/officeDocument/2006/relationships/slideLayout" Target="../slideLayouts/slideLayout43.xml"/><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4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www.rubrik.com/" TargetMode="External"/><Relationship Id="rId2" Type="http://schemas.openxmlformats.org/officeDocument/2006/relationships/image" Target="../media/image133.gif"/><Relationship Id="rId1" Type="http://schemas.openxmlformats.org/officeDocument/2006/relationships/slideLayout" Target="../slideLayouts/slideLayout46.xml"/><Relationship Id="rId5" Type="http://schemas.openxmlformats.org/officeDocument/2006/relationships/hyperlink" Target="https://www.rubrik.com/blog/" TargetMode="External"/><Relationship Id="rId4" Type="http://schemas.openxmlformats.org/officeDocument/2006/relationships/hyperlink" Target="https://www.rubrik.com/resources/"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aka.ms/ignite.mobileApp" TargetMode="External"/><Relationship Id="rId2" Type="http://schemas.openxmlformats.org/officeDocument/2006/relationships/notesSlide" Target="../notesSlides/notesSlide37.xml"/><Relationship Id="rId1" Type="http://schemas.openxmlformats.org/officeDocument/2006/relationships/slideLayout" Target="../slideLayouts/slideLayout19.xml"/><Relationship Id="rId4" Type="http://schemas.openxmlformats.org/officeDocument/2006/relationships/hyperlink" Target="https://myignite.techcommunity.microsoft.com/evaluation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53.xml"/><Relationship Id="rId4" Type="http://schemas.openxmlformats.org/officeDocument/2006/relationships/image" Target="../media/image24.jpg"/></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6" Type="http://schemas.openxmlformats.org/officeDocument/2006/relationships/hyperlink" Target="https://www.microsoft.com/en-us/WindowsForBusiness/windows-atp" TargetMode="External"/><Relationship Id="rId21" Type="http://schemas.openxmlformats.org/officeDocument/2006/relationships/image" Target="../media/image42.emf"/><Relationship Id="rId34" Type="http://schemas.openxmlformats.org/officeDocument/2006/relationships/image" Target="../media/image47.png"/><Relationship Id="rId42" Type="http://schemas.openxmlformats.org/officeDocument/2006/relationships/image" Target="../media/image49.png"/><Relationship Id="rId47" Type="http://schemas.openxmlformats.org/officeDocument/2006/relationships/image" Target="../media/image51.png"/><Relationship Id="rId50" Type="http://schemas.openxmlformats.org/officeDocument/2006/relationships/hyperlink" Target="https://www.microsoft.com/en-us/microsoftservices/campaigns/cybersecurity-protection.aspx#stage-3" TargetMode="External"/><Relationship Id="rId55" Type="http://schemas.openxmlformats.org/officeDocument/2006/relationships/hyperlink" Target="https://blogs.technet.microsoft.com/windowsserver/2016/04/07/ten-reasons-youll-love-windows-server-2016-1-powershell-and-dsc/" TargetMode="External"/><Relationship Id="rId63" Type="http://schemas.openxmlformats.org/officeDocument/2006/relationships/image" Target="../media/image61.png"/><Relationship Id="rId68" Type="http://schemas.openxmlformats.org/officeDocument/2006/relationships/hyperlink" Target="https://www.microsoft.com/en-us/cloud-platform/cloud-app-security" TargetMode="External"/><Relationship Id="rId76" Type="http://schemas.openxmlformats.org/officeDocument/2006/relationships/hyperlink" Target="https://blogs.office.com/2016/06/01/gain-enhanced-visibility-and-control-with-office-365-advanced-security-management/" TargetMode="External"/><Relationship Id="rId84" Type="http://schemas.openxmlformats.org/officeDocument/2006/relationships/hyperlink" Target="http://download.microsoft.com/download/5/0/8/50856745-C5AE-451A-80DC-47A920B9D545/AFCEA_PADS_Datasheet.pdf" TargetMode="External"/><Relationship Id="rId89" Type="http://schemas.openxmlformats.org/officeDocument/2006/relationships/hyperlink" Target="https://docs.microsoft.com/en-us/azure/active-directory/active-directory-identityprotection" TargetMode="External"/><Relationship Id="rId97" Type="http://schemas.openxmlformats.org/officeDocument/2006/relationships/hyperlink" Target="http://aka.ms/MCRA" TargetMode="External"/><Relationship Id="rId7" Type="http://schemas.openxmlformats.org/officeDocument/2006/relationships/image" Target="../media/image31.emf"/><Relationship Id="rId71" Type="http://schemas.openxmlformats.org/officeDocument/2006/relationships/image" Target="../media/image64.png"/><Relationship Id="rId92"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hyperlink" Target="https://azure.microsoft.com/en-us/services/security-center/" TargetMode="External"/><Relationship Id="rId29" Type="http://schemas.openxmlformats.org/officeDocument/2006/relationships/hyperlink" Target="http://aka.ms/pam" TargetMode="External"/><Relationship Id="rId11" Type="http://schemas.openxmlformats.org/officeDocument/2006/relationships/image" Target="../media/image35.emf"/><Relationship Id="rId24" Type="http://schemas.openxmlformats.org/officeDocument/2006/relationships/hyperlink" Target="https://www.microsoft.com/en-us/windows/windows-defender" TargetMode="External"/><Relationship Id="rId32" Type="http://schemas.openxmlformats.org/officeDocument/2006/relationships/image" Target="../media/image46.emf"/><Relationship Id="rId37" Type="http://schemas.openxmlformats.org/officeDocument/2006/relationships/hyperlink" Target="https://msdn.microsoft.com/en-us/library/dn948096.aspx" TargetMode="External"/><Relationship Id="rId40" Type="http://schemas.openxmlformats.org/officeDocument/2006/relationships/hyperlink" Target="https://blogs.technet.microsoft.com/windowsitpro/2016/06/29/introducing-windows-information-protection/" TargetMode="External"/><Relationship Id="rId45" Type="http://schemas.openxmlformats.org/officeDocument/2006/relationships/hyperlink" Target="https://technet.microsoft.com/en-us/windowsserver/dd448615.aspx" TargetMode="External"/><Relationship Id="rId53" Type="http://schemas.openxmlformats.org/officeDocument/2006/relationships/hyperlink" Target="https://technet.microsoft.com/en-us/itpro/windows/keep-secure/windows-10-security-guide" TargetMode="External"/><Relationship Id="rId58" Type="http://schemas.openxmlformats.org/officeDocument/2006/relationships/image" Target="../media/image56.png"/><Relationship Id="rId66" Type="http://schemas.openxmlformats.org/officeDocument/2006/relationships/hyperlink" Target="https://www.microsoft.com/en-us/cloud-platform/microsoft-intune" TargetMode="External"/><Relationship Id="rId74" Type="http://schemas.openxmlformats.org/officeDocument/2006/relationships/hyperlink" Target="https://blogs.office.com/2013/10/28/office-365-compliance-controls-data-loss-prevention/" TargetMode="External"/><Relationship Id="rId79" Type="http://schemas.openxmlformats.org/officeDocument/2006/relationships/hyperlink" Target="https://azure.microsoft.com/en-us/services/site-recovery/" TargetMode="External"/><Relationship Id="rId87" Type="http://schemas.openxmlformats.org/officeDocument/2006/relationships/hyperlink" Target="http://www.microsoft.com/SDL" TargetMode="External"/><Relationship Id="rId5" Type="http://schemas.openxmlformats.org/officeDocument/2006/relationships/image" Target="../media/image29.emf"/><Relationship Id="rId61" Type="http://schemas.openxmlformats.org/officeDocument/2006/relationships/image" Target="../media/image59.png"/><Relationship Id="rId82" Type="http://schemas.openxmlformats.org/officeDocument/2006/relationships/hyperlink" Target="https://blogs.technet.microsoft.com/enterprisemobility/2016/08/10/azure-information-protection-with-hyok-hold-your-own-key/" TargetMode="External"/><Relationship Id="rId90" Type="http://schemas.openxmlformats.org/officeDocument/2006/relationships/hyperlink" Target="https://azure.microsoft.com/en-us/marketplace/" TargetMode="External"/><Relationship Id="rId95" Type="http://schemas.openxmlformats.org/officeDocument/2006/relationships/image" Target="../media/image73.png"/><Relationship Id="rId19" Type="http://schemas.openxmlformats.org/officeDocument/2006/relationships/image" Target="../media/image40.emf"/><Relationship Id="rId14" Type="http://schemas.openxmlformats.org/officeDocument/2006/relationships/hyperlink" Target="https://azure.microsoft.com/en-us/services/key-vault/" TargetMode="External"/><Relationship Id="rId22" Type="http://schemas.openxmlformats.org/officeDocument/2006/relationships/image" Target="../media/image43.emf"/><Relationship Id="rId27" Type="http://schemas.openxmlformats.org/officeDocument/2006/relationships/hyperlink" Target="https://azure.microsoft.com/en-us/documentation/articles/multi-factor-authentication/" TargetMode="External"/><Relationship Id="rId30" Type="http://schemas.openxmlformats.org/officeDocument/2006/relationships/hyperlink" Target="https://azure.microsoft.com/en-us/services/application-gateway/" TargetMode="External"/><Relationship Id="rId35" Type="http://schemas.openxmlformats.org/officeDocument/2006/relationships/hyperlink" Target="https://docs.microsoft.com/en-us/azure/security/azure-security-antimalware" TargetMode="External"/><Relationship Id="rId43" Type="http://schemas.openxmlformats.org/officeDocument/2006/relationships/hyperlink" Target="https://azure.microsoft.com/en-us/services/expressroute/" TargetMode="External"/><Relationship Id="rId48" Type="http://schemas.openxmlformats.org/officeDocument/2006/relationships/hyperlink" Target="https://www.microsoft.com/en-us/cloud-platform/security-and-compliance" TargetMode="External"/><Relationship Id="rId56" Type="http://schemas.openxmlformats.org/officeDocument/2006/relationships/image" Target="../media/image54.png"/><Relationship Id="rId64" Type="http://schemas.openxmlformats.org/officeDocument/2006/relationships/image" Target="../media/image62.png"/><Relationship Id="rId69" Type="http://schemas.openxmlformats.org/officeDocument/2006/relationships/hyperlink" Target="https://www.microsoft.com/en-us/cloud-platform/azure-information-protection" TargetMode="External"/><Relationship Id="rId77" Type="http://schemas.openxmlformats.org/officeDocument/2006/relationships/hyperlink" Target="https://blogs.office.com/2015/04/21/announcing-customer-lockbox-for-office-365/" TargetMode="External"/><Relationship Id="rId8" Type="http://schemas.openxmlformats.org/officeDocument/2006/relationships/image" Target="../media/image32.emf"/><Relationship Id="rId51" Type="http://schemas.openxmlformats.org/officeDocument/2006/relationships/hyperlink" Target="https://blogs.msdn.microsoft.com/azuresecurity/2016/08/23/azure-log-siem-configuration-steps/" TargetMode="External"/><Relationship Id="rId72" Type="http://schemas.openxmlformats.org/officeDocument/2006/relationships/image" Target="../media/image65.png"/><Relationship Id="rId80" Type="http://schemas.openxmlformats.org/officeDocument/2006/relationships/hyperlink" Target="https://technet.microsoft.com/en-us/windows-server-docs/security/guarded-fabric-shielded-vm/guarded-fabric-and-shielded-vms" TargetMode="External"/><Relationship Id="rId85" Type="http://schemas.openxmlformats.org/officeDocument/2006/relationships/hyperlink" Target="http://newsroom.mcafee.com/press-release/mcafee-finds-eighty-percent-employees-use-unapproved-apps-work" TargetMode="External"/><Relationship Id="rId93" Type="http://schemas.openxmlformats.org/officeDocument/2006/relationships/image" Target="../media/image71.png"/><Relationship Id="rId3" Type="http://schemas.openxmlformats.org/officeDocument/2006/relationships/image" Target="../media/image27.png"/><Relationship Id="rId12" Type="http://schemas.openxmlformats.org/officeDocument/2006/relationships/image" Target="../media/image36.emf"/><Relationship Id="rId17" Type="http://schemas.openxmlformats.org/officeDocument/2006/relationships/image" Target="../media/image39.png"/><Relationship Id="rId25" Type="http://schemas.openxmlformats.org/officeDocument/2006/relationships/image" Target="../media/image44.emf"/><Relationship Id="rId33" Type="http://schemas.openxmlformats.org/officeDocument/2006/relationships/hyperlink" Target="https://azure.microsoft.com/en-us/documentation/articles/active-directory-privileged-identity-management-configure/" TargetMode="External"/><Relationship Id="rId38" Type="http://schemas.openxmlformats.org/officeDocument/2006/relationships/hyperlink" Target="https://technet.microsoft.com/en-us/itpro/windows/keep-secure/manage-identity-verification-using-microsoft-passport" TargetMode="External"/><Relationship Id="rId46" Type="http://schemas.openxmlformats.org/officeDocument/2006/relationships/hyperlink" Target="https://www.microsoft.com/security" TargetMode="External"/><Relationship Id="rId59" Type="http://schemas.openxmlformats.org/officeDocument/2006/relationships/image" Target="../media/image57.png"/><Relationship Id="rId67" Type="http://schemas.openxmlformats.org/officeDocument/2006/relationships/hyperlink" Target="https://azure.microsoft.com/en-us/documentation/articles/active-directory-conditional-access/" TargetMode="External"/><Relationship Id="rId20" Type="http://schemas.openxmlformats.org/officeDocument/2006/relationships/image" Target="../media/image41.emf"/><Relationship Id="rId41" Type="http://schemas.openxmlformats.org/officeDocument/2006/relationships/hyperlink" Target="https://azure.microsoft.com/" TargetMode="External"/><Relationship Id="rId54" Type="http://schemas.openxmlformats.org/officeDocument/2006/relationships/image" Target="../media/image53.png"/><Relationship Id="rId62" Type="http://schemas.openxmlformats.org/officeDocument/2006/relationships/image" Target="../media/image60.emf"/><Relationship Id="rId70" Type="http://schemas.openxmlformats.org/officeDocument/2006/relationships/image" Target="../media/image63.png"/><Relationship Id="rId75" Type="http://schemas.openxmlformats.org/officeDocument/2006/relationships/hyperlink" Target="https://www.microsoft.com/en-us/TrustCenter/Security/default.aspx" TargetMode="External"/><Relationship Id="rId83" Type="http://schemas.openxmlformats.org/officeDocument/2006/relationships/hyperlink" Target="https://www.microsoft.com/en-us/microsoftservices/campaigns/cybersecurity-protection.aspx#stage-1" TargetMode="External"/><Relationship Id="rId88" Type="http://schemas.openxmlformats.org/officeDocument/2006/relationships/hyperlink" Target="https://azure.microsoft.com/en-us/documentation/articles/active-directory-identityprotection/" TargetMode="External"/><Relationship Id="rId91" Type="http://schemas.openxmlformats.org/officeDocument/2006/relationships/image" Target="../media/image69.emf"/><Relationship Id="rId96" Type="http://schemas.openxmlformats.org/officeDocument/2006/relationships/image" Target="../media/image74.png"/><Relationship Id="rId1" Type="http://schemas.openxmlformats.org/officeDocument/2006/relationships/slideLayout" Target="../slideLayouts/slideLayout66.xml"/><Relationship Id="rId6" Type="http://schemas.openxmlformats.org/officeDocument/2006/relationships/image" Target="../media/image30.emf"/><Relationship Id="rId15" Type="http://schemas.openxmlformats.org/officeDocument/2006/relationships/image" Target="../media/image38.png"/><Relationship Id="rId23" Type="http://schemas.openxmlformats.org/officeDocument/2006/relationships/hyperlink" Target="http://aka.ms/sparoadmap" TargetMode="External"/><Relationship Id="rId28" Type="http://schemas.openxmlformats.org/officeDocument/2006/relationships/image" Target="../media/image45.png"/><Relationship Id="rId36" Type="http://schemas.openxmlformats.org/officeDocument/2006/relationships/hyperlink" Target="https://docs.microsoft.com/en-us/azure/security/azure-security-disk-encryption" TargetMode="External"/><Relationship Id="rId49" Type="http://schemas.openxmlformats.org/officeDocument/2006/relationships/hyperlink" Target="http://www.microsoft.com/ata" TargetMode="External"/><Relationship Id="rId57" Type="http://schemas.openxmlformats.org/officeDocument/2006/relationships/image" Target="../media/image55.png"/><Relationship Id="rId10" Type="http://schemas.openxmlformats.org/officeDocument/2006/relationships/image" Target="../media/image34.emf"/><Relationship Id="rId31" Type="http://schemas.openxmlformats.org/officeDocument/2006/relationships/hyperlink" Target="https://docs.microsoft.com/en-us/azure/virtual-network/virtual-networks-nsg" TargetMode="External"/><Relationship Id="rId44" Type="http://schemas.openxmlformats.org/officeDocument/2006/relationships/image" Target="../media/image50.png"/><Relationship Id="rId52" Type="http://schemas.openxmlformats.org/officeDocument/2006/relationships/image" Target="../media/image52.emf"/><Relationship Id="rId60" Type="http://schemas.openxmlformats.org/officeDocument/2006/relationships/image" Target="../media/image58.png"/><Relationship Id="rId65" Type="http://schemas.openxmlformats.org/officeDocument/2006/relationships/hyperlink" Target="http://aka.ms/cyberpaw" TargetMode="External"/><Relationship Id="rId73" Type="http://schemas.openxmlformats.org/officeDocument/2006/relationships/image" Target="../media/image66.png"/><Relationship Id="rId78" Type="http://schemas.openxmlformats.org/officeDocument/2006/relationships/image" Target="../media/image67.png"/><Relationship Id="rId81" Type="http://schemas.openxmlformats.org/officeDocument/2006/relationships/hyperlink" Target="https://products.office.com/en-us/exchange/online-email-threat-protection" TargetMode="External"/><Relationship Id="rId86" Type="http://schemas.openxmlformats.org/officeDocument/2006/relationships/image" Target="../media/image68.png"/><Relationship Id="rId94" Type="http://schemas.openxmlformats.org/officeDocument/2006/relationships/image" Target="../media/image72.png"/><Relationship Id="rId4" Type="http://schemas.openxmlformats.org/officeDocument/2006/relationships/image" Target="../media/image28.png"/><Relationship Id="rId9" Type="http://schemas.openxmlformats.org/officeDocument/2006/relationships/image" Target="../media/image33.emf"/><Relationship Id="rId13" Type="http://schemas.openxmlformats.org/officeDocument/2006/relationships/image" Target="../media/image37.png"/><Relationship Id="rId18" Type="http://schemas.openxmlformats.org/officeDocument/2006/relationships/hyperlink" Target="https://blogs.technet.microsoft.com/cbernier/2015/12/02/microsoft-intune-and-apple-mac-management/" TargetMode="External"/><Relationship Id="rId39" Type="http://schemas.openxmlformats.org/officeDocument/2006/relationships/image" Target="../media/image4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Responsibility Zones </a:t>
            </a:r>
          </a:p>
        </p:txBody>
      </p:sp>
      <p:grpSp>
        <p:nvGrpSpPr>
          <p:cNvPr id="94" name="Group 93"/>
          <p:cNvGrpSpPr/>
          <p:nvPr/>
        </p:nvGrpSpPr>
        <p:grpSpPr>
          <a:xfrm>
            <a:off x="198424" y="1145533"/>
            <a:ext cx="2476435" cy="5172811"/>
            <a:chOff x="855665" y="1698693"/>
            <a:chExt cx="2237001" cy="4675111"/>
          </a:xfrm>
        </p:grpSpPr>
        <p:sp>
          <p:nvSpPr>
            <p:cNvPr id="95" name="Rectangle 94"/>
            <p:cNvSpPr/>
            <p:nvPr/>
          </p:nvSpPr>
          <p:spPr>
            <a:xfrm>
              <a:off x="1225894" y="1698693"/>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463006"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On Premises</a:t>
              </a:r>
            </a:p>
          </p:txBody>
        </p:sp>
        <p:sp>
          <p:nvSpPr>
            <p:cNvPr id="96" name="Rectangle 95"/>
            <p:cNvSpPr/>
            <p:nvPr/>
          </p:nvSpPr>
          <p:spPr>
            <a:xfrm>
              <a:off x="1396458" y="5537987"/>
              <a:ext cx="1638241" cy="381000"/>
            </a:xfrm>
            <a:prstGeom prst="rect">
              <a:avLst/>
            </a:prstGeom>
            <a:solidFill>
              <a:srgbClr val="0079D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Storage</a:t>
              </a:r>
            </a:p>
          </p:txBody>
        </p:sp>
        <p:sp>
          <p:nvSpPr>
            <p:cNvPr id="97" name="Rectangle 96"/>
            <p:cNvSpPr/>
            <p:nvPr/>
          </p:nvSpPr>
          <p:spPr>
            <a:xfrm>
              <a:off x="1396458" y="5083168"/>
              <a:ext cx="1638241" cy="381000"/>
            </a:xfrm>
            <a:prstGeom prst="rect">
              <a:avLst/>
            </a:prstGeom>
            <a:solidFill>
              <a:srgbClr val="0079D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Servers</a:t>
              </a:r>
            </a:p>
          </p:txBody>
        </p:sp>
        <p:sp>
          <p:nvSpPr>
            <p:cNvPr id="98" name="Rectangle 97"/>
            <p:cNvSpPr/>
            <p:nvPr/>
          </p:nvSpPr>
          <p:spPr>
            <a:xfrm>
              <a:off x="1396458" y="5992804"/>
              <a:ext cx="1638241" cy="381000"/>
            </a:xfrm>
            <a:prstGeom prst="rect">
              <a:avLst/>
            </a:prstGeom>
            <a:solidFill>
              <a:srgbClr val="0079D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99" name="Rectangle 98"/>
            <p:cNvSpPr/>
            <p:nvPr/>
          </p:nvSpPr>
          <p:spPr>
            <a:xfrm>
              <a:off x="1396458" y="4173530"/>
              <a:ext cx="1638241" cy="381000"/>
            </a:xfrm>
            <a:prstGeom prst="rect">
              <a:avLst/>
            </a:prstGeom>
            <a:solidFill>
              <a:srgbClr val="0079D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O/S</a:t>
              </a:r>
            </a:p>
          </p:txBody>
        </p:sp>
        <p:sp>
          <p:nvSpPr>
            <p:cNvPr id="100" name="Rectangle 99"/>
            <p:cNvSpPr/>
            <p:nvPr/>
          </p:nvSpPr>
          <p:spPr>
            <a:xfrm>
              <a:off x="1396458" y="3718711"/>
              <a:ext cx="1638241" cy="381000"/>
            </a:xfrm>
            <a:prstGeom prst="rect">
              <a:avLst/>
            </a:prstGeom>
            <a:solidFill>
              <a:srgbClr val="0079D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Middleware</a:t>
              </a:r>
            </a:p>
          </p:txBody>
        </p:sp>
        <p:sp>
          <p:nvSpPr>
            <p:cNvPr id="101" name="Rectangle 100"/>
            <p:cNvSpPr/>
            <p:nvPr/>
          </p:nvSpPr>
          <p:spPr>
            <a:xfrm>
              <a:off x="1396458" y="4628349"/>
              <a:ext cx="1638241" cy="381000"/>
            </a:xfrm>
            <a:prstGeom prst="rect">
              <a:avLst/>
            </a:prstGeom>
            <a:solidFill>
              <a:srgbClr val="0079D6"/>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Virtualization</a:t>
              </a:r>
            </a:p>
          </p:txBody>
        </p:sp>
        <p:sp>
          <p:nvSpPr>
            <p:cNvPr id="102" name="Rectangle 101"/>
            <p:cNvSpPr/>
            <p:nvPr/>
          </p:nvSpPr>
          <p:spPr>
            <a:xfrm>
              <a:off x="1396458" y="2809073"/>
              <a:ext cx="1638241" cy="381000"/>
            </a:xfrm>
            <a:prstGeom prst="rect">
              <a:avLst/>
            </a:prstGeom>
            <a:solidFill>
              <a:srgbClr val="0079D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Data</a:t>
              </a:r>
            </a:p>
          </p:txBody>
        </p:sp>
        <p:sp>
          <p:nvSpPr>
            <p:cNvPr id="103" name="Rectangle 102"/>
            <p:cNvSpPr/>
            <p:nvPr/>
          </p:nvSpPr>
          <p:spPr>
            <a:xfrm>
              <a:off x="1396458" y="2354254"/>
              <a:ext cx="1638241" cy="381000"/>
            </a:xfrm>
            <a:prstGeom prst="rect">
              <a:avLst/>
            </a:prstGeom>
            <a:solidFill>
              <a:srgbClr val="0079D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104" name="Rectangle 103"/>
            <p:cNvSpPr/>
            <p:nvPr/>
          </p:nvSpPr>
          <p:spPr>
            <a:xfrm>
              <a:off x="1396458" y="3263892"/>
              <a:ext cx="1638241" cy="381000"/>
            </a:xfrm>
            <a:prstGeom prst="rect">
              <a:avLst/>
            </a:prstGeom>
            <a:solidFill>
              <a:srgbClr val="0079D6"/>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Runtime</a:t>
              </a:r>
            </a:p>
          </p:txBody>
        </p:sp>
        <p:sp>
          <p:nvSpPr>
            <p:cNvPr id="105" name="Left Brace 104"/>
            <p:cNvSpPr/>
            <p:nvPr/>
          </p:nvSpPr>
          <p:spPr>
            <a:xfrm>
              <a:off x="1249156" y="2354254"/>
              <a:ext cx="137875" cy="401955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6" name="TextBox 52"/>
            <p:cNvSpPr txBox="1"/>
            <p:nvPr/>
          </p:nvSpPr>
          <p:spPr>
            <a:xfrm>
              <a:off x="855665" y="3766888"/>
              <a:ext cx="407704" cy="117843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63006" rtl="0" eaLnBrk="1" fontAlgn="base" latinLnBrk="0" hangingPunct="1">
                <a:lnSpc>
                  <a:spcPct val="100000"/>
                </a:lnSpc>
                <a:spcBef>
                  <a:spcPts val="0"/>
                </a:spcBef>
                <a:spcAft>
                  <a:spcPct val="0"/>
                </a:spcAft>
                <a:buClrTx/>
                <a:buSzTx/>
                <a:buFontTx/>
                <a:buNone/>
                <a:tabLst/>
                <a:defRPr/>
              </a:pPr>
              <a:r>
                <a:rPr kumimoji="0" lang="en-US" sz="1733"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manage</a:t>
              </a:r>
            </a:p>
          </p:txBody>
        </p:sp>
      </p:grpSp>
      <p:grpSp>
        <p:nvGrpSpPr>
          <p:cNvPr id="107" name="Group 106"/>
          <p:cNvGrpSpPr/>
          <p:nvPr/>
        </p:nvGrpSpPr>
        <p:grpSpPr>
          <a:xfrm>
            <a:off x="3028391" y="1145534"/>
            <a:ext cx="3068615" cy="5322709"/>
            <a:chOff x="3377366" y="1698693"/>
            <a:chExt cx="2771925" cy="4810588"/>
          </a:xfrm>
        </p:grpSpPr>
        <p:sp>
          <p:nvSpPr>
            <p:cNvPr id="108" name="Rectangle 107"/>
            <p:cNvSpPr/>
            <p:nvPr/>
          </p:nvSpPr>
          <p:spPr>
            <a:xfrm>
              <a:off x="3442874" y="1698693"/>
              <a:ext cx="2593774"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463006"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Infrastructure</a:t>
              </a:r>
            </a:p>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(as a Service)</a:t>
              </a:r>
            </a:p>
          </p:txBody>
        </p:sp>
        <p:sp>
          <p:nvSpPr>
            <p:cNvPr id="109" name="Rectangle 108"/>
            <p:cNvSpPr/>
            <p:nvPr/>
          </p:nvSpPr>
          <p:spPr>
            <a:xfrm>
              <a:off x="3928143" y="5537991"/>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Storage</a:t>
              </a:r>
            </a:p>
          </p:txBody>
        </p:sp>
        <p:sp>
          <p:nvSpPr>
            <p:cNvPr id="110" name="Rectangle 109"/>
            <p:cNvSpPr/>
            <p:nvPr/>
          </p:nvSpPr>
          <p:spPr>
            <a:xfrm>
              <a:off x="3928143" y="5083172"/>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Servers</a:t>
              </a:r>
            </a:p>
          </p:txBody>
        </p:sp>
        <p:sp>
          <p:nvSpPr>
            <p:cNvPr id="111" name="Rectangle 110"/>
            <p:cNvSpPr/>
            <p:nvPr/>
          </p:nvSpPr>
          <p:spPr>
            <a:xfrm>
              <a:off x="3928143" y="5992808"/>
              <a:ext cx="1638241" cy="381000"/>
            </a:xfrm>
            <a:prstGeom prst="rect">
              <a:avLst/>
            </a:prstGeom>
            <a:solidFill>
              <a:schemeClr val="accent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Networking</a:t>
              </a:r>
            </a:p>
          </p:txBody>
        </p:sp>
        <p:sp>
          <p:nvSpPr>
            <p:cNvPr id="112" name="Rectangle 111"/>
            <p:cNvSpPr/>
            <p:nvPr/>
          </p:nvSpPr>
          <p:spPr>
            <a:xfrm>
              <a:off x="3928143" y="4173534"/>
              <a:ext cx="1638241" cy="381000"/>
            </a:xfrm>
            <a:prstGeom prst="rect">
              <a:avLst/>
            </a:prstGeom>
            <a:solidFill>
              <a:srgbClr val="0079D6"/>
            </a:solidFill>
            <a:ln w="9525" cap="flat" cmpd="sng" algn="ctr">
              <a:noFill/>
              <a:prstDash val="solid"/>
            </a:ln>
            <a:effectLst/>
          </p:spPr>
          <p:txBody>
            <a:bodyPr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O/S</a:t>
              </a:r>
            </a:p>
          </p:txBody>
        </p:sp>
        <p:sp>
          <p:nvSpPr>
            <p:cNvPr id="113" name="Rectangle 112"/>
            <p:cNvSpPr/>
            <p:nvPr/>
          </p:nvSpPr>
          <p:spPr>
            <a:xfrm>
              <a:off x="3928143" y="3718715"/>
              <a:ext cx="1638241" cy="381000"/>
            </a:xfrm>
            <a:prstGeom prst="rect">
              <a:avLst/>
            </a:prstGeom>
            <a:solidFill>
              <a:srgbClr val="0079D6"/>
            </a:solidFill>
            <a:ln w="9525" cap="flat" cmpd="sng" algn="ctr">
              <a:noFill/>
              <a:prstDash val="solid"/>
            </a:ln>
            <a:effectLst/>
          </p:spPr>
          <p:txBody>
            <a:bodyPr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Middleware</a:t>
              </a:r>
            </a:p>
          </p:txBody>
        </p:sp>
        <p:sp>
          <p:nvSpPr>
            <p:cNvPr id="114" name="Rectangle 113"/>
            <p:cNvSpPr/>
            <p:nvPr/>
          </p:nvSpPr>
          <p:spPr>
            <a:xfrm>
              <a:off x="3928143" y="4628353"/>
              <a:ext cx="1638241" cy="381000"/>
            </a:xfrm>
            <a:prstGeom prst="rect">
              <a:avLst/>
            </a:prstGeom>
            <a:solidFill>
              <a:schemeClr val="accent4"/>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Virtualization</a:t>
              </a:r>
            </a:p>
          </p:txBody>
        </p:sp>
        <p:sp>
          <p:nvSpPr>
            <p:cNvPr id="115" name="Rectangle 114"/>
            <p:cNvSpPr/>
            <p:nvPr/>
          </p:nvSpPr>
          <p:spPr>
            <a:xfrm>
              <a:off x="3928143" y="2809077"/>
              <a:ext cx="1638241" cy="381000"/>
            </a:xfrm>
            <a:prstGeom prst="rect">
              <a:avLst/>
            </a:prstGeom>
            <a:solidFill>
              <a:srgbClr val="0079D6"/>
            </a:solidFill>
            <a:ln w="9525" cap="flat" cmpd="sng" algn="ctr">
              <a:noFill/>
              <a:prstDash val="solid"/>
            </a:ln>
            <a:effectLst/>
          </p:spPr>
          <p:txBody>
            <a:bodyPr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Data</a:t>
              </a:r>
            </a:p>
          </p:txBody>
        </p:sp>
        <p:sp>
          <p:nvSpPr>
            <p:cNvPr id="116" name="Rectangle 115"/>
            <p:cNvSpPr/>
            <p:nvPr/>
          </p:nvSpPr>
          <p:spPr>
            <a:xfrm>
              <a:off x="3928143" y="2354258"/>
              <a:ext cx="1638241" cy="381000"/>
            </a:xfrm>
            <a:prstGeom prst="rect">
              <a:avLst/>
            </a:prstGeom>
            <a:solidFill>
              <a:srgbClr val="0079D6"/>
            </a:solidFill>
            <a:ln w="9525" cap="flat" cmpd="sng" algn="ctr">
              <a:noFill/>
              <a:prstDash val="solid"/>
            </a:ln>
            <a:effectLst/>
          </p:spPr>
          <p:txBody>
            <a:bodyPr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ysClr val="window" lastClr="FFFFFF">
                      <a:alpha val="99000"/>
                    </a:sysClr>
                  </a:solidFill>
                  <a:effectLst/>
                  <a:uLnTx/>
                  <a:uFillTx/>
                  <a:latin typeface="Segoe UI"/>
                  <a:ea typeface="Segoe UI" pitchFamily="34" charset="0"/>
                  <a:cs typeface="Segoe UI" pitchFamily="34" charset="0"/>
                </a:rPr>
                <a:t>Applications</a:t>
              </a:r>
            </a:p>
          </p:txBody>
        </p:sp>
        <p:sp>
          <p:nvSpPr>
            <p:cNvPr id="117" name="Rectangle 116"/>
            <p:cNvSpPr/>
            <p:nvPr/>
          </p:nvSpPr>
          <p:spPr>
            <a:xfrm>
              <a:off x="3928143" y="3263896"/>
              <a:ext cx="1638241" cy="381000"/>
            </a:xfrm>
            <a:prstGeom prst="rect">
              <a:avLst/>
            </a:prstGeom>
            <a:solidFill>
              <a:srgbClr val="0079D6"/>
            </a:solidFill>
            <a:ln w="9525" cap="flat" cmpd="sng" algn="ctr">
              <a:noFill/>
              <a:prstDash val="solid"/>
            </a:ln>
            <a:effectLst/>
          </p:spPr>
          <p:txBody>
            <a:bodyPr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Runtime</a:t>
              </a:r>
            </a:p>
          </p:txBody>
        </p:sp>
        <p:sp>
          <p:nvSpPr>
            <p:cNvPr id="118" name="Left Brace 117"/>
            <p:cNvSpPr/>
            <p:nvPr/>
          </p:nvSpPr>
          <p:spPr>
            <a:xfrm flipH="1">
              <a:off x="5575615" y="4587244"/>
              <a:ext cx="228600" cy="1764000"/>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63126"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9" name="TextBox 56"/>
            <p:cNvSpPr txBox="1"/>
            <p:nvPr/>
          </p:nvSpPr>
          <p:spPr>
            <a:xfrm flipH="1">
              <a:off x="5741587" y="4419053"/>
              <a:ext cx="407704" cy="209022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63006" rtl="0" eaLnBrk="1" fontAlgn="base" latinLnBrk="0" hangingPunct="1">
                <a:lnSpc>
                  <a:spcPct val="100000"/>
                </a:lnSpc>
                <a:spcBef>
                  <a:spcPts val="0"/>
                </a:spcBef>
                <a:spcAft>
                  <a:spcPct val="0"/>
                </a:spcAft>
                <a:buClrTx/>
                <a:buSzTx/>
                <a:buFontTx/>
                <a:buNone/>
                <a:tabLst/>
                <a:defRPr/>
              </a:pPr>
              <a:r>
                <a:rPr kumimoji="0" lang="en-US" sz="1733"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Managed by Microsoft</a:t>
              </a:r>
            </a:p>
          </p:txBody>
        </p:sp>
        <p:sp>
          <p:nvSpPr>
            <p:cNvPr id="120" name="Left Brace 119"/>
            <p:cNvSpPr/>
            <p:nvPr/>
          </p:nvSpPr>
          <p:spPr>
            <a:xfrm>
              <a:off x="3789635" y="2354258"/>
              <a:ext cx="133350" cy="2200276"/>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63126"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1" name="TextBox 58"/>
            <p:cNvSpPr txBox="1"/>
            <p:nvPr/>
          </p:nvSpPr>
          <p:spPr>
            <a:xfrm>
              <a:off x="3377366" y="2865178"/>
              <a:ext cx="407704" cy="1178430"/>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63006" rtl="0" eaLnBrk="1" fontAlgn="base" latinLnBrk="0" hangingPunct="1">
                <a:lnSpc>
                  <a:spcPct val="100000"/>
                </a:lnSpc>
                <a:spcBef>
                  <a:spcPts val="0"/>
                </a:spcBef>
                <a:spcAft>
                  <a:spcPct val="0"/>
                </a:spcAft>
                <a:buClrTx/>
                <a:buSzTx/>
                <a:buFontTx/>
                <a:buNone/>
                <a:tabLst/>
                <a:defRPr/>
              </a:pPr>
              <a:r>
                <a:rPr kumimoji="0" lang="en-US" sz="1733"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manage</a:t>
              </a:r>
            </a:p>
          </p:txBody>
        </p:sp>
      </p:grpSp>
      <p:grpSp>
        <p:nvGrpSpPr>
          <p:cNvPr id="122" name="Group 121"/>
          <p:cNvGrpSpPr/>
          <p:nvPr/>
        </p:nvGrpSpPr>
        <p:grpSpPr>
          <a:xfrm>
            <a:off x="6146352" y="1145535"/>
            <a:ext cx="2996099" cy="5181967"/>
            <a:chOff x="5979422" y="1698693"/>
            <a:chExt cx="2706420" cy="4683386"/>
          </a:xfrm>
        </p:grpSpPr>
        <p:sp>
          <p:nvSpPr>
            <p:cNvPr id="123" name="Rectangle 122"/>
            <p:cNvSpPr/>
            <p:nvPr/>
          </p:nvSpPr>
          <p:spPr>
            <a:xfrm>
              <a:off x="6315305" y="1698693"/>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463006"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Platform</a:t>
              </a:r>
            </a:p>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(as a Service)</a:t>
              </a:r>
            </a:p>
          </p:txBody>
        </p:sp>
        <p:sp>
          <p:nvSpPr>
            <p:cNvPr id="124" name="Left Brace 123"/>
            <p:cNvSpPr/>
            <p:nvPr/>
          </p:nvSpPr>
          <p:spPr>
            <a:xfrm flipH="1">
              <a:off x="8131739" y="3259131"/>
              <a:ext cx="209580" cy="3122948"/>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63126"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5" name="TextBox 54"/>
            <p:cNvSpPr txBox="1"/>
            <p:nvPr/>
          </p:nvSpPr>
          <p:spPr>
            <a:xfrm flipH="1">
              <a:off x="8278138" y="3792687"/>
              <a:ext cx="407704" cy="209022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63006" rtl="0" eaLnBrk="1" fontAlgn="base" latinLnBrk="0" hangingPunct="1">
                <a:lnSpc>
                  <a:spcPct val="100000"/>
                </a:lnSpc>
                <a:spcBef>
                  <a:spcPts val="0"/>
                </a:spcBef>
                <a:spcAft>
                  <a:spcPct val="0"/>
                </a:spcAft>
                <a:buClrTx/>
                <a:buSzTx/>
                <a:buFontTx/>
                <a:buNone/>
                <a:tabLst/>
                <a:defRPr/>
              </a:pPr>
              <a:r>
                <a:rPr kumimoji="0" lang="en-US" sz="1733"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Managed by Microsoft</a:t>
              </a:r>
            </a:p>
          </p:txBody>
        </p:sp>
        <p:sp>
          <p:nvSpPr>
            <p:cNvPr id="126" name="Left Brace 125"/>
            <p:cNvSpPr/>
            <p:nvPr/>
          </p:nvSpPr>
          <p:spPr>
            <a:xfrm>
              <a:off x="6322411" y="2335206"/>
              <a:ext cx="152400" cy="847725"/>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63126"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7" name="TextBox 60"/>
            <p:cNvSpPr txBox="1"/>
            <p:nvPr/>
          </p:nvSpPr>
          <p:spPr>
            <a:xfrm>
              <a:off x="5979422" y="2166693"/>
              <a:ext cx="407704" cy="1178429"/>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63006" rtl="0" eaLnBrk="1" fontAlgn="base" latinLnBrk="0" hangingPunct="1">
                <a:lnSpc>
                  <a:spcPct val="100000"/>
                </a:lnSpc>
                <a:spcBef>
                  <a:spcPts val="0"/>
                </a:spcBef>
                <a:spcAft>
                  <a:spcPct val="0"/>
                </a:spcAft>
                <a:buClrTx/>
                <a:buSzTx/>
                <a:buFontTx/>
                <a:buNone/>
                <a:tabLst/>
                <a:defRPr/>
              </a:pPr>
              <a:r>
                <a:rPr kumimoji="0" lang="en-US" sz="1733"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You manage</a:t>
              </a:r>
            </a:p>
          </p:txBody>
        </p:sp>
        <p:sp>
          <p:nvSpPr>
            <p:cNvPr id="128" name="Rectangle 127"/>
            <p:cNvSpPr/>
            <p:nvPr/>
          </p:nvSpPr>
          <p:spPr>
            <a:xfrm>
              <a:off x="6484238" y="5537990"/>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Storage</a:t>
              </a:r>
            </a:p>
          </p:txBody>
        </p:sp>
        <p:sp>
          <p:nvSpPr>
            <p:cNvPr id="129" name="Rectangle 128"/>
            <p:cNvSpPr/>
            <p:nvPr/>
          </p:nvSpPr>
          <p:spPr>
            <a:xfrm>
              <a:off x="6484238" y="5083171"/>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Servers</a:t>
              </a:r>
            </a:p>
          </p:txBody>
        </p:sp>
        <p:sp>
          <p:nvSpPr>
            <p:cNvPr id="130" name="Rectangle 129"/>
            <p:cNvSpPr/>
            <p:nvPr/>
          </p:nvSpPr>
          <p:spPr>
            <a:xfrm>
              <a:off x="6484238" y="5992807"/>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Networking</a:t>
              </a:r>
            </a:p>
          </p:txBody>
        </p:sp>
        <p:sp>
          <p:nvSpPr>
            <p:cNvPr id="131" name="Rectangle 130"/>
            <p:cNvSpPr/>
            <p:nvPr/>
          </p:nvSpPr>
          <p:spPr>
            <a:xfrm>
              <a:off x="6484238" y="4173533"/>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O/S</a:t>
              </a:r>
            </a:p>
          </p:txBody>
        </p:sp>
        <p:sp>
          <p:nvSpPr>
            <p:cNvPr id="132" name="Rectangle 131"/>
            <p:cNvSpPr/>
            <p:nvPr/>
          </p:nvSpPr>
          <p:spPr>
            <a:xfrm>
              <a:off x="6484238" y="3718714"/>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ysClr val="window" lastClr="FFFFFF">
                      <a:alpha val="99000"/>
                    </a:sysClr>
                  </a:solidFill>
                  <a:effectLst/>
                  <a:uLnTx/>
                  <a:uFillTx/>
                  <a:latin typeface="Segoe UI"/>
                  <a:ea typeface="Segoe UI" pitchFamily="34" charset="0"/>
                  <a:cs typeface="Segoe UI" pitchFamily="34" charset="0"/>
                </a:rPr>
                <a:t>Middleware</a:t>
              </a:r>
            </a:p>
          </p:txBody>
        </p:sp>
        <p:sp>
          <p:nvSpPr>
            <p:cNvPr id="133" name="Rectangle 132"/>
            <p:cNvSpPr/>
            <p:nvPr/>
          </p:nvSpPr>
          <p:spPr>
            <a:xfrm>
              <a:off x="6484238" y="4628352"/>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Virtualization</a:t>
              </a:r>
            </a:p>
          </p:txBody>
        </p:sp>
        <p:sp>
          <p:nvSpPr>
            <p:cNvPr id="134" name="Rectangle 133"/>
            <p:cNvSpPr/>
            <p:nvPr/>
          </p:nvSpPr>
          <p:spPr>
            <a:xfrm>
              <a:off x="6484238" y="2354257"/>
              <a:ext cx="1638240" cy="381000"/>
            </a:xfrm>
            <a:prstGeom prst="rect">
              <a:avLst/>
            </a:prstGeom>
            <a:solidFill>
              <a:srgbClr val="0079D6"/>
            </a:solidFill>
            <a:ln w="9525" cap="flat" cmpd="sng" algn="ctr">
              <a:noFill/>
              <a:prstDash val="solid"/>
            </a:ln>
            <a:effectLst/>
          </p:spPr>
          <p:txBody>
            <a:bodyPr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Applications</a:t>
              </a:r>
            </a:p>
          </p:txBody>
        </p:sp>
        <p:sp>
          <p:nvSpPr>
            <p:cNvPr id="135" name="Rectangle 134"/>
            <p:cNvSpPr/>
            <p:nvPr/>
          </p:nvSpPr>
          <p:spPr>
            <a:xfrm>
              <a:off x="6484238" y="3263895"/>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Runtime</a:t>
              </a:r>
            </a:p>
          </p:txBody>
        </p:sp>
        <p:sp>
          <p:nvSpPr>
            <p:cNvPr id="136" name="Rectangle 135"/>
            <p:cNvSpPr/>
            <p:nvPr/>
          </p:nvSpPr>
          <p:spPr>
            <a:xfrm>
              <a:off x="6484238" y="2809076"/>
              <a:ext cx="1638240" cy="381000"/>
            </a:xfrm>
            <a:prstGeom prst="rect">
              <a:avLst/>
            </a:prstGeom>
            <a:solidFill>
              <a:srgbClr val="0079D6"/>
            </a:solidFill>
            <a:ln w="9525" cap="flat" cmpd="sng" algn="ctr">
              <a:noFill/>
              <a:prstDash val="solid"/>
            </a:ln>
            <a:effectLst/>
          </p:spPr>
          <p:txBody>
            <a:bodyPr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Data</a:t>
              </a:r>
            </a:p>
          </p:txBody>
        </p:sp>
      </p:grpSp>
      <p:grpSp>
        <p:nvGrpSpPr>
          <p:cNvPr id="137" name="Group 136"/>
          <p:cNvGrpSpPr/>
          <p:nvPr/>
        </p:nvGrpSpPr>
        <p:grpSpPr>
          <a:xfrm>
            <a:off x="9310603" y="1145534"/>
            <a:ext cx="2727475" cy="5181964"/>
            <a:chOff x="8840159" y="1698693"/>
            <a:chExt cx="2463768" cy="4683383"/>
          </a:xfrm>
        </p:grpSpPr>
        <p:sp>
          <p:nvSpPr>
            <p:cNvPr id="138" name="Rectangle 137"/>
            <p:cNvSpPr/>
            <p:nvPr/>
          </p:nvSpPr>
          <p:spPr>
            <a:xfrm>
              <a:off x="8840159" y="1698693"/>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463006"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Software</a:t>
              </a:r>
            </a:p>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(as a Service)</a:t>
              </a:r>
            </a:p>
          </p:txBody>
        </p:sp>
        <p:sp>
          <p:nvSpPr>
            <p:cNvPr id="139" name="Left Brace 138"/>
            <p:cNvSpPr/>
            <p:nvPr/>
          </p:nvSpPr>
          <p:spPr>
            <a:xfrm flipH="1">
              <a:off x="10688405" y="2335204"/>
              <a:ext cx="200055" cy="4046872"/>
            </a:xfrm>
            <a:prstGeom prst="leftBrace">
              <a:avLst>
                <a:gd name="adj1" fmla="val 0"/>
                <a:gd name="adj2" fmla="val 50000"/>
              </a:avLst>
            </a:prstGeom>
            <a:noFill/>
            <a:ln w="19050" cap="flat" cmpd="sng" algn="ctr">
              <a:solidFill>
                <a:sysClr val="windowText" lastClr="000000">
                  <a:lumMod val="50000"/>
                  <a:lumOff val="50000"/>
                </a:sysClr>
              </a:solidFill>
              <a:prstDash val="solid"/>
            </a:ln>
            <a:effectLst/>
          </p:spPr>
          <p:txBody>
            <a:bodyPr rtlCol="0" anchor="ctr"/>
            <a:lstStyle/>
            <a:p>
              <a:pPr marL="0" marR="0" lvl="0" indent="0" algn="ctr" defTabSz="1463126" rtl="0" eaLnBrk="1" fontAlgn="auto" latinLnBrk="0" hangingPunct="1">
                <a:lnSpc>
                  <a:spcPct val="100000"/>
                </a:lnSpc>
                <a:spcBef>
                  <a:spcPts val="0"/>
                </a:spcBef>
                <a:spcAft>
                  <a:spcPts val="0"/>
                </a:spcAft>
                <a:buClrTx/>
                <a:buSzTx/>
                <a:buFontTx/>
                <a:buNone/>
                <a:tabLst/>
                <a:defRPr/>
              </a:pPr>
              <a:endParaRPr kumimoji="0" lang="en-US" sz="2267"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0" name="TextBox 64"/>
            <p:cNvSpPr txBox="1"/>
            <p:nvPr/>
          </p:nvSpPr>
          <p:spPr>
            <a:xfrm flipH="1">
              <a:off x="10896223" y="3320782"/>
              <a:ext cx="407704" cy="2090228"/>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1" indent="0" algn="ctr" defTabSz="1463006" rtl="0" eaLnBrk="1" fontAlgn="base" latinLnBrk="0" hangingPunct="1">
                <a:lnSpc>
                  <a:spcPct val="100000"/>
                </a:lnSpc>
                <a:spcBef>
                  <a:spcPts val="0"/>
                </a:spcBef>
                <a:spcAft>
                  <a:spcPct val="0"/>
                </a:spcAft>
                <a:buClrTx/>
                <a:buSzTx/>
                <a:buFontTx/>
                <a:buNone/>
                <a:tabLst/>
                <a:defRPr/>
              </a:pPr>
              <a:r>
                <a:rPr kumimoji="0" lang="en-US" sz="1733" b="0" i="0" u="none" strike="noStrike" kern="1200" cap="none" spc="0" normalizeH="0" baseline="0" noProof="0" dirty="0">
                  <a:ln>
                    <a:noFill/>
                  </a:ln>
                  <a:solidFill>
                    <a:srgbClr val="595959">
                      <a:alpha val="99000"/>
                    </a:srgbClr>
                  </a:solidFill>
                  <a:effectLst/>
                  <a:uLnTx/>
                  <a:uFillTx/>
                  <a:latin typeface="Segoe UI"/>
                  <a:ea typeface="Kozuka Gothic Pro R" pitchFamily="34" charset="-128"/>
                  <a:cs typeface="+mn-cs"/>
                </a:rPr>
                <a:t>Managed by Microsoft</a:t>
              </a:r>
            </a:p>
          </p:txBody>
        </p:sp>
        <p:sp>
          <p:nvSpPr>
            <p:cNvPr id="141" name="Rectangle 140"/>
            <p:cNvSpPr/>
            <p:nvPr/>
          </p:nvSpPr>
          <p:spPr>
            <a:xfrm>
              <a:off x="9040806" y="5537987"/>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Storage</a:t>
              </a:r>
            </a:p>
          </p:txBody>
        </p:sp>
        <p:sp>
          <p:nvSpPr>
            <p:cNvPr id="142" name="Rectangle 141"/>
            <p:cNvSpPr/>
            <p:nvPr/>
          </p:nvSpPr>
          <p:spPr>
            <a:xfrm>
              <a:off x="9040806" y="5083168"/>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Servers</a:t>
              </a:r>
            </a:p>
          </p:txBody>
        </p:sp>
        <p:sp>
          <p:nvSpPr>
            <p:cNvPr id="143" name="Rectangle 142"/>
            <p:cNvSpPr/>
            <p:nvPr/>
          </p:nvSpPr>
          <p:spPr>
            <a:xfrm>
              <a:off x="9040806" y="5992804"/>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Networking</a:t>
              </a:r>
            </a:p>
          </p:txBody>
        </p:sp>
        <p:sp>
          <p:nvSpPr>
            <p:cNvPr id="144" name="Rectangle 143"/>
            <p:cNvSpPr/>
            <p:nvPr/>
          </p:nvSpPr>
          <p:spPr>
            <a:xfrm>
              <a:off x="9040806" y="4173530"/>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O/S</a:t>
              </a:r>
            </a:p>
          </p:txBody>
        </p:sp>
        <p:sp>
          <p:nvSpPr>
            <p:cNvPr id="145" name="Rectangle 144"/>
            <p:cNvSpPr/>
            <p:nvPr/>
          </p:nvSpPr>
          <p:spPr>
            <a:xfrm>
              <a:off x="9040806" y="3718711"/>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Middleware</a:t>
              </a:r>
            </a:p>
          </p:txBody>
        </p:sp>
        <p:sp>
          <p:nvSpPr>
            <p:cNvPr id="146" name="Rectangle 145"/>
            <p:cNvSpPr/>
            <p:nvPr/>
          </p:nvSpPr>
          <p:spPr>
            <a:xfrm>
              <a:off x="9040806" y="4628349"/>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Virtualization</a:t>
              </a:r>
            </a:p>
          </p:txBody>
        </p:sp>
        <p:sp>
          <p:nvSpPr>
            <p:cNvPr id="147" name="Rectangle 146"/>
            <p:cNvSpPr/>
            <p:nvPr/>
          </p:nvSpPr>
          <p:spPr>
            <a:xfrm>
              <a:off x="9040806" y="2354254"/>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dirty="0">
                  <a:ln>
                    <a:noFill/>
                  </a:ln>
                  <a:solidFill>
                    <a:sysClr val="window" lastClr="FFFFFF">
                      <a:alpha val="99000"/>
                    </a:sysClr>
                  </a:solidFill>
                  <a:effectLst/>
                  <a:uLnTx/>
                  <a:uFillTx/>
                  <a:latin typeface="Segoe UI"/>
                  <a:ea typeface="Segoe UI" pitchFamily="34" charset="0"/>
                  <a:cs typeface="Segoe UI" pitchFamily="34" charset="0"/>
                </a:rPr>
                <a:t>Applications</a:t>
              </a:r>
            </a:p>
          </p:txBody>
        </p:sp>
        <p:sp>
          <p:nvSpPr>
            <p:cNvPr id="148" name="Rectangle 147"/>
            <p:cNvSpPr/>
            <p:nvPr/>
          </p:nvSpPr>
          <p:spPr>
            <a:xfrm>
              <a:off x="9040806" y="3263892"/>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Runtime</a:t>
              </a:r>
            </a:p>
          </p:txBody>
        </p:sp>
        <p:sp>
          <p:nvSpPr>
            <p:cNvPr id="149" name="Rectangle 148"/>
            <p:cNvSpPr/>
            <p:nvPr/>
          </p:nvSpPr>
          <p:spPr>
            <a:xfrm>
              <a:off x="9040806" y="2809073"/>
              <a:ext cx="1638240" cy="381000"/>
            </a:xfrm>
            <a:prstGeom prst="rect">
              <a:avLst/>
            </a:prstGeom>
            <a:solidFill>
              <a:schemeClr val="accent4"/>
            </a:solidFill>
            <a:ln w="9525" cap="flat" cmpd="sng" algn="ctr">
              <a:noFill/>
              <a:prstDash val="solid"/>
            </a:ln>
            <a:effectLst/>
          </p:spPr>
          <p:txBody>
            <a:bodyPr lIns="0" rIns="0" rtlCol="0" anchor="t" anchorCtr="0"/>
            <a:lstStyle/>
            <a:p>
              <a:pPr marL="0" marR="0" lvl="0" indent="0" algn="ctr" defTabSz="1463126" rtl="0" eaLnBrk="1" fontAlgn="auto" latinLnBrk="0" hangingPunct="1">
                <a:lnSpc>
                  <a:spcPct val="100000"/>
                </a:lnSpc>
                <a:spcBef>
                  <a:spcPts val="0"/>
                </a:spcBef>
                <a:spcAft>
                  <a:spcPts val="0"/>
                </a:spcAft>
                <a:buClrTx/>
                <a:buSzTx/>
                <a:buFontTx/>
                <a:buNone/>
                <a:tabLst/>
                <a:defRPr/>
              </a:pPr>
              <a:r>
                <a:rPr kumimoji="0" lang="en-US" sz="1867" b="0" i="0" u="none" strike="noStrike" kern="0" cap="none" spc="0" normalizeH="0" baseline="0" noProof="0">
                  <a:ln>
                    <a:noFill/>
                  </a:ln>
                  <a:solidFill>
                    <a:sysClr val="window" lastClr="FFFFFF">
                      <a:alpha val="99000"/>
                    </a:sysClr>
                  </a:solidFill>
                  <a:effectLst/>
                  <a:uLnTx/>
                  <a:uFillTx/>
                  <a:latin typeface="Segoe UI"/>
                  <a:ea typeface="Segoe UI" pitchFamily="34" charset="0"/>
                  <a:cs typeface="Segoe UI" pitchFamily="34" charset="0"/>
                </a:rPr>
                <a:t>Data</a:t>
              </a:r>
            </a:p>
          </p:txBody>
        </p:sp>
      </p:grpSp>
    </p:spTree>
    <p:extLst>
      <p:ext uri="{BB962C8B-B14F-4D97-AF65-F5344CB8AC3E}">
        <p14:creationId xmlns:p14="http://schemas.microsoft.com/office/powerpoint/2010/main" val="114140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2"/>
                                        </p:tgtEl>
                                        <p:attrNameLst>
                                          <p:attrName>style.visibility</p:attrName>
                                        </p:attrNameLst>
                                      </p:cBhvr>
                                      <p:to>
                                        <p:strVal val="visible"/>
                                      </p:to>
                                    </p:set>
                                    <p:animEffect transition="in" filter="fade">
                                      <p:cBhvr>
                                        <p:cTn id="12" dur="500"/>
                                        <p:tgtEl>
                                          <p:spTgt spid="1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7"/>
                                        </p:tgtEl>
                                        <p:attrNameLst>
                                          <p:attrName>style.visibility</p:attrName>
                                        </p:attrNameLst>
                                      </p:cBhvr>
                                      <p:to>
                                        <p:strVal val="visible"/>
                                      </p:to>
                                    </p:set>
                                    <p:animEffect transition="in" filter="fade">
                                      <p:cBhvr>
                                        <p:cTn id="17"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889717-6303-4C57-AADB-E844D34F8637}"/>
              </a:ext>
            </a:extLst>
          </p:cNvPr>
          <p:cNvSpPr txBox="1"/>
          <p:nvPr/>
        </p:nvSpPr>
        <p:spPr>
          <a:xfrm>
            <a:off x="1355236" y="4951288"/>
            <a:ext cx="9252354" cy="1005377"/>
          </a:xfrm>
          <a:prstGeom prst="rect">
            <a:avLst/>
          </a:prstGeom>
          <a:solidFill>
            <a:schemeClr val="bg1">
              <a:lumMod val="95000"/>
            </a:schemeClr>
          </a:solidFill>
          <a:ln cmpd="sng">
            <a:solidFill>
              <a:schemeClr val="accent1"/>
            </a:solidFill>
            <a:prstDash val="sysDash"/>
          </a:ln>
        </p:spPr>
        <p:txBody>
          <a:bodyPr wrap="square" lIns="179285" tIns="143428" rIns="179285" bIns="143428" rtlCol="0" anchor="b" anchorCtr="1">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1598"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784"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598"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Underlying trusted platform</a:t>
            </a:r>
          </a:p>
        </p:txBody>
      </p:sp>
      <p:cxnSp>
        <p:nvCxnSpPr>
          <p:cNvPr id="3" name="Straight Arrow Connector 2"/>
          <p:cNvCxnSpPr/>
          <p:nvPr/>
        </p:nvCxnSpPr>
        <p:spPr>
          <a:xfrm>
            <a:off x="1632579" y="1905152"/>
            <a:ext cx="8843250" cy="0"/>
          </a:xfrm>
          <a:prstGeom prst="straightConnector1">
            <a:avLst/>
          </a:prstGeom>
          <a:ln w="444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583298" y="1577338"/>
            <a:ext cx="1434589" cy="655626"/>
          </a:xfrm>
          <a:prstGeom prst="rect">
            <a:avLst/>
          </a:prstGeom>
          <a:noFill/>
        </p:spPr>
        <p:txBody>
          <a:bodyPr wrap="square" rtlCol="0">
            <a:spAutoFit/>
          </a:bodyPr>
          <a:lstStyle/>
          <a:p>
            <a:pPr marL="0" marR="0" lvl="0" indent="0" algn="l" defTabSz="913705"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Segoe WP" panose="020B0502040204020203" pitchFamily="34" charset="0"/>
              </a:rPr>
              <a:t>Outsourced </a:t>
            </a:r>
            <a:r>
              <a:rPr kumimoji="0" lang="en-US" sz="183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TRUST</a:t>
            </a:r>
          </a:p>
        </p:txBody>
      </p:sp>
      <p:sp>
        <p:nvSpPr>
          <p:cNvPr id="24" name="TextBox 23"/>
          <p:cNvSpPr txBox="1"/>
          <p:nvPr/>
        </p:nvSpPr>
        <p:spPr>
          <a:xfrm>
            <a:off x="376518" y="1570909"/>
            <a:ext cx="1339428" cy="655626"/>
          </a:xfrm>
          <a:prstGeom prst="rect">
            <a:avLst/>
          </a:prstGeom>
          <a:noFill/>
        </p:spPr>
        <p:txBody>
          <a:bodyPr wrap="square" rtlCol="0">
            <a:spAutoFit/>
          </a:bodyPr>
          <a:lstStyle/>
          <a:p>
            <a:pPr marL="0" marR="0" lvl="0" indent="0" algn="l" defTabSz="913705"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a:ea typeface="+mn-ea"/>
                <a:cs typeface="Segoe WP" panose="020B0502040204020203" pitchFamily="34" charset="0"/>
              </a:rPr>
              <a:t>Maximum</a:t>
            </a:r>
          </a:p>
          <a:p>
            <a:pPr marL="0" marR="0" lvl="0" indent="0" algn="l" defTabSz="913705"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CONTROL</a:t>
            </a:r>
            <a:endParaRPr kumimoji="0" lang="en-US" sz="1836" b="1" i="0" u="none" strike="noStrike" kern="120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sp>
        <p:nvSpPr>
          <p:cNvPr id="44" name="Left Brace 43"/>
          <p:cNvSpPr/>
          <p:nvPr/>
        </p:nvSpPr>
        <p:spPr>
          <a:xfrm rot="5400000">
            <a:off x="3599271" y="541794"/>
            <a:ext cx="391173" cy="4781567"/>
          </a:xfrm>
          <a:prstGeom prst="leftBrace">
            <a:avLst>
              <a:gd name="adj1" fmla="val 76493"/>
              <a:gd name="adj2" fmla="val 50000"/>
            </a:avLst>
          </a:prstGeom>
          <a:ln w="22225">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3705"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p:cNvSpPr>
            <a:spLocks noGrp="1"/>
          </p:cNvSpPr>
          <p:nvPr>
            <p:ph type="title"/>
          </p:nvPr>
        </p:nvSpPr>
        <p:spPr>
          <a:xfrm>
            <a:off x="576699" y="448699"/>
            <a:ext cx="10801919" cy="603370"/>
          </a:xfrm>
        </p:spPr>
        <p:txBody>
          <a:bodyPr/>
          <a:lstStyle/>
          <a:p>
            <a:r>
              <a:rPr lang="en-US" sz="3921" dirty="0"/>
              <a:t>Spectrum of control and trust </a:t>
            </a:r>
          </a:p>
        </p:txBody>
      </p:sp>
      <p:grpSp>
        <p:nvGrpSpPr>
          <p:cNvPr id="10" name="Group 9"/>
          <p:cNvGrpSpPr/>
          <p:nvPr/>
        </p:nvGrpSpPr>
        <p:grpSpPr>
          <a:xfrm>
            <a:off x="3704236" y="1812383"/>
            <a:ext cx="185538" cy="840272"/>
            <a:chOff x="3879729" y="2131096"/>
            <a:chExt cx="189258" cy="857121"/>
          </a:xfrm>
        </p:grpSpPr>
        <p:sp>
          <p:nvSpPr>
            <p:cNvPr id="18" name="Oval 17"/>
            <p:cNvSpPr/>
            <p:nvPr/>
          </p:nvSpPr>
          <p:spPr bwMode="auto">
            <a:xfrm>
              <a:off x="3879729" y="2131096"/>
              <a:ext cx="189258" cy="189258"/>
            </a:xfrm>
            <a:prstGeom prst="ellipse">
              <a:avLst/>
            </a:prstGeom>
            <a:solidFill>
              <a:schemeClr val="accent2"/>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 name="Straight Arrow Connector 27"/>
            <p:cNvCxnSpPr/>
            <p:nvPr/>
          </p:nvCxnSpPr>
          <p:spPr>
            <a:xfrm flipH="1">
              <a:off x="3963029" y="2225727"/>
              <a:ext cx="7292" cy="762490"/>
            </a:xfrm>
            <a:prstGeom prst="straightConnector1">
              <a:avLst/>
            </a:prstGeom>
            <a:ln w="25400">
              <a:solidFill>
                <a:schemeClr val="accent2"/>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7575281" y="1812383"/>
            <a:ext cx="185538" cy="1358010"/>
            <a:chOff x="7983213" y="2131096"/>
            <a:chExt cx="189258" cy="1385241"/>
          </a:xfrm>
        </p:grpSpPr>
        <p:sp>
          <p:nvSpPr>
            <p:cNvPr id="34" name="Oval 33"/>
            <p:cNvSpPr/>
            <p:nvPr/>
          </p:nvSpPr>
          <p:spPr bwMode="auto">
            <a:xfrm>
              <a:off x="7983213" y="2131096"/>
              <a:ext cx="189258" cy="189258"/>
            </a:xfrm>
            <a:prstGeom prst="ellipse">
              <a:avLst/>
            </a:prstGeom>
            <a:solidFill>
              <a:schemeClr val="accent4"/>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6" name="Straight Arrow Connector 35"/>
            <p:cNvCxnSpPr/>
            <p:nvPr/>
          </p:nvCxnSpPr>
          <p:spPr>
            <a:xfrm flipH="1">
              <a:off x="8074197" y="2225727"/>
              <a:ext cx="7292" cy="1290610"/>
            </a:xfrm>
            <a:prstGeom prst="straightConnector1">
              <a:avLst/>
            </a:prstGeom>
            <a:ln w="25400">
              <a:solidFill>
                <a:schemeClr val="accent4"/>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9779782" y="1812383"/>
            <a:ext cx="185538" cy="1358010"/>
            <a:chOff x="10094759" y="2131096"/>
            <a:chExt cx="189258" cy="1385241"/>
          </a:xfrm>
        </p:grpSpPr>
        <p:sp>
          <p:nvSpPr>
            <p:cNvPr id="43" name="Oval 42"/>
            <p:cNvSpPr/>
            <p:nvPr/>
          </p:nvSpPr>
          <p:spPr bwMode="auto">
            <a:xfrm>
              <a:off x="10094759" y="2131096"/>
              <a:ext cx="189258" cy="189258"/>
            </a:xfrm>
            <a:prstGeom prst="ellipse">
              <a:avLst/>
            </a:prstGeom>
            <a:solidFill>
              <a:schemeClr val="accent1"/>
            </a:solid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5" name="Straight Arrow Connector 44"/>
            <p:cNvCxnSpPr/>
            <p:nvPr/>
          </p:nvCxnSpPr>
          <p:spPr>
            <a:xfrm flipH="1">
              <a:off x="10185743" y="2225727"/>
              <a:ext cx="7292" cy="1290610"/>
            </a:xfrm>
            <a:prstGeom prst="straightConnector1">
              <a:avLst/>
            </a:prstGeom>
            <a:ln w="25400">
              <a:solidFill>
                <a:schemeClr val="accent1"/>
              </a:solidFill>
              <a:prstDash val="sysDash"/>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4" name="Rectangle 4"/>
          <p:cNvSpPr/>
          <p:nvPr/>
        </p:nvSpPr>
        <p:spPr>
          <a:xfrm>
            <a:off x="2689623" y="4003773"/>
            <a:ext cx="3496019" cy="4226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5"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Semibold" panose="020B0702040204020203" pitchFamily="34" charset="0"/>
              </a:rPr>
              <a:t>Trusted Execution Environment</a:t>
            </a:r>
          </a:p>
        </p:txBody>
      </p:sp>
      <p:sp>
        <p:nvSpPr>
          <p:cNvPr id="13" name="Rectangle 7"/>
          <p:cNvSpPr/>
          <p:nvPr/>
        </p:nvSpPr>
        <p:spPr>
          <a:xfrm>
            <a:off x="1404077" y="3253925"/>
            <a:ext cx="4781565" cy="6872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5"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WP" panose="020B0502040204020203" pitchFamily="34" charset="0"/>
              </a:rPr>
              <a:t>IaaS</a:t>
            </a:r>
          </a:p>
        </p:txBody>
      </p:sp>
      <p:sp>
        <p:nvSpPr>
          <p:cNvPr id="14" name="Rectangle 14"/>
          <p:cNvSpPr/>
          <p:nvPr/>
        </p:nvSpPr>
        <p:spPr>
          <a:xfrm>
            <a:off x="6275284" y="4001609"/>
            <a:ext cx="2730123" cy="42695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44821" rIns="44821" rtlCol="0" anchor="ctr"/>
          <a:lstStyle/>
          <a:p>
            <a:pPr marL="0" marR="0" lvl="0" indent="0" algn="ctr" defTabSz="913705"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188F"/>
                </a:solidFill>
                <a:effectLst/>
                <a:uLnTx/>
                <a:uFillTx/>
                <a:latin typeface="Segoe UI Semibold" panose="020B0702040204020203" pitchFamily="34" charset="0"/>
                <a:ea typeface="+mn-ea"/>
                <a:cs typeface="Segoe UI Semibold" panose="020B0702040204020203" pitchFamily="34" charset="0"/>
              </a:rPr>
              <a:t>SQL Transparent Encryption, Azure Services in a </a:t>
            </a:r>
            <a:r>
              <a:rPr kumimoji="0" lang="en-US" sz="1600" b="0" i="0" u="none" strike="noStrike" kern="1200" cap="none" spc="0" normalizeH="0" baseline="0" noProof="0" dirty="0" err="1">
                <a:ln>
                  <a:noFill/>
                </a:ln>
                <a:solidFill>
                  <a:srgbClr val="00188F"/>
                </a:solidFill>
                <a:effectLst/>
                <a:uLnTx/>
                <a:uFillTx/>
                <a:latin typeface="Segoe UI Semibold" panose="020B0702040204020203" pitchFamily="34" charset="0"/>
                <a:ea typeface="+mn-ea"/>
                <a:cs typeface="Segoe UI Semibold" panose="020B0702040204020203" pitchFamily="34" charset="0"/>
              </a:rPr>
              <a:t>VNet</a:t>
            </a:r>
            <a:endParaRPr kumimoji="0" lang="en-US" sz="1600" b="0" i="0" u="none" strike="noStrike" kern="1200" cap="none" spc="0" normalizeH="0" baseline="0" noProof="0" dirty="0">
              <a:ln>
                <a:noFill/>
              </a:ln>
              <a:solidFill>
                <a:srgbClr val="00188F"/>
              </a:solidFill>
              <a:effectLst/>
              <a:uLnTx/>
              <a:uFillTx/>
              <a:latin typeface="Segoe UI Semibold" panose="020B0702040204020203" pitchFamily="34" charset="0"/>
              <a:ea typeface="+mn-ea"/>
              <a:cs typeface="Segoe UI Semibold" panose="020B0702040204020203" pitchFamily="34" charset="0"/>
            </a:endParaRPr>
          </a:p>
        </p:txBody>
      </p:sp>
      <p:sp>
        <p:nvSpPr>
          <p:cNvPr id="16" name="Rectangle 34"/>
          <p:cNvSpPr/>
          <p:nvPr/>
        </p:nvSpPr>
        <p:spPr bwMode="auto">
          <a:xfrm>
            <a:off x="6275284" y="3253925"/>
            <a:ext cx="2730124" cy="70091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ctr" anchorCtr="0" forceAA="0" compatLnSpc="1">
            <a:prstTxWarp prst="textNoShape">
              <a:avLst/>
            </a:prstTxWarp>
            <a:noAutofit/>
          </a:bodyPr>
          <a:lstStyle/>
          <a:p>
            <a:pPr marL="0" marR="0" lvl="0" indent="0" algn="ctr" defTabSz="913573" rtl="0" eaLnBrk="1" fontAlgn="base" latinLnBrk="0" hangingPunct="1">
              <a:lnSpc>
                <a:spcPct val="90000"/>
              </a:lnSpc>
              <a:spcBef>
                <a:spcPts val="600"/>
              </a:spcBef>
              <a:spcAft>
                <a:spcPts val="0"/>
              </a:spcAft>
              <a:buClrTx/>
              <a:buSzTx/>
              <a:buFontTx/>
              <a:buNone/>
              <a:tabLst/>
              <a:defRPr/>
            </a:pPr>
            <a:r>
              <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WP" panose="020B0502040204020203" pitchFamily="34" charset="0"/>
              </a:rPr>
              <a:t>PaaS</a:t>
            </a:r>
          </a:p>
        </p:txBody>
      </p:sp>
      <p:sp>
        <p:nvSpPr>
          <p:cNvPr id="17" name="Rectangle 10"/>
          <p:cNvSpPr/>
          <p:nvPr/>
        </p:nvSpPr>
        <p:spPr>
          <a:xfrm>
            <a:off x="9087516" y="4003773"/>
            <a:ext cx="1459231" cy="4226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5"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Customer Lockbox</a:t>
            </a:r>
          </a:p>
        </p:txBody>
      </p:sp>
      <p:sp>
        <p:nvSpPr>
          <p:cNvPr id="19" name="Rectangle 38"/>
          <p:cNvSpPr/>
          <p:nvPr/>
        </p:nvSpPr>
        <p:spPr bwMode="auto">
          <a:xfrm>
            <a:off x="9087517" y="3253925"/>
            <a:ext cx="1459232" cy="687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ctr" anchorCtr="0" forceAA="0" compatLnSpc="1">
            <a:prstTxWarp prst="textNoShape">
              <a:avLst/>
            </a:prstTxWarp>
            <a:noAutofit/>
          </a:bodyPr>
          <a:lstStyle/>
          <a:p>
            <a:pPr marL="0" marR="0" lvl="0" indent="0" algn="ctr" defTabSz="913573" rtl="0" eaLnBrk="1" fontAlgn="base" latinLnBrk="0" hangingPunct="1">
              <a:lnSpc>
                <a:spcPct val="90000"/>
              </a:lnSpc>
              <a:spcBef>
                <a:spcPts val="600"/>
              </a:spcBef>
              <a:spcAft>
                <a:spcPts val="0"/>
              </a:spcAft>
              <a:buClrTx/>
              <a:buSzTx/>
              <a:buFontTx/>
              <a:buNone/>
              <a:tabLst/>
              <a:defRPr/>
            </a:pPr>
            <a:r>
              <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WP" panose="020B0502040204020203" pitchFamily="34" charset="0"/>
              </a:rPr>
              <a:t>SaaS</a:t>
            </a:r>
          </a:p>
        </p:txBody>
      </p:sp>
      <p:sp>
        <p:nvSpPr>
          <p:cNvPr id="20" name="Rectangle 20"/>
          <p:cNvSpPr/>
          <p:nvPr/>
        </p:nvSpPr>
        <p:spPr>
          <a:xfrm>
            <a:off x="2689624" y="4476934"/>
            <a:ext cx="7857123" cy="4226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5"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lumMod val="50000"/>
                  </a:srgbClr>
                </a:solidFill>
                <a:effectLst/>
                <a:uLnTx/>
                <a:uFillTx/>
                <a:latin typeface="Segoe UI Semibold" panose="020B0702040204020203" pitchFamily="34" charset="0"/>
                <a:ea typeface="+mn-ea"/>
                <a:cs typeface="Segoe UI Semibold" panose="020B0702040204020203" pitchFamily="34" charset="0"/>
              </a:rPr>
              <a:t>Azure Active Directory, Azure Key Vault</a:t>
            </a:r>
          </a:p>
        </p:txBody>
      </p:sp>
      <p:sp>
        <p:nvSpPr>
          <p:cNvPr id="26" name="Rectangle 21"/>
          <p:cNvSpPr/>
          <p:nvPr/>
        </p:nvSpPr>
        <p:spPr>
          <a:xfrm>
            <a:off x="1431316" y="3975786"/>
            <a:ext cx="1195906" cy="90240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5"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5C2D91"/>
                </a:solidFill>
                <a:effectLst/>
                <a:uLnTx/>
                <a:uFillTx/>
                <a:latin typeface="Segoe UI Semibold" panose="020B0702040204020203" pitchFamily="34" charset="0"/>
                <a:ea typeface="+mn-ea"/>
                <a:cs typeface="Segoe UI Semibold" panose="020B0702040204020203" pitchFamily="34" charset="0"/>
              </a:rPr>
              <a:t>Isolated VMs</a:t>
            </a:r>
          </a:p>
        </p:txBody>
      </p:sp>
      <p:sp>
        <p:nvSpPr>
          <p:cNvPr id="27" name="Rectangle 22"/>
          <p:cNvSpPr/>
          <p:nvPr/>
        </p:nvSpPr>
        <p:spPr>
          <a:xfrm>
            <a:off x="1410078" y="4985883"/>
            <a:ext cx="9142671" cy="4226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05" rtl="0" eaLnBrk="1" fontAlgn="auto" latinLnBrk="0" hangingPunct="1">
              <a:lnSpc>
                <a:spcPct val="9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1A1A1A">
                    <a:lumMod val="50000"/>
                  </a:srgbClr>
                </a:solidFill>
                <a:effectLst/>
                <a:uLnTx/>
                <a:uFillTx/>
                <a:latin typeface="Segoe UI Semibold" panose="020B0702040204020203" pitchFamily="34" charset="0"/>
                <a:ea typeface="+mn-ea"/>
                <a:cs typeface="Segoe UI Semibold" panose="020B0702040204020203" pitchFamily="34" charset="0"/>
              </a:rPr>
              <a:t>Azure Control Plane, Just in Time Access, Monitoring, Audit and Reporting </a:t>
            </a:r>
          </a:p>
        </p:txBody>
      </p:sp>
      <p:sp>
        <p:nvSpPr>
          <p:cNvPr id="30" name="Rectangle 29">
            <a:extLst>
              <a:ext uri="{FF2B5EF4-FFF2-40B4-BE49-F238E27FC236}">
                <a16:creationId xmlns:a16="http://schemas.microsoft.com/office/drawing/2014/main" id="{61A500AC-3A14-476D-BBB1-B4F34BC1E27E}"/>
              </a:ext>
            </a:extLst>
          </p:cNvPr>
          <p:cNvSpPr/>
          <p:nvPr/>
        </p:nvSpPr>
        <p:spPr>
          <a:xfrm>
            <a:off x="865" y="6108321"/>
            <a:ext cx="12190271" cy="749194"/>
          </a:xfrm>
          <a:prstGeom prst="rect">
            <a:avLst/>
          </a:prstGeom>
          <a:solidFill>
            <a:srgbClr val="0078D7"/>
          </a:solidFill>
          <a:ln>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Ins="448212" rtlCol="0" anchor="ct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Where you land drives service model selection</a:t>
            </a:r>
          </a:p>
        </p:txBody>
      </p:sp>
      <p:sp>
        <p:nvSpPr>
          <p:cNvPr id="29" name="Rectangle 38">
            <a:extLst>
              <a:ext uri="{FF2B5EF4-FFF2-40B4-BE49-F238E27FC236}">
                <a16:creationId xmlns:a16="http://schemas.microsoft.com/office/drawing/2014/main" id="{637A8AFB-C58F-4ABA-B4F6-792F6138ECDF}"/>
              </a:ext>
            </a:extLst>
          </p:cNvPr>
          <p:cNvSpPr/>
          <p:nvPr/>
        </p:nvSpPr>
        <p:spPr bwMode="auto">
          <a:xfrm>
            <a:off x="376517" y="3267572"/>
            <a:ext cx="956095" cy="6872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700" rIns="45700" bIns="91401" numCol="1" spcCol="0" rtlCol="0" fromWordArt="0" anchor="ctr" anchorCtr="0" forceAA="0" compatLnSpc="1">
            <a:prstTxWarp prst="textNoShape">
              <a:avLst/>
            </a:prstTxWarp>
            <a:noAutofit/>
          </a:bodyPr>
          <a:lstStyle/>
          <a:p>
            <a:pPr marL="0" marR="0" lvl="0" indent="0" algn="ctr" defTabSz="913573" rtl="0" eaLnBrk="1" fontAlgn="base" latinLnBrk="0" hangingPunct="1">
              <a:lnSpc>
                <a:spcPct val="90000"/>
              </a:lnSpc>
              <a:spcBef>
                <a:spcPts val="600"/>
              </a:spcBef>
              <a:spcAft>
                <a:spcPts val="0"/>
              </a:spcAft>
              <a:buClrTx/>
              <a:buSzTx/>
              <a:buFontTx/>
              <a:buNone/>
              <a:tabLst/>
              <a:defRPr/>
            </a:pPr>
            <a:r>
              <a:rPr kumimoji="0" lang="en-US" sz="1600" b="0" i="0" u="none" strike="noStrike" kern="120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WP" panose="020B0502040204020203" pitchFamily="34" charset="0"/>
              </a:rPr>
              <a:t>On-Prem</a:t>
            </a:r>
          </a:p>
        </p:txBody>
      </p:sp>
    </p:spTree>
    <p:extLst>
      <p:ext uri="{BB962C8B-B14F-4D97-AF65-F5344CB8AC3E}">
        <p14:creationId xmlns:p14="http://schemas.microsoft.com/office/powerpoint/2010/main" val="4257760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107" y="224593"/>
            <a:ext cx="11655840" cy="603370"/>
          </a:xfrm>
        </p:spPr>
        <p:txBody>
          <a:bodyPr/>
          <a:lstStyle/>
          <a:p>
            <a:r>
              <a:rPr lang="en-US" sz="3921" dirty="0">
                <a:solidFill>
                  <a:srgbClr val="0078D7"/>
                </a:solidFill>
              </a:rPr>
              <a:t>Logical layered isolation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074" y="1300038"/>
            <a:ext cx="9860673" cy="5047725"/>
          </a:xfrm>
          <a:prstGeom prst="rect">
            <a:avLst/>
          </a:prstGeom>
        </p:spPr>
      </p:pic>
    </p:spTree>
    <p:extLst>
      <p:ext uri="{BB962C8B-B14F-4D97-AF65-F5344CB8AC3E}">
        <p14:creationId xmlns:p14="http://schemas.microsoft.com/office/powerpoint/2010/main" val="131479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IaaS Security Points of Interest (POI)</a:t>
            </a:r>
          </a:p>
        </p:txBody>
      </p:sp>
      <p:sp>
        <p:nvSpPr>
          <p:cNvPr id="3" name="Rectangle 2"/>
          <p:cNvSpPr/>
          <p:nvPr/>
        </p:nvSpPr>
        <p:spPr bwMode="auto">
          <a:xfrm>
            <a:off x="393700" y="1187939"/>
            <a:ext cx="2256674"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Rectangle 3"/>
          <p:cNvSpPr/>
          <p:nvPr/>
        </p:nvSpPr>
        <p:spPr bwMode="auto">
          <a:xfrm>
            <a:off x="2694635" y="1187939"/>
            <a:ext cx="2256674"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Rectangle 4"/>
          <p:cNvSpPr/>
          <p:nvPr/>
        </p:nvSpPr>
        <p:spPr bwMode="auto">
          <a:xfrm>
            <a:off x="4995570" y="1187939"/>
            <a:ext cx="2256674"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Rectangle 5"/>
          <p:cNvSpPr/>
          <p:nvPr/>
        </p:nvSpPr>
        <p:spPr bwMode="auto">
          <a:xfrm>
            <a:off x="7296506" y="1187939"/>
            <a:ext cx="2256674"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Rectangle 6"/>
          <p:cNvSpPr/>
          <p:nvPr/>
        </p:nvSpPr>
        <p:spPr bwMode="auto">
          <a:xfrm>
            <a:off x="9597440" y="1187939"/>
            <a:ext cx="2300873" cy="226796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p:cNvSpPr txBox="1"/>
          <p:nvPr/>
        </p:nvSpPr>
        <p:spPr>
          <a:xfrm>
            <a:off x="393700" y="3455906"/>
            <a:ext cx="2256674" cy="303379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400" b="1" i="0" u="none" strike="noStrike" kern="1200" cap="small" spc="0" normalizeH="0" baseline="0" noProof="0" dirty="0">
                <a:ln>
                  <a:noFill/>
                </a:ln>
                <a:gradFill>
                  <a:gsLst>
                    <a:gs pos="3247">
                      <a:srgbClr val="0078D7"/>
                    </a:gs>
                    <a:gs pos="25664">
                      <a:srgbClr val="0078D7"/>
                    </a:gs>
                  </a:gsLst>
                  <a:lin ang="5400000" scaled="0"/>
                </a:gradFill>
                <a:effectLst/>
                <a:uLnTx/>
                <a:uFillTx/>
                <a:latin typeface="Segoe UI"/>
                <a:ea typeface="+mn-ea"/>
                <a:cs typeface="Segoe UI Semibold" panose="020B0702040204020203" pitchFamily="34" charset="0"/>
              </a:rPr>
              <a:t>Identity</a:t>
            </a:r>
            <a:endParaRPr kumimoji="0" lang="en-US" sz="2400" b="1" i="0" u="none" strike="noStrike" kern="1200" cap="none" spc="0" normalizeH="0" baseline="0" noProof="0" dirty="0">
              <a:ln>
                <a:noFill/>
              </a:ln>
              <a:gradFill>
                <a:gsLst>
                  <a:gs pos="3247">
                    <a:srgbClr val="0078D7"/>
                  </a:gs>
                  <a:gs pos="25664">
                    <a:srgbClr val="0078D7"/>
                  </a:gs>
                </a:gsLst>
                <a:lin ang="5400000" scaled="0"/>
              </a:gradFill>
              <a:effectLst/>
              <a:uLnTx/>
              <a:uFillTx/>
              <a:latin typeface="Segoe UI"/>
              <a:ea typeface="Segoe UI" pitchFamily="34" charset="0"/>
              <a:cs typeface="Segoe UI" pitchFamily="34" charset="0"/>
            </a:endParaRP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Azure Active Directory</a:t>
            </a: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Hybrid AD</a:t>
            </a: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Local users</a:t>
            </a: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MFA</a:t>
            </a:r>
          </a:p>
        </p:txBody>
      </p:sp>
      <p:sp>
        <p:nvSpPr>
          <p:cNvPr id="9" name="TextBox 8"/>
          <p:cNvSpPr txBox="1"/>
          <p:nvPr/>
        </p:nvSpPr>
        <p:spPr>
          <a:xfrm>
            <a:off x="2694635" y="3455905"/>
            <a:ext cx="2256674" cy="303379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400" b="1" i="0" u="none" strike="noStrike" kern="1200" cap="small" spc="0" normalizeH="0" baseline="0" noProof="0" dirty="0">
                <a:ln>
                  <a:noFill/>
                </a:ln>
                <a:gradFill>
                  <a:gsLst>
                    <a:gs pos="3247">
                      <a:srgbClr val="0078D7"/>
                    </a:gs>
                    <a:gs pos="25664">
                      <a:srgbClr val="0078D7"/>
                    </a:gs>
                  </a:gsLst>
                  <a:lin ang="5400000" scaled="0"/>
                </a:gradFill>
                <a:effectLst/>
                <a:uLnTx/>
                <a:uFillTx/>
                <a:latin typeface="Segoe UI"/>
                <a:ea typeface="+mn-ea"/>
                <a:cs typeface="Segoe UI Semibold" panose="020B0702040204020203" pitchFamily="34" charset="0"/>
              </a:rPr>
              <a:t>Connectivity</a:t>
            </a: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Internet</a:t>
            </a: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Tunneling</a:t>
            </a: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Source IP</a:t>
            </a: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S2S VPN</a:t>
            </a: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ExpressRoute</a:t>
            </a:r>
          </a:p>
        </p:txBody>
      </p:sp>
      <p:sp>
        <p:nvSpPr>
          <p:cNvPr id="10" name="TextBox 9"/>
          <p:cNvSpPr txBox="1"/>
          <p:nvPr/>
        </p:nvSpPr>
        <p:spPr>
          <a:xfrm>
            <a:off x="4995570" y="3455905"/>
            <a:ext cx="2256674" cy="303379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400" b="1" i="0" u="none" strike="noStrike" kern="1200" cap="small" spc="0" normalizeH="0" baseline="0" noProof="0" dirty="0">
                <a:ln>
                  <a:noFill/>
                </a:ln>
                <a:gradFill>
                  <a:gsLst>
                    <a:gs pos="3247">
                      <a:srgbClr val="0078D7"/>
                    </a:gs>
                    <a:gs pos="25664">
                      <a:srgbClr val="0078D7"/>
                    </a:gs>
                  </a:gsLst>
                  <a:lin ang="5400000" scaled="0"/>
                </a:gradFill>
                <a:effectLst/>
                <a:uLnTx/>
                <a:uFillTx/>
                <a:latin typeface="Segoe UI"/>
                <a:ea typeface="+mn-ea"/>
                <a:cs typeface="Segoe UI Semibold" panose="020B0702040204020203" pitchFamily="34" charset="0"/>
              </a:rPr>
              <a:t>Data Protection and Privacy</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Storage Encryption</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Disk encryption</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VM encryption</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RBAC</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dirty="0" err="1">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JiT</a:t>
            </a: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 access</a:t>
            </a:r>
          </a:p>
        </p:txBody>
      </p:sp>
      <p:sp>
        <p:nvSpPr>
          <p:cNvPr id="11" name="TextBox 10"/>
          <p:cNvSpPr txBox="1"/>
          <p:nvPr/>
        </p:nvSpPr>
        <p:spPr>
          <a:xfrm>
            <a:off x="7296506" y="3455905"/>
            <a:ext cx="2256674" cy="303379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400" b="1" i="0" u="none" strike="noStrike" kern="1200" cap="small" spc="0" normalizeH="0" baseline="0" noProof="0" dirty="0">
                <a:ln>
                  <a:noFill/>
                </a:ln>
                <a:gradFill>
                  <a:gsLst>
                    <a:gs pos="3247">
                      <a:srgbClr val="0078D7"/>
                    </a:gs>
                    <a:gs pos="25664">
                      <a:srgbClr val="0078D7"/>
                    </a:gs>
                  </a:gsLst>
                  <a:lin ang="5400000" scaled="0"/>
                </a:gradFill>
                <a:effectLst/>
                <a:uLnTx/>
                <a:uFillTx/>
                <a:latin typeface="Segoe UI"/>
                <a:ea typeface="+mn-ea"/>
                <a:cs typeface="Segoe UI Semibold" panose="020B0702040204020203" pitchFamily="34" charset="0"/>
              </a:rPr>
              <a:t>Threat Defense</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Security hardening</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Advanced Threat Protection</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Pen testing</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Update management</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Monitoring &amp; alerting</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6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Analytics</a:t>
            </a:r>
          </a:p>
        </p:txBody>
      </p:sp>
      <p:sp>
        <p:nvSpPr>
          <p:cNvPr id="12" name="TextBox 11"/>
          <p:cNvSpPr txBox="1"/>
          <p:nvPr/>
        </p:nvSpPr>
        <p:spPr>
          <a:xfrm>
            <a:off x="9597440" y="3455905"/>
            <a:ext cx="2300873" cy="3033794"/>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2400" b="1" i="0" u="none" strike="noStrike" kern="1200" cap="small" spc="0" normalizeH="0" baseline="0" noProof="0" dirty="0">
                <a:ln>
                  <a:noFill/>
                </a:ln>
                <a:gradFill>
                  <a:gsLst>
                    <a:gs pos="3247">
                      <a:srgbClr val="0078D7"/>
                    </a:gs>
                    <a:gs pos="25664">
                      <a:srgbClr val="0078D7"/>
                    </a:gs>
                  </a:gsLst>
                  <a:lin ang="5400000" scaled="0"/>
                </a:gradFill>
                <a:effectLst/>
                <a:uLnTx/>
                <a:uFillTx/>
                <a:latin typeface="Segoe UI"/>
                <a:ea typeface="+mn-ea"/>
                <a:cs typeface="Segoe UI Semibold" panose="020B0702040204020203" pitchFamily="34" charset="0"/>
              </a:rPr>
              <a:t>Compliance</a:t>
            </a: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Compliant services</a:t>
            </a: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Auditing</a:t>
            </a:r>
          </a:p>
          <a:p>
            <a:pPr marL="0" marR="0" lvl="0" indent="0" algn="l" defTabSz="914102" rtl="0" eaLnBrk="1" fontAlgn="base" latinLnBrk="0" hangingPunct="1">
              <a:lnSpc>
                <a:spcPct val="100000"/>
              </a:lnSpc>
              <a:spcBef>
                <a:spcPts val="588"/>
              </a:spcBef>
              <a:spcAft>
                <a:spcPct val="0"/>
              </a:spcAft>
              <a:buClrTx/>
              <a:buSzTx/>
              <a:buFontTx/>
              <a:buNone/>
              <a:tabLst/>
              <a:defRPr/>
            </a:pPr>
            <a:r>
              <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Policies</a:t>
            </a:r>
          </a:p>
          <a:p>
            <a:pPr marL="0" marR="0" lvl="0" indent="0" algn="l" defTabSz="914102" rtl="0" eaLnBrk="1" fontAlgn="base" latinLnBrk="0" hangingPunct="1">
              <a:lnSpc>
                <a:spcPct val="100000"/>
              </a:lnSpc>
              <a:spcBef>
                <a:spcPts val="588"/>
              </a:spcBef>
              <a:spcAft>
                <a:spcPct val="0"/>
              </a:spcAft>
              <a:buClrTx/>
              <a:buSzTx/>
              <a:buFontTx/>
              <a:buNone/>
              <a:tabLst/>
              <a:defRPr/>
            </a:pPr>
            <a:endParaRPr kumimoji="0" lang="en-US" sz="20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p:txBody>
      </p:sp>
      <p:pic>
        <p:nvPicPr>
          <p:cNvPr id="14" name="Graphic 13" descr="Employee Badge">
            <a:extLst>
              <a:ext uri="{FF2B5EF4-FFF2-40B4-BE49-F238E27FC236}">
                <a16:creationId xmlns:a16="http://schemas.microsoft.com/office/drawing/2014/main" id="{AAC7EC52-99CD-4302-98B7-359D3899ED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1957" y="1681842"/>
            <a:ext cx="1280160" cy="1280160"/>
          </a:xfrm>
          <a:prstGeom prst="rect">
            <a:avLst/>
          </a:prstGeom>
        </p:spPr>
      </p:pic>
      <p:pic>
        <p:nvPicPr>
          <p:cNvPr id="16" name="Graphic 15" descr="Checklist">
            <a:extLst>
              <a:ext uri="{FF2B5EF4-FFF2-40B4-BE49-F238E27FC236}">
                <a16:creationId xmlns:a16="http://schemas.microsoft.com/office/drawing/2014/main" id="{9E8BB1D3-9139-4B1C-97D4-C7E3B96EF9B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07796" y="1681842"/>
            <a:ext cx="1280160" cy="1280160"/>
          </a:xfrm>
          <a:prstGeom prst="rect">
            <a:avLst/>
          </a:prstGeom>
        </p:spPr>
      </p:pic>
      <p:pic>
        <p:nvPicPr>
          <p:cNvPr id="18" name="Graphic 17" descr="Radioactive">
            <a:extLst>
              <a:ext uri="{FF2B5EF4-FFF2-40B4-BE49-F238E27FC236}">
                <a16:creationId xmlns:a16="http://schemas.microsoft.com/office/drawing/2014/main" id="{3231D18B-674D-4AC5-B226-D681A0B96F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4763" y="1681842"/>
            <a:ext cx="1280160" cy="1280160"/>
          </a:xfrm>
          <a:prstGeom prst="rect">
            <a:avLst/>
          </a:prstGeom>
        </p:spPr>
      </p:pic>
      <p:pic>
        <p:nvPicPr>
          <p:cNvPr id="20" name="Graphic 19" descr="Wi-Fi">
            <a:extLst>
              <a:ext uri="{FF2B5EF4-FFF2-40B4-BE49-F238E27FC236}">
                <a16:creationId xmlns:a16="http://schemas.microsoft.com/office/drawing/2014/main" id="{2DCAC686-FC88-4AA6-A19D-69F9B6021D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84240" y="1681842"/>
            <a:ext cx="1280160" cy="1280160"/>
          </a:xfrm>
          <a:prstGeom prst="rect">
            <a:avLst/>
          </a:prstGeom>
        </p:spPr>
      </p:pic>
      <p:pic>
        <p:nvPicPr>
          <p:cNvPr id="22" name="Graphic 21" descr="Life ring">
            <a:extLst>
              <a:ext uri="{FF2B5EF4-FFF2-40B4-BE49-F238E27FC236}">
                <a16:creationId xmlns:a16="http://schemas.microsoft.com/office/drawing/2014/main" id="{37B10004-DCB4-4275-A7A9-4FCE9BE2B3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455920" y="1681842"/>
            <a:ext cx="1280160" cy="1280160"/>
          </a:xfrm>
          <a:prstGeom prst="rect">
            <a:avLst/>
          </a:prstGeom>
        </p:spPr>
      </p:pic>
    </p:spTree>
    <p:extLst>
      <p:ext uri="{BB962C8B-B14F-4D97-AF65-F5344CB8AC3E}">
        <p14:creationId xmlns:p14="http://schemas.microsoft.com/office/powerpoint/2010/main" val="71572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par>
                                <p:cTn id="47" presetID="10"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par>
                                <p:cTn id="60" presetID="10" presetClass="entr" presetSubtype="0"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8" name="Straight Connector 77"/>
          <p:cNvCxnSpPr/>
          <p:nvPr/>
        </p:nvCxnSpPr>
        <p:spPr>
          <a:xfrm flipV="1">
            <a:off x="1981340" y="3333636"/>
            <a:ext cx="0" cy="2468530"/>
          </a:xfrm>
          <a:prstGeom prst="line">
            <a:avLst/>
          </a:prstGeom>
          <a:ln w="28575" cap="rnd">
            <a:solidFill>
              <a:srgbClr val="E8112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4519768" y="3333635"/>
            <a:ext cx="0" cy="2468530"/>
          </a:xfrm>
          <a:prstGeom prst="line">
            <a:avLst/>
          </a:prstGeom>
          <a:ln w="28575" cap="rnd">
            <a:solidFill>
              <a:srgbClr val="E8112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7128590" y="3333635"/>
            <a:ext cx="0" cy="2468530"/>
          </a:xfrm>
          <a:prstGeom prst="line">
            <a:avLst/>
          </a:prstGeom>
          <a:ln w="28575" cap="rnd">
            <a:solidFill>
              <a:srgbClr val="E8112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10044574" y="3333634"/>
            <a:ext cx="0" cy="2468530"/>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bwMode="auto">
          <a:xfrm>
            <a:off x="865" y="1975492"/>
            <a:ext cx="12190271" cy="12795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85" name="Rectangle 84"/>
          <p:cNvSpPr/>
          <p:nvPr/>
        </p:nvSpPr>
        <p:spPr>
          <a:xfrm rot="20694449">
            <a:off x="157900" y="2418244"/>
            <a:ext cx="1627369"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0" cap="all" spc="100" normalizeH="0" baseline="0" noProof="0" dirty="0">
                <a:ln>
                  <a:noFill/>
                </a:ln>
                <a:gradFill>
                  <a:gsLst>
                    <a:gs pos="50000">
                      <a:srgbClr val="D91021"/>
                    </a:gs>
                    <a:gs pos="100000">
                      <a:srgbClr val="D91021"/>
                    </a:gs>
                  </a:gsLst>
                  <a:lin ang="3600000" scaled="0"/>
                </a:gradFill>
                <a:effectLst/>
                <a:uLnTx/>
                <a:uFillTx/>
                <a:latin typeface="Segoe UI"/>
                <a:ea typeface="+mn-ea"/>
                <a:cs typeface="+mn-cs"/>
              </a:rPr>
              <a:t>Reconnaissance</a:t>
            </a:r>
            <a:endParaRPr kumimoji="0" lang="en-US" sz="1100" b="1" i="0" u="none" strike="noStrike" kern="0" cap="none" spc="100" normalizeH="0" baseline="0" noProof="0" dirty="0">
              <a:ln>
                <a:noFill/>
              </a:ln>
              <a:gradFill>
                <a:gsLst>
                  <a:gs pos="50000">
                    <a:srgbClr val="D91021"/>
                  </a:gs>
                  <a:gs pos="100000">
                    <a:srgbClr val="D91021"/>
                  </a:gs>
                </a:gsLst>
                <a:lin ang="3600000" scaled="0"/>
              </a:gradFill>
              <a:effectLst/>
              <a:uLnTx/>
              <a:uFillTx/>
              <a:latin typeface="Segoe UI"/>
              <a:ea typeface="+mn-ea"/>
              <a:cs typeface="+mn-cs"/>
            </a:endParaRPr>
          </a:p>
        </p:txBody>
      </p:sp>
      <p:sp>
        <p:nvSpPr>
          <p:cNvPr id="101" name="Rectangle 100"/>
          <p:cNvSpPr/>
          <p:nvPr/>
        </p:nvSpPr>
        <p:spPr>
          <a:xfrm rot="20694449">
            <a:off x="1397438" y="2428261"/>
            <a:ext cx="1550424"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0" cap="all" spc="100" normalizeH="0" baseline="0" noProof="0" dirty="0">
                <a:ln>
                  <a:noFill/>
                </a:ln>
                <a:gradFill>
                  <a:gsLst>
                    <a:gs pos="50000">
                      <a:srgbClr val="D91021"/>
                    </a:gs>
                    <a:gs pos="100000">
                      <a:srgbClr val="D91021"/>
                    </a:gs>
                  </a:gsLst>
                  <a:lin ang="3600000" scaled="0"/>
                </a:gradFill>
                <a:effectLst/>
                <a:uLnTx/>
                <a:uFillTx/>
                <a:latin typeface="Segoe UI"/>
                <a:ea typeface="+mn-ea"/>
                <a:cs typeface="+mn-cs"/>
              </a:rPr>
              <a:t>Weaponization</a:t>
            </a:r>
            <a:endParaRPr kumimoji="0" lang="en-US" sz="1100" b="1" i="0" u="none" strike="noStrike" kern="0" cap="none" spc="100" normalizeH="0" baseline="0" noProof="0" dirty="0">
              <a:ln>
                <a:noFill/>
              </a:ln>
              <a:gradFill>
                <a:gsLst>
                  <a:gs pos="50000">
                    <a:srgbClr val="D91021"/>
                  </a:gs>
                  <a:gs pos="100000">
                    <a:srgbClr val="D91021"/>
                  </a:gs>
                </a:gsLst>
                <a:lin ang="3600000" scaled="0"/>
              </a:gradFill>
              <a:effectLst/>
              <a:uLnTx/>
              <a:uFillTx/>
              <a:latin typeface="Segoe UI"/>
              <a:ea typeface="+mn-ea"/>
              <a:cs typeface="+mn-cs"/>
            </a:endParaRPr>
          </a:p>
        </p:txBody>
      </p:sp>
      <p:sp>
        <p:nvSpPr>
          <p:cNvPr id="102" name="Rectangle 101"/>
          <p:cNvSpPr/>
          <p:nvPr/>
        </p:nvSpPr>
        <p:spPr>
          <a:xfrm rot="20694449">
            <a:off x="3373259" y="2460603"/>
            <a:ext cx="1301959"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0" cap="all" spc="100" normalizeH="0" baseline="0" noProof="0" dirty="0">
                <a:ln>
                  <a:noFill/>
                </a:ln>
                <a:gradFill>
                  <a:gsLst>
                    <a:gs pos="50000">
                      <a:srgbClr val="D91021"/>
                    </a:gs>
                    <a:gs pos="100000">
                      <a:srgbClr val="D91021"/>
                    </a:gs>
                  </a:gsLst>
                  <a:lin ang="3600000" scaled="0"/>
                </a:gradFill>
                <a:effectLst/>
                <a:uLnTx/>
                <a:uFillTx/>
                <a:latin typeface="Segoe UI"/>
                <a:ea typeface="+mn-ea"/>
                <a:cs typeface="+mn-cs"/>
              </a:rPr>
              <a:t>Data Breach</a:t>
            </a:r>
            <a:endParaRPr kumimoji="0" lang="en-US" sz="1100" b="1" i="0" u="none" strike="noStrike" kern="0" cap="none" spc="100" normalizeH="0" baseline="0" noProof="0" dirty="0">
              <a:ln>
                <a:noFill/>
              </a:ln>
              <a:gradFill>
                <a:gsLst>
                  <a:gs pos="50000">
                    <a:srgbClr val="D91021"/>
                  </a:gs>
                  <a:gs pos="100000">
                    <a:srgbClr val="D91021"/>
                  </a:gs>
                </a:gsLst>
                <a:lin ang="3600000" scaled="0"/>
              </a:gradFill>
              <a:effectLst/>
              <a:uLnTx/>
              <a:uFillTx/>
              <a:latin typeface="Segoe UI"/>
              <a:ea typeface="+mn-ea"/>
              <a:cs typeface="+mn-cs"/>
            </a:endParaRPr>
          </a:p>
        </p:txBody>
      </p:sp>
      <p:sp>
        <p:nvSpPr>
          <p:cNvPr id="103" name="Rectangle 102"/>
          <p:cNvSpPr/>
          <p:nvPr/>
        </p:nvSpPr>
        <p:spPr>
          <a:xfrm rot="20694449">
            <a:off x="5128872" y="2454551"/>
            <a:ext cx="1348446" cy="261610"/>
          </a:xfrm>
          <a:prstGeom prst="rect">
            <a:avLst/>
          </a:prstGeom>
        </p:spPr>
        <p:txBody>
          <a:bodyPr wrap="none">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100" b="1" i="0" u="none" strike="noStrike" kern="0" cap="all" spc="100" normalizeH="0" baseline="0" noProof="0">
                <a:ln>
                  <a:noFill/>
                </a:ln>
                <a:gradFill>
                  <a:gsLst>
                    <a:gs pos="50000">
                      <a:srgbClr val="D91021"/>
                    </a:gs>
                    <a:gs pos="100000">
                      <a:srgbClr val="D91021"/>
                    </a:gs>
                  </a:gsLst>
                  <a:lin ang="3600000" scaled="0"/>
                </a:gradFill>
                <a:effectLst/>
                <a:uLnTx/>
                <a:uFillTx/>
                <a:latin typeface="Segoe UI"/>
                <a:ea typeface="+mn-ea"/>
                <a:cs typeface="+mn-cs"/>
              </a:rPr>
              <a:t>Installation</a:t>
            </a:r>
            <a:endParaRPr kumimoji="0" lang="en-US" sz="1100" b="1" i="0" u="none" strike="noStrike" kern="0" cap="none" spc="100" normalizeH="0" baseline="0" noProof="0" dirty="0">
              <a:ln>
                <a:noFill/>
              </a:ln>
              <a:gradFill>
                <a:gsLst>
                  <a:gs pos="50000">
                    <a:srgbClr val="D91021"/>
                  </a:gs>
                  <a:gs pos="100000">
                    <a:srgbClr val="D91021"/>
                  </a:gs>
                </a:gsLst>
                <a:lin ang="3600000" scaled="0"/>
              </a:gradFill>
              <a:effectLst/>
              <a:uLnTx/>
              <a:uFillTx/>
              <a:latin typeface="Segoe UI"/>
              <a:ea typeface="+mn-ea"/>
              <a:cs typeface="+mn-cs"/>
            </a:endParaRPr>
          </a:p>
        </p:txBody>
      </p:sp>
      <p:sp>
        <p:nvSpPr>
          <p:cNvPr id="104" name="Rectangle 103"/>
          <p:cNvSpPr/>
          <p:nvPr/>
        </p:nvSpPr>
        <p:spPr>
          <a:xfrm rot="20694449">
            <a:off x="7236352" y="2351105"/>
            <a:ext cx="1120820" cy="397032"/>
          </a:xfrm>
          <a:prstGeom prst="rect">
            <a:avLst/>
          </a:prstGeom>
        </p:spPr>
        <p:txBody>
          <a:bodyPr wrap="none">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100" b="1" i="0" u="none" strike="noStrike" kern="0" cap="all" spc="100" normalizeH="0" baseline="0" noProof="0" dirty="0">
                <a:ln>
                  <a:noFill/>
                </a:ln>
                <a:gradFill>
                  <a:gsLst>
                    <a:gs pos="50000">
                      <a:srgbClr val="D91021"/>
                    </a:gs>
                    <a:gs pos="100000">
                      <a:srgbClr val="D91021"/>
                    </a:gs>
                  </a:gsLst>
                  <a:lin ang="3600000" scaled="0"/>
                </a:gradFill>
                <a:effectLst/>
                <a:uLnTx/>
                <a:uFillTx/>
                <a:latin typeface="Segoe UI"/>
                <a:ea typeface="+mn-ea"/>
                <a:cs typeface="+mn-cs"/>
              </a:rPr>
              <a:t>Command </a:t>
            </a:r>
            <a:br>
              <a:rPr kumimoji="0" lang="en-US" sz="1100" b="1" i="0" u="none" strike="noStrike" kern="0" cap="all" spc="100" normalizeH="0" baseline="0" noProof="0" dirty="0">
                <a:ln>
                  <a:noFill/>
                </a:ln>
                <a:gradFill>
                  <a:gsLst>
                    <a:gs pos="50000">
                      <a:srgbClr val="D91021"/>
                    </a:gs>
                    <a:gs pos="100000">
                      <a:srgbClr val="D91021"/>
                    </a:gs>
                  </a:gsLst>
                  <a:lin ang="3600000" scaled="0"/>
                </a:gradFill>
                <a:effectLst/>
                <a:uLnTx/>
                <a:uFillTx/>
                <a:latin typeface="Segoe UI"/>
                <a:ea typeface="+mn-ea"/>
                <a:cs typeface="+mn-cs"/>
              </a:rPr>
            </a:br>
            <a:r>
              <a:rPr kumimoji="0" lang="en-US" sz="1100" b="1" i="0" u="none" strike="noStrike" kern="0" cap="all" spc="100" normalizeH="0" baseline="0" noProof="0" dirty="0">
                <a:ln>
                  <a:noFill/>
                </a:ln>
                <a:gradFill>
                  <a:gsLst>
                    <a:gs pos="50000">
                      <a:srgbClr val="D91021"/>
                    </a:gs>
                    <a:gs pos="100000">
                      <a:srgbClr val="D91021"/>
                    </a:gs>
                  </a:gsLst>
                  <a:lin ang="3600000" scaled="0"/>
                </a:gradFill>
                <a:effectLst/>
                <a:uLnTx/>
                <a:uFillTx/>
                <a:latin typeface="Segoe UI"/>
                <a:ea typeface="+mn-ea"/>
                <a:cs typeface="+mn-cs"/>
              </a:rPr>
              <a:t>&amp; Control</a:t>
            </a:r>
          </a:p>
        </p:txBody>
      </p:sp>
      <p:sp>
        <p:nvSpPr>
          <p:cNvPr id="106" name="Rectangle 105"/>
          <p:cNvSpPr/>
          <p:nvPr/>
        </p:nvSpPr>
        <p:spPr>
          <a:xfrm rot="20694449">
            <a:off x="9622375" y="2522727"/>
            <a:ext cx="952505" cy="244682"/>
          </a:xfrm>
          <a:prstGeom prst="rect">
            <a:avLst/>
          </a:prstGeom>
        </p:spPr>
        <p:txBody>
          <a:bodyPr wrap="none">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100" b="1" i="0" u="none" strike="noStrike" kern="0" cap="all" spc="100" normalizeH="0" baseline="0" noProof="0" dirty="0">
                <a:ln>
                  <a:noFill/>
                </a:ln>
                <a:gradFill>
                  <a:gsLst>
                    <a:gs pos="50000">
                      <a:srgbClr val="0078D4"/>
                    </a:gs>
                    <a:gs pos="100000">
                      <a:srgbClr val="0078D4"/>
                    </a:gs>
                  </a:gsLst>
                  <a:lin ang="3600000" scaled="0"/>
                </a:gradFill>
                <a:effectLst/>
                <a:uLnTx/>
                <a:uFillTx/>
                <a:latin typeface="Segoe UI"/>
                <a:ea typeface="+mn-ea"/>
                <a:cs typeface="+mn-cs"/>
              </a:rPr>
              <a:t>Incident</a:t>
            </a:r>
          </a:p>
        </p:txBody>
      </p:sp>
      <p:sp>
        <p:nvSpPr>
          <p:cNvPr id="108" name="Left Brace 107"/>
          <p:cNvSpPr/>
          <p:nvPr/>
        </p:nvSpPr>
        <p:spPr>
          <a:xfrm rot="5400000" flipV="1">
            <a:off x="607743" y="2514919"/>
            <a:ext cx="202722" cy="902540"/>
          </a:xfrm>
          <a:prstGeom prst="leftBrace">
            <a:avLst/>
          </a:prstGeom>
          <a:ln w="381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50000">
                    <a:srgbClr val="FFFFFF"/>
                  </a:gs>
                  <a:gs pos="83000">
                    <a:srgbClr val="FFFFFF"/>
                  </a:gs>
                </a:gsLst>
                <a:lin ang="3600000" scaled="0"/>
              </a:gradFill>
              <a:effectLst/>
              <a:uLnTx/>
              <a:uFillTx/>
              <a:latin typeface="Calibri" panose="020F0502020204030204"/>
              <a:ea typeface="+mn-ea"/>
              <a:cs typeface="+mn-cs"/>
            </a:endParaRPr>
          </a:p>
        </p:txBody>
      </p:sp>
      <p:sp>
        <p:nvSpPr>
          <p:cNvPr id="109" name="Left Brace 108"/>
          <p:cNvSpPr/>
          <p:nvPr/>
        </p:nvSpPr>
        <p:spPr>
          <a:xfrm rot="5400000" flipV="1">
            <a:off x="1902799" y="2260233"/>
            <a:ext cx="196261" cy="1405452"/>
          </a:xfrm>
          <a:prstGeom prst="leftBrace">
            <a:avLst/>
          </a:prstGeom>
          <a:ln w="381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50000">
                    <a:srgbClr val="FFFFFF"/>
                  </a:gs>
                  <a:gs pos="83000">
                    <a:srgbClr val="FFFFFF"/>
                  </a:gs>
                </a:gsLst>
                <a:lin ang="3600000" scaled="0"/>
              </a:gradFill>
              <a:effectLst/>
              <a:uLnTx/>
              <a:uFillTx/>
              <a:latin typeface="Calibri" panose="020F0502020204030204"/>
              <a:ea typeface="+mn-ea"/>
              <a:cs typeface="+mn-cs"/>
            </a:endParaRPr>
          </a:p>
        </p:txBody>
      </p:sp>
      <p:sp>
        <p:nvSpPr>
          <p:cNvPr id="110" name="Left Brace 109"/>
          <p:cNvSpPr/>
          <p:nvPr/>
        </p:nvSpPr>
        <p:spPr>
          <a:xfrm rot="5400000" flipV="1">
            <a:off x="3882835" y="1834706"/>
            <a:ext cx="202722" cy="2262968"/>
          </a:xfrm>
          <a:prstGeom prst="leftBrace">
            <a:avLst/>
          </a:prstGeom>
          <a:ln w="381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50000">
                    <a:srgbClr val="FFFFFF"/>
                  </a:gs>
                  <a:gs pos="83000">
                    <a:srgbClr val="FFFFFF"/>
                  </a:gs>
                </a:gsLst>
                <a:lin ang="3600000" scaled="0"/>
              </a:gradFill>
              <a:effectLst/>
              <a:uLnTx/>
              <a:uFillTx/>
              <a:latin typeface="Calibri" panose="020F0502020204030204"/>
              <a:ea typeface="+mn-ea"/>
              <a:cs typeface="+mn-cs"/>
            </a:endParaRPr>
          </a:p>
        </p:txBody>
      </p:sp>
      <p:sp>
        <p:nvSpPr>
          <p:cNvPr id="111" name="Left Brace 110"/>
          <p:cNvSpPr/>
          <p:nvPr/>
        </p:nvSpPr>
        <p:spPr>
          <a:xfrm rot="5400000" flipV="1">
            <a:off x="5725567" y="2364153"/>
            <a:ext cx="196261" cy="1197613"/>
          </a:xfrm>
          <a:prstGeom prst="leftBrace">
            <a:avLst/>
          </a:prstGeom>
          <a:ln w="381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50000">
                    <a:srgbClr val="FFFFFF"/>
                  </a:gs>
                  <a:gs pos="83000">
                    <a:srgbClr val="FFFFFF"/>
                  </a:gs>
                </a:gsLst>
                <a:lin ang="3600000" scaled="0"/>
              </a:gradFill>
              <a:effectLst/>
              <a:uLnTx/>
              <a:uFillTx/>
              <a:latin typeface="Calibri" panose="020F0502020204030204"/>
              <a:ea typeface="+mn-ea"/>
              <a:cs typeface="+mn-cs"/>
            </a:endParaRPr>
          </a:p>
        </p:txBody>
      </p:sp>
      <p:sp>
        <p:nvSpPr>
          <p:cNvPr id="112" name="Left Brace 111"/>
          <p:cNvSpPr/>
          <p:nvPr/>
        </p:nvSpPr>
        <p:spPr>
          <a:xfrm rot="5400000" flipV="1">
            <a:off x="7798528" y="1607914"/>
            <a:ext cx="201350" cy="2715180"/>
          </a:xfrm>
          <a:prstGeom prst="leftBrace">
            <a:avLst/>
          </a:prstGeom>
          <a:ln w="38100">
            <a:solidFill>
              <a:srgbClr val="E81123"/>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50000">
                    <a:srgbClr val="FFFFFF"/>
                  </a:gs>
                  <a:gs pos="83000">
                    <a:srgbClr val="FFFFFF"/>
                  </a:gs>
                </a:gsLst>
                <a:lin ang="3600000" scaled="0"/>
              </a:gradFill>
              <a:effectLst/>
              <a:uLnTx/>
              <a:uFillTx/>
              <a:latin typeface="Calibri" panose="020F0502020204030204"/>
              <a:ea typeface="+mn-ea"/>
              <a:cs typeface="+mn-cs"/>
            </a:endParaRPr>
          </a:p>
        </p:txBody>
      </p:sp>
      <p:sp>
        <p:nvSpPr>
          <p:cNvPr id="113" name="Left Brace 112"/>
          <p:cNvSpPr/>
          <p:nvPr/>
        </p:nvSpPr>
        <p:spPr>
          <a:xfrm rot="5400000" flipV="1">
            <a:off x="9966181" y="2436428"/>
            <a:ext cx="201350" cy="1058153"/>
          </a:xfrm>
          <a:prstGeom prst="leftBrac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50000">
                    <a:srgbClr val="FFFFFF"/>
                  </a:gs>
                  <a:gs pos="83000">
                    <a:srgbClr val="FFFFFF"/>
                  </a:gs>
                </a:gsLst>
                <a:lin ang="3600000" scaled="0"/>
              </a:gradFill>
              <a:effectLst/>
              <a:uLnTx/>
              <a:uFillTx/>
              <a:latin typeface="Calibri" panose="020F0502020204030204"/>
              <a:ea typeface="+mn-ea"/>
              <a:cs typeface="+mn-cs"/>
            </a:endParaRPr>
          </a:p>
        </p:txBody>
      </p:sp>
      <p:sp>
        <p:nvSpPr>
          <p:cNvPr id="114" name="Left Brace 113"/>
          <p:cNvSpPr/>
          <p:nvPr/>
        </p:nvSpPr>
        <p:spPr>
          <a:xfrm rot="5400000" flipV="1">
            <a:off x="11298195" y="2436428"/>
            <a:ext cx="201350" cy="1058153"/>
          </a:xfrm>
          <a:prstGeom prst="leftBrac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049"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gradFill>
                <a:gsLst>
                  <a:gs pos="50000">
                    <a:srgbClr val="FFFFFF"/>
                  </a:gs>
                  <a:gs pos="83000">
                    <a:srgbClr val="FFFFFF"/>
                  </a:gs>
                </a:gsLst>
                <a:lin ang="3600000" scaled="0"/>
              </a:gradFill>
              <a:effectLst/>
              <a:uLnTx/>
              <a:uFillTx/>
              <a:latin typeface="Calibri" panose="020F0502020204030204"/>
              <a:ea typeface="+mn-ea"/>
              <a:cs typeface="+mn-cs"/>
            </a:endParaRPr>
          </a:p>
        </p:txBody>
      </p:sp>
      <p:sp>
        <p:nvSpPr>
          <p:cNvPr id="116" name="Rectangle 115"/>
          <p:cNvSpPr/>
          <p:nvPr/>
        </p:nvSpPr>
        <p:spPr>
          <a:xfrm rot="20694449">
            <a:off x="10902582" y="2517508"/>
            <a:ext cx="992579" cy="244682"/>
          </a:xfrm>
          <a:prstGeom prst="rect">
            <a:avLst/>
          </a:prstGeom>
        </p:spPr>
        <p:txBody>
          <a:bodyPr wrap="none">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100" b="1" i="0" u="none" strike="noStrike" kern="0" cap="all" spc="100" normalizeH="0" baseline="0" noProof="0" dirty="0">
                <a:ln>
                  <a:noFill/>
                </a:ln>
                <a:gradFill>
                  <a:gsLst>
                    <a:gs pos="50000">
                      <a:srgbClr val="0078D4"/>
                    </a:gs>
                    <a:gs pos="100000">
                      <a:srgbClr val="0078D4"/>
                    </a:gs>
                  </a:gsLst>
                  <a:lin ang="3600000" scaled="0"/>
                </a:gradFill>
                <a:effectLst/>
                <a:uLnTx/>
                <a:uFillTx/>
                <a:latin typeface="Segoe UI"/>
                <a:ea typeface="+mn-ea"/>
                <a:cs typeface="+mn-cs"/>
              </a:rPr>
              <a:t>response</a:t>
            </a:r>
          </a:p>
        </p:txBody>
      </p:sp>
      <p:cxnSp>
        <p:nvCxnSpPr>
          <p:cNvPr id="117" name="Straight Connector 116"/>
          <p:cNvCxnSpPr/>
          <p:nvPr/>
        </p:nvCxnSpPr>
        <p:spPr>
          <a:xfrm>
            <a:off x="865" y="3247685"/>
            <a:ext cx="12190271" cy="0"/>
          </a:xfrm>
          <a:prstGeom prst="line">
            <a:avLst/>
          </a:prstGeom>
          <a:ln w="38100">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V="1">
            <a:off x="670373" y="3333633"/>
            <a:ext cx="0" cy="1014840"/>
          </a:xfrm>
          <a:prstGeom prst="line">
            <a:avLst/>
          </a:prstGeom>
          <a:ln w="28575" cap="rnd">
            <a:solidFill>
              <a:srgbClr val="E8112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V="1">
            <a:off x="3270804" y="3333633"/>
            <a:ext cx="0" cy="1014840"/>
          </a:xfrm>
          <a:prstGeom prst="line">
            <a:avLst/>
          </a:prstGeom>
          <a:ln w="28575" cap="rnd">
            <a:solidFill>
              <a:srgbClr val="E8112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V="1">
            <a:off x="5818716" y="3333633"/>
            <a:ext cx="0" cy="1014840"/>
          </a:xfrm>
          <a:prstGeom prst="line">
            <a:avLst/>
          </a:prstGeom>
          <a:ln w="28575" cap="rnd">
            <a:solidFill>
              <a:srgbClr val="E8112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V="1">
            <a:off x="8477428" y="3333633"/>
            <a:ext cx="0" cy="1014840"/>
          </a:xfrm>
          <a:prstGeom prst="line">
            <a:avLst/>
          </a:prstGeom>
          <a:ln w="28575" cap="rnd">
            <a:solidFill>
              <a:srgbClr val="E81123"/>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V="1">
            <a:off x="11428079" y="3312123"/>
            <a:ext cx="0" cy="1011032"/>
          </a:xfrm>
          <a:prstGeom prst="line">
            <a:avLst/>
          </a:prstGeom>
          <a:ln w="28575" cap="rnd">
            <a:solidFill>
              <a:schemeClr val="accent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24" name="Oval 123"/>
          <p:cNvSpPr/>
          <p:nvPr/>
        </p:nvSpPr>
        <p:spPr bwMode="auto">
          <a:xfrm>
            <a:off x="575137" y="3153918"/>
            <a:ext cx="190474" cy="190474"/>
          </a:xfrm>
          <a:prstGeom prst="ellipse">
            <a:avLst/>
          </a:prstGeom>
          <a:solidFill>
            <a:srgbClr val="E8112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0" i="0" u="sng"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5" name="Oval 124"/>
          <p:cNvSpPr/>
          <p:nvPr/>
        </p:nvSpPr>
        <p:spPr bwMode="auto">
          <a:xfrm>
            <a:off x="1886104" y="3153918"/>
            <a:ext cx="190474" cy="190474"/>
          </a:xfrm>
          <a:prstGeom prst="ellipse">
            <a:avLst/>
          </a:prstGeom>
          <a:solidFill>
            <a:srgbClr val="E8112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0" i="0" u="sng"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6" name="Oval 125"/>
          <p:cNvSpPr/>
          <p:nvPr/>
        </p:nvSpPr>
        <p:spPr bwMode="auto">
          <a:xfrm>
            <a:off x="3176596" y="3153918"/>
            <a:ext cx="190474" cy="190474"/>
          </a:xfrm>
          <a:prstGeom prst="ellipse">
            <a:avLst/>
          </a:prstGeom>
          <a:solidFill>
            <a:srgbClr val="E8112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0" i="0" u="sng"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7" name="Oval 126"/>
          <p:cNvSpPr/>
          <p:nvPr/>
        </p:nvSpPr>
        <p:spPr bwMode="auto">
          <a:xfrm>
            <a:off x="4431744" y="3153918"/>
            <a:ext cx="190474" cy="190474"/>
          </a:xfrm>
          <a:prstGeom prst="ellipse">
            <a:avLst/>
          </a:prstGeom>
          <a:solidFill>
            <a:srgbClr val="E8112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0" i="0" u="sng"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28" name="Oval 127"/>
          <p:cNvSpPr/>
          <p:nvPr/>
        </p:nvSpPr>
        <p:spPr bwMode="auto">
          <a:xfrm>
            <a:off x="5722393" y="3153918"/>
            <a:ext cx="190474" cy="190474"/>
          </a:xfrm>
          <a:prstGeom prst="ellipse">
            <a:avLst/>
          </a:prstGeom>
          <a:solidFill>
            <a:srgbClr val="E8112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0" i="0" u="sng"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0" name="Oval 129"/>
          <p:cNvSpPr/>
          <p:nvPr/>
        </p:nvSpPr>
        <p:spPr bwMode="auto">
          <a:xfrm>
            <a:off x="7033355" y="3153918"/>
            <a:ext cx="190474" cy="190474"/>
          </a:xfrm>
          <a:prstGeom prst="ellipse">
            <a:avLst/>
          </a:prstGeom>
          <a:solidFill>
            <a:srgbClr val="E8112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0" i="0" u="sng"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1" name="Oval 130"/>
          <p:cNvSpPr/>
          <p:nvPr/>
        </p:nvSpPr>
        <p:spPr bwMode="auto">
          <a:xfrm>
            <a:off x="8377251" y="3153918"/>
            <a:ext cx="190474" cy="190474"/>
          </a:xfrm>
          <a:prstGeom prst="ellipse">
            <a:avLst/>
          </a:prstGeom>
          <a:solidFill>
            <a:srgbClr val="E81123"/>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0" i="0" u="sng"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6" name="Oval 135"/>
          <p:cNvSpPr/>
          <p:nvPr/>
        </p:nvSpPr>
        <p:spPr bwMode="auto">
          <a:xfrm>
            <a:off x="9949339" y="3153918"/>
            <a:ext cx="190474" cy="190474"/>
          </a:xfrm>
          <a:prstGeom prst="ellipse">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0" i="0" u="sng"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Oval 136"/>
          <p:cNvSpPr/>
          <p:nvPr/>
        </p:nvSpPr>
        <p:spPr bwMode="auto">
          <a:xfrm>
            <a:off x="11328740" y="3153918"/>
            <a:ext cx="190474" cy="190474"/>
          </a:xfrm>
          <a:prstGeom prst="ellipse">
            <a:avLst/>
          </a:prstGeom>
          <a:solidFill>
            <a:schemeClr val="accent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000" b="0" i="0" u="sng"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4" name="TextBox 143"/>
          <p:cNvSpPr txBox="1"/>
          <p:nvPr/>
        </p:nvSpPr>
        <p:spPr>
          <a:xfrm>
            <a:off x="239523" y="4363385"/>
            <a:ext cx="1671385" cy="1123041"/>
          </a:xfrm>
          <a:prstGeom prst="rect">
            <a:avLst/>
          </a:prstGeom>
          <a:noFill/>
        </p:spPr>
        <p:txBody>
          <a:bodyPr wrap="square" lIns="182854" tIns="146284" rIns="182854" bIns="146284" rtlCol="0">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Attacker port scans to look for potential victims</a:t>
            </a:r>
          </a:p>
        </p:txBody>
      </p:sp>
      <p:sp>
        <p:nvSpPr>
          <p:cNvPr id="145" name="TextBox 144"/>
          <p:cNvSpPr txBox="1"/>
          <p:nvPr/>
        </p:nvSpPr>
        <p:spPr>
          <a:xfrm>
            <a:off x="866636" y="5816956"/>
            <a:ext cx="2498568" cy="1123041"/>
          </a:xfrm>
          <a:prstGeom prst="rect">
            <a:avLst/>
          </a:prstGeom>
          <a:noFill/>
        </p:spPr>
        <p:txBody>
          <a:bodyPr wrap="square" lIns="182854" tIns="146284" rIns="182854" bIns="146284" rtlCol="0">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Attacker compiles a list of targets with open interfaces </a:t>
            </a:r>
          </a:p>
        </p:txBody>
      </p:sp>
      <p:sp>
        <p:nvSpPr>
          <p:cNvPr id="151" name="TextBox 150"/>
          <p:cNvSpPr txBox="1"/>
          <p:nvPr/>
        </p:nvSpPr>
        <p:spPr>
          <a:xfrm>
            <a:off x="2129173" y="4363385"/>
            <a:ext cx="2302570" cy="1123041"/>
          </a:xfrm>
          <a:prstGeom prst="rect">
            <a:avLst/>
          </a:prstGeom>
          <a:noFill/>
        </p:spPr>
        <p:txBody>
          <a:bodyPr wrap="square" lIns="182854" tIns="146284" rIns="182854" bIns="146284" rtlCol="0">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Attacker launches </a:t>
            </a:r>
            <a:b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b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a brute force </a:t>
            </a:r>
            <a:b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b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attack on targets and breaches </a:t>
            </a:r>
            <a:b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b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exposed interfaces</a:t>
            </a:r>
          </a:p>
        </p:txBody>
      </p:sp>
      <p:sp>
        <p:nvSpPr>
          <p:cNvPr id="152" name="TextBox 151"/>
          <p:cNvSpPr txBox="1"/>
          <p:nvPr/>
        </p:nvSpPr>
        <p:spPr>
          <a:xfrm>
            <a:off x="3068897" y="5816956"/>
            <a:ext cx="2811035" cy="1123041"/>
          </a:xfrm>
          <a:prstGeom prst="rect">
            <a:avLst/>
          </a:prstGeom>
          <a:noFill/>
        </p:spPr>
        <p:txBody>
          <a:bodyPr wrap="square" lIns="182854" tIns="146284" rIns="182854" bIns="146284" rtlCol="0">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Attacker injects blind </a:t>
            </a:r>
            <a:b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b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SQL commands into the Virtual Machine (VM)</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endParaRPr>
          </a:p>
        </p:txBody>
      </p:sp>
      <p:sp>
        <p:nvSpPr>
          <p:cNvPr id="158" name="TextBox 157"/>
          <p:cNvSpPr txBox="1"/>
          <p:nvPr/>
        </p:nvSpPr>
        <p:spPr>
          <a:xfrm>
            <a:off x="4841350" y="4363385"/>
            <a:ext cx="1976585" cy="1123041"/>
          </a:xfrm>
          <a:prstGeom prst="rect">
            <a:avLst/>
          </a:prstGeom>
          <a:noFill/>
        </p:spPr>
        <p:txBody>
          <a:bodyPr wrap="square" lIns="182854" tIns="146284" rIns="182854" bIns="146284" rtlCol="0">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Attacker installs custom malware on the VM</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endParaRPr>
          </a:p>
        </p:txBody>
      </p:sp>
      <p:sp>
        <p:nvSpPr>
          <p:cNvPr id="163" name="TextBox 162"/>
          <p:cNvSpPr txBox="1"/>
          <p:nvPr/>
        </p:nvSpPr>
        <p:spPr>
          <a:xfrm>
            <a:off x="5808913" y="5816956"/>
            <a:ext cx="2588253" cy="1123041"/>
          </a:xfrm>
          <a:prstGeom prst="rect">
            <a:avLst/>
          </a:prstGeom>
          <a:noFill/>
        </p:spPr>
        <p:txBody>
          <a:bodyPr wrap="square" lIns="182854" tIns="146284" rIns="182854" bIns="146284" rtlCol="0">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Malware activates </a:t>
            </a:r>
            <a:b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b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and scans the VM </a:t>
            </a:r>
            <a:b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b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for confidential information and data</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endParaRPr>
          </a:p>
        </p:txBody>
      </p:sp>
      <p:sp>
        <p:nvSpPr>
          <p:cNvPr id="165" name="TextBox 164"/>
          <p:cNvSpPr txBox="1"/>
          <p:nvPr/>
        </p:nvSpPr>
        <p:spPr>
          <a:xfrm>
            <a:off x="7325809" y="4363385"/>
            <a:ext cx="2670522" cy="1123041"/>
          </a:xfrm>
          <a:prstGeom prst="rect">
            <a:avLst/>
          </a:prstGeom>
          <a:noFill/>
        </p:spPr>
        <p:txBody>
          <a:bodyPr wrap="square" lIns="182854" tIns="146284" rIns="182854" bIns="146284" rtlCol="0">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Malware contacts its command and control and sends the data </a:t>
            </a:r>
            <a:b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b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over the DNS protocol</a:t>
            </a:r>
          </a:p>
        </p:txBody>
      </p:sp>
      <p:sp>
        <p:nvSpPr>
          <p:cNvPr id="166" name="TextBox 165"/>
          <p:cNvSpPr txBox="1"/>
          <p:nvPr/>
        </p:nvSpPr>
        <p:spPr>
          <a:xfrm>
            <a:off x="8614800" y="5816956"/>
            <a:ext cx="2844685" cy="1123041"/>
          </a:xfrm>
          <a:prstGeom prst="rect">
            <a:avLst/>
          </a:prstGeom>
          <a:noFill/>
        </p:spPr>
        <p:txBody>
          <a:bodyPr wrap="square" lIns="182854" tIns="146284" rIns="182854" bIns="146284" rtlCol="0">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Security incident is generated, information </a:t>
            </a:r>
            <a:b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b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is compiled and sent </a:t>
            </a:r>
            <a:b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b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to the VM owner</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endParaRPr>
          </a:p>
        </p:txBody>
      </p:sp>
      <p:sp>
        <p:nvSpPr>
          <p:cNvPr id="168" name="TextBox 167"/>
          <p:cNvSpPr txBox="1"/>
          <p:nvPr/>
        </p:nvSpPr>
        <p:spPr>
          <a:xfrm>
            <a:off x="10044574" y="4363385"/>
            <a:ext cx="2018790" cy="1123041"/>
          </a:xfrm>
          <a:prstGeom prst="rect">
            <a:avLst/>
          </a:prstGeom>
          <a:noFill/>
        </p:spPr>
        <p:txBody>
          <a:bodyPr wrap="square" lIns="182854" tIns="146284" rIns="182854" bIns="146284" rtlCol="0">
            <a:no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The VM owner receives the information </a:t>
            </a:r>
            <a:b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br>
            <a:r>
              <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rPr>
              <a:t>and shuts down the VM</a:t>
            </a:r>
          </a:p>
          <a:p>
            <a:pPr marL="0" marR="0" lvl="0" indent="0" algn="l" defTabSz="914367" rtl="0" eaLnBrk="1" fontAlgn="auto" latinLnBrk="0" hangingPunct="1">
              <a:lnSpc>
                <a:spcPct val="90000"/>
              </a:lnSpc>
              <a:spcBef>
                <a:spcPts val="0"/>
              </a:spcBef>
              <a:spcAft>
                <a:spcPts val="600"/>
              </a:spcAft>
              <a:buClrTx/>
              <a:buSzTx/>
              <a:buFontTx/>
              <a:buNone/>
              <a:tabLst/>
              <a:defRPr/>
            </a:pPr>
            <a:endParaRPr kumimoji="0" lang="en-US" sz="1400" b="0" i="0" u="none" strike="noStrike" kern="0" cap="none" spc="118" normalizeH="0" baseline="0" noProof="0" dirty="0">
              <a:ln>
                <a:noFill/>
              </a:ln>
              <a:gradFill>
                <a:gsLst>
                  <a:gs pos="0">
                    <a:srgbClr val="717171"/>
                  </a:gs>
                  <a:gs pos="100000">
                    <a:srgbClr val="717171"/>
                  </a:gs>
                </a:gsLst>
                <a:lin ang="5400000" scaled="1"/>
              </a:gradFill>
              <a:effectLst/>
              <a:uLnTx/>
              <a:uFillTx/>
              <a:latin typeface="Segoe UI"/>
              <a:ea typeface="Segoe UI Black" panose="020B0A02040204020203" pitchFamily="34" charset="0"/>
              <a:cs typeface="Segoe UI Semibold" panose="020B0702040204020203" pitchFamily="34" charset="0"/>
            </a:endParaRPr>
          </a:p>
        </p:txBody>
      </p:sp>
      <p:cxnSp>
        <p:nvCxnSpPr>
          <p:cNvPr id="171" name="Straight Connector 170"/>
          <p:cNvCxnSpPr/>
          <p:nvPr/>
        </p:nvCxnSpPr>
        <p:spPr>
          <a:xfrm>
            <a:off x="410010" y="4363386"/>
            <a:ext cx="1310214" cy="0"/>
          </a:xfrm>
          <a:prstGeom prst="line">
            <a:avLst/>
          </a:prstGeom>
          <a:ln w="38100">
            <a:solidFill>
              <a:srgbClr val="D9102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053116" y="5816956"/>
            <a:ext cx="1892132" cy="0"/>
          </a:xfrm>
          <a:prstGeom prst="line">
            <a:avLst/>
          </a:prstGeom>
          <a:ln w="38100">
            <a:solidFill>
              <a:srgbClr val="D9102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2324738" y="4363386"/>
            <a:ext cx="1659456" cy="0"/>
          </a:xfrm>
          <a:prstGeom prst="line">
            <a:avLst/>
          </a:prstGeom>
          <a:ln w="38100">
            <a:solidFill>
              <a:srgbClr val="D9102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3238153" y="5816956"/>
            <a:ext cx="2233936" cy="0"/>
          </a:xfrm>
          <a:prstGeom prst="line">
            <a:avLst/>
          </a:prstGeom>
          <a:ln w="38100">
            <a:solidFill>
              <a:srgbClr val="D9102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5986072" y="5816956"/>
            <a:ext cx="1969665" cy="0"/>
          </a:xfrm>
          <a:prstGeom prst="line">
            <a:avLst/>
          </a:prstGeom>
          <a:ln w="38100">
            <a:solidFill>
              <a:srgbClr val="D9102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5023093" y="4363386"/>
            <a:ext cx="1518519" cy="0"/>
          </a:xfrm>
          <a:prstGeom prst="line">
            <a:avLst/>
          </a:prstGeom>
          <a:ln w="38100">
            <a:solidFill>
              <a:srgbClr val="D9102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7487059" y="4363386"/>
            <a:ext cx="2050719" cy="0"/>
          </a:xfrm>
          <a:prstGeom prst="line">
            <a:avLst/>
          </a:prstGeom>
          <a:ln w="38100">
            <a:solidFill>
              <a:srgbClr val="D9102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8787674" y="5816956"/>
            <a:ext cx="2206032"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0525772" y="4363386"/>
            <a:ext cx="1346209" cy="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965" y="1492819"/>
            <a:ext cx="12190271" cy="823748"/>
            <a:chOff x="1101" y="1102937"/>
            <a:chExt cx="12192000" cy="823865"/>
          </a:xfrm>
        </p:grpSpPr>
        <p:sp>
          <p:nvSpPr>
            <p:cNvPr id="186" name="Rectangle 185"/>
            <p:cNvSpPr/>
            <p:nvPr/>
          </p:nvSpPr>
          <p:spPr bwMode="auto">
            <a:xfrm>
              <a:off x="1101" y="1102937"/>
              <a:ext cx="12192000" cy="6600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215" name="TextBox 214"/>
            <p:cNvSpPr txBox="1"/>
            <p:nvPr/>
          </p:nvSpPr>
          <p:spPr>
            <a:xfrm>
              <a:off x="794277" y="1211685"/>
              <a:ext cx="1732304" cy="572424"/>
            </a:xfrm>
            <a:prstGeom prst="rect">
              <a:avLst/>
            </a:prstGeom>
            <a:noFill/>
          </p:spPr>
          <p:txBody>
            <a:bodyPr wrap="square" lIns="182828" tIns="146263" rIns="182828" bIns="146263" rtlCol="0" anchor="ctr" anchorCtr="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PORT SCANNING</a:t>
              </a:r>
              <a:b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ACTIVITY DETECTED</a:t>
              </a:r>
            </a:p>
          </p:txBody>
        </p:sp>
        <p:sp>
          <p:nvSpPr>
            <p:cNvPr id="218" name="Shape 2558"/>
            <p:cNvSpPr/>
            <p:nvPr/>
          </p:nvSpPr>
          <p:spPr>
            <a:xfrm>
              <a:off x="496474" y="1295188"/>
              <a:ext cx="405419" cy="40541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bg1"/>
            </a:solidFill>
            <a:ln w="12700">
              <a:solidFill>
                <a:schemeClr val="bg1"/>
              </a:solidFill>
              <a:miter lim="400000"/>
            </a:ln>
          </p:spPr>
          <p:txBody>
            <a:bodyPr lIns="19420" tIns="19420" rIns="19420" bIns="19420" anchor="ctr" anchorCtr="0"/>
            <a:lstStyle/>
            <a:p>
              <a:pPr marL="0" marR="0" lvl="0" indent="0" algn="l" defTabSz="233034"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211" name="TextBox 210"/>
            <p:cNvSpPr txBox="1"/>
            <p:nvPr/>
          </p:nvSpPr>
          <p:spPr>
            <a:xfrm>
              <a:off x="3348783" y="1208928"/>
              <a:ext cx="1618019" cy="577938"/>
            </a:xfrm>
            <a:prstGeom prst="rect">
              <a:avLst/>
            </a:prstGeom>
            <a:noFill/>
          </p:spPr>
          <p:txBody>
            <a:bodyPr wrap="none" lIns="182828" tIns="146263" rIns="182828" bIns="146263" rtlCol="0" anchor="ctr" anchorCtr="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BRUTE FORCE </a:t>
              </a:r>
              <a:b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ACTIVITY DETECTED</a:t>
              </a:r>
            </a:p>
          </p:txBody>
        </p:sp>
        <p:sp>
          <p:nvSpPr>
            <p:cNvPr id="214" name="Shape 2558"/>
            <p:cNvSpPr/>
            <p:nvPr/>
          </p:nvSpPr>
          <p:spPr>
            <a:xfrm>
              <a:off x="3026493" y="1295188"/>
              <a:ext cx="405419" cy="40541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bg1"/>
            </a:solidFill>
            <a:ln w="12700">
              <a:miter lim="400000"/>
            </a:ln>
          </p:spPr>
          <p:txBody>
            <a:bodyPr lIns="19420" tIns="19420" rIns="19420" bIns="19420" anchor="ctr" anchorCtr="0"/>
            <a:lstStyle/>
            <a:p>
              <a:pPr marL="0" marR="0" lvl="0" indent="0" algn="l" defTabSz="233034"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189" name="TextBox 188"/>
            <p:cNvSpPr txBox="1"/>
            <p:nvPr/>
          </p:nvSpPr>
          <p:spPr>
            <a:xfrm>
              <a:off x="5309258" y="1211685"/>
              <a:ext cx="1970716" cy="572424"/>
            </a:xfrm>
            <a:prstGeom prst="rect">
              <a:avLst/>
            </a:prstGeom>
            <a:noFill/>
          </p:spPr>
          <p:txBody>
            <a:bodyPr wrap="square" lIns="182828" tIns="146263" rIns="182828" bIns="146263" rtlCol="0" anchor="ctr" anchorCtr="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SUSPICIOUS PROCESS </a:t>
              </a:r>
              <a:b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EXECUTED ON VM</a:t>
              </a:r>
            </a:p>
          </p:txBody>
        </p:sp>
        <p:sp>
          <p:nvSpPr>
            <p:cNvPr id="210" name="Shape 2558"/>
            <p:cNvSpPr/>
            <p:nvPr/>
          </p:nvSpPr>
          <p:spPr>
            <a:xfrm>
              <a:off x="4938666" y="1280248"/>
              <a:ext cx="435299" cy="43529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bg1"/>
            </a:solidFill>
            <a:ln w="12700">
              <a:miter lim="400000"/>
            </a:ln>
          </p:spPr>
          <p:txBody>
            <a:bodyPr lIns="19420" tIns="19420" rIns="19420" bIns="19420" anchor="ctr" anchorCtr="0"/>
            <a:lstStyle/>
            <a:p>
              <a:pPr marL="0" marR="0" lvl="0" indent="0" algn="l" defTabSz="233034"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00" b="0" i="0" u="none" strike="noStrike" kern="0" cap="none" spc="0" normalizeH="0" baseline="0" noProof="0" dirty="0">
                <a:ln>
                  <a:noFill/>
                </a:ln>
                <a:solidFill>
                  <a:srgbClr val="FFFFFF"/>
                </a:soli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191" name="TextBox 190"/>
            <p:cNvSpPr txBox="1"/>
            <p:nvPr/>
          </p:nvSpPr>
          <p:spPr>
            <a:xfrm>
              <a:off x="7296583" y="1211685"/>
              <a:ext cx="2169366" cy="572424"/>
            </a:xfrm>
            <a:prstGeom prst="rect">
              <a:avLst/>
            </a:prstGeom>
            <a:noFill/>
          </p:spPr>
          <p:txBody>
            <a:bodyPr wrap="square" lIns="182828" tIns="146263" rIns="182828" bIns="146263" rtlCol="0" anchor="ctr" anchorCtr="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DNS DATA EXFILTRATION</a:t>
              </a:r>
              <a:b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ACTIVITY DETECTED</a:t>
              </a:r>
            </a:p>
          </p:txBody>
        </p:sp>
        <p:sp>
          <p:nvSpPr>
            <p:cNvPr id="197" name="Shape 2558"/>
            <p:cNvSpPr/>
            <p:nvPr/>
          </p:nvSpPr>
          <p:spPr>
            <a:xfrm>
              <a:off x="6986279" y="1295188"/>
              <a:ext cx="405419" cy="405419"/>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bg1"/>
            </a:solidFill>
            <a:ln w="12700">
              <a:miter lim="400000"/>
            </a:ln>
          </p:spPr>
          <p:txBody>
            <a:bodyPr lIns="19420" tIns="19420" rIns="19420" bIns="19420" anchor="ctr" anchorCtr="0"/>
            <a:lstStyle/>
            <a:p>
              <a:pPr marL="0" marR="0" lvl="0" indent="0" algn="l" defTabSz="233034" rtl="0" eaLnBrk="1" fontAlgn="auto" latinLnBrk="0" hangingPunct="1">
                <a:lnSpc>
                  <a:spcPct val="100000"/>
                </a:lnSpc>
                <a:spcBef>
                  <a:spcPts val="0"/>
                </a:spcBef>
                <a:spcAft>
                  <a:spcPts val="0"/>
                </a:spcAft>
                <a:buClrTx/>
                <a:buSzTx/>
                <a:buFontTx/>
                <a:buNone/>
                <a:tabLst/>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kumimoji="0" sz="1200" b="0" i="0" u="none" strike="noStrike" kern="0" cap="none" spc="0" normalizeH="0" baseline="0" noProof="0">
                <a:ln>
                  <a:noFill/>
                </a:ln>
                <a:gradFill>
                  <a:gsLst>
                    <a:gs pos="50000">
                      <a:srgbClr val="1A1A1A"/>
                    </a:gs>
                    <a:gs pos="100000">
                      <a:srgbClr val="1A1A1A"/>
                    </a:gs>
                  </a:gsLst>
                  <a:lin ang="3600000" scaled="0"/>
                </a:gradFill>
                <a:effectLst>
                  <a:outerShdw blurRad="38100" dist="12700" dir="5400000" rotWithShape="0">
                    <a:srgbClr val="000000">
                      <a:alpha val="50000"/>
                    </a:srgbClr>
                  </a:outerShdw>
                </a:effectLst>
                <a:uLnTx/>
                <a:uFillTx/>
                <a:latin typeface="Gill Sans"/>
                <a:ea typeface="Gill Sans"/>
                <a:cs typeface="Gill Sans"/>
                <a:sym typeface="Gill Sans"/>
              </a:endParaRPr>
            </a:p>
          </p:txBody>
        </p:sp>
        <p:sp>
          <p:nvSpPr>
            <p:cNvPr id="198" name="Isosceles Triangle 197"/>
            <p:cNvSpPr/>
            <p:nvPr/>
          </p:nvSpPr>
          <p:spPr bwMode="auto">
            <a:xfrm rot="10800000">
              <a:off x="554578" y="1805838"/>
              <a:ext cx="306092" cy="12096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199" name="Isosceles Triangle 198"/>
            <p:cNvSpPr/>
            <p:nvPr/>
          </p:nvSpPr>
          <p:spPr bwMode="auto">
            <a:xfrm rot="10800000">
              <a:off x="3076155" y="1805838"/>
              <a:ext cx="306092" cy="12096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200" name="Isosceles Triangle 199"/>
            <p:cNvSpPr/>
            <p:nvPr/>
          </p:nvSpPr>
          <p:spPr bwMode="auto">
            <a:xfrm rot="10800000">
              <a:off x="7020727" y="1805838"/>
              <a:ext cx="306092" cy="12096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201" name="Isosceles Triangle 200"/>
            <p:cNvSpPr/>
            <p:nvPr/>
          </p:nvSpPr>
          <p:spPr bwMode="auto">
            <a:xfrm rot="10800000">
              <a:off x="4988831" y="1805839"/>
              <a:ext cx="306092" cy="12096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202" name="TextBox 201"/>
            <p:cNvSpPr txBox="1"/>
            <p:nvPr/>
          </p:nvSpPr>
          <p:spPr>
            <a:xfrm>
              <a:off x="9538267" y="1211685"/>
              <a:ext cx="2011680" cy="572424"/>
            </a:xfrm>
            <a:prstGeom prst="rect">
              <a:avLst/>
            </a:prstGeom>
            <a:noFill/>
          </p:spPr>
          <p:txBody>
            <a:bodyPr wrap="square" lIns="182828" tIns="146263" rIns="182828" bIns="146263" rtlCol="0" anchor="ctr" anchorCtr="0">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KILL CHAIN </a:t>
              </a:r>
              <a:b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00" b="1" i="0" u="none" strike="noStrike" kern="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INCIDENT GENERATED</a:t>
              </a:r>
            </a:p>
          </p:txBody>
        </p:sp>
        <p:sp>
          <p:nvSpPr>
            <p:cNvPr id="203" name="Isosceles Triangle 202"/>
            <p:cNvSpPr/>
            <p:nvPr/>
          </p:nvSpPr>
          <p:spPr bwMode="auto">
            <a:xfrm rot="10800000">
              <a:off x="9279842" y="1805838"/>
              <a:ext cx="306092" cy="120963"/>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pic>
          <p:nvPicPr>
            <p:cNvPr id="5" name="Picture 4"/>
            <p:cNvPicPr>
              <a:picLocks noChangeAspect="1"/>
            </p:cNvPicPr>
            <p:nvPr/>
          </p:nvPicPr>
          <p:blipFill>
            <a:blip r:embed="rId3"/>
            <a:stretch>
              <a:fillRect/>
            </a:stretch>
          </p:blipFill>
          <p:spPr>
            <a:xfrm>
              <a:off x="9192685" y="1266271"/>
              <a:ext cx="480405" cy="483299"/>
            </a:xfrm>
            <a:prstGeom prst="rect">
              <a:avLst/>
            </a:prstGeom>
          </p:spPr>
        </p:pic>
      </p:grpSp>
      <p:sp>
        <p:nvSpPr>
          <p:cNvPr id="73" name="Title 1">
            <a:extLst>
              <a:ext uri="{FF2B5EF4-FFF2-40B4-BE49-F238E27FC236}">
                <a16:creationId xmlns:a16="http://schemas.microsoft.com/office/drawing/2014/main" id="{E49570AE-35AE-411F-B899-C7ED4DE2761F}"/>
              </a:ext>
            </a:extLst>
          </p:cNvPr>
          <p:cNvSpPr>
            <a:spLocks noGrp="1"/>
          </p:cNvSpPr>
          <p:nvPr>
            <p:ph type="title"/>
          </p:nvPr>
        </p:nvSpPr>
        <p:spPr>
          <a:xfrm>
            <a:off x="151907" y="268308"/>
            <a:ext cx="11726242" cy="615553"/>
          </a:xfrm>
        </p:spPr>
        <p:txBody>
          <a:bodyPr/>
          <a:lstStyle/>
          <a:p>
            <a:r>
              <a:rPr lang="en-US" sz="4000" dirty="0">
                <a:solidFill>
                  <a:schemeClr val="tx1"/>
                </a:solidFill>
              </a:rPr>
              <a:t>Anatomy of real attack in Azure</a:t>
            </a:r>
          </a:p>
        </p:txBody>
      </p:sp>
    </p:spTree>
    <p:extLst>
      <p:ext uri="{BB962C8B-B14F-4D97-AF65-F5344CB8AC3E}">
        <p14:creationId xmlns:p14="http://schemas.microsoft.com/office/powerpoint/2010/main" val="10056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to IaaS to consider</a:t>
            </a:r>
          </a:p>
        </p:txBody>
      </p:sp>
      <p:sp>
        <p:nvSpPr>
          <p:cNvPr id="17" name="Rectangle 16"/>
          <p:cNvSpPr/>
          <p:nvPr/>
        </p:nvSpPr>
        <p:spPr bwMode="auto">
          <a:xfrm>
            <a:off x="393701" y="1815447"/>
            <a:ext cx="2237231" cy="5378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Containers</a:t>
            </a:r>
          </a:p>
        </p:txBody>
      </p:sp>
      <p:sp>
        <p:nvSpPr>
          <p:cNvPr id="19" name="Rectangle 18"/>
          <p:cNvSpPr/>
          <p:nvPr/>
        </p:nvSpPr>
        <p:spPr bwMode="auto">
          <a:xfrm>
            <a:off x="2675224" y="1815447"/>
            <a:ext cx="2261418" cy="5378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PaaS</a:t>
            </a:r>
          </a:p>
        </p:txBody>
      </p:sp>
      <p:sp>
        <p:nvSpPr>
          <p:cNvPr id="21" name="Rectangle 20"/>
          <p:cNvSpPr/>
          <p:nvPr/>
        </p:nvSpPr>
        <p:spPr bwMode="auto">
          <a:xfrm>
            <a:off x="4980934" y="1815447"/>
            <a:ext cx="2261418" cy="5378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SaaS</a:t>
            </a:r>
          </a:p>
        </p:txBody>
      </p:sp>
      <p:sp>
        <p:nvSpPr>
          <p:cNvPr id="23" name="Rectangle 22"/>
          <p:cNvSpPr/>
          <p:nvPr/>
        </p:nvSpPr>
        <p:spPr bwMode="auto">
          <a:xfrm>
            <a:off x="7286893" y="1815447"/>
            <a:ext cx="2261418" cy="5378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Minimal OS</a:t>
            </a:r>
          </a:p>
        </p:txBody>
      </p:sp>
      <p:sp>
        <p:nvSpPr>
          <p:cNvPr id="25" name="Rectangle 24"/>
          <p:cNvSpPr/>
          <p:nvPr/>
        </p:nvSpPr>
        <p:spPr bwMode="auto">
          <a:xfrm>
            <a:off x="9592604" y="1815446"/>
            <a:ext cx="2305709" cy="53783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Serverless</a:t>
            </a:r>
          </a:p>
        </p:txBody>
      </p:sp>
      <p:sp>
        <p:nvSpPr>
          <p:cNvPr id="32" name="TextBox 31"/>
          <p:cNvSpPr txBox="1"/>
          <p:nvPr/>
        </p:nvSpPr>
        <p:spPr>
          <a:xfrm>
            <a:off x="393701" y="2353282"/>
            <a:ext cx="2237231" cy="4047518"/>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algn="ctr">
              <a:defRPr>
                <a:gradFill>
                  <a:gsLst>
                    <a:gs pos="0">
                      <a:srgbClr val="000000"/>
                    </a:gs>
                    <a:gs pos="100000">
                      <a:srgbClr val="000000"/>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Not just for DevOps anymore</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Very secure and completely controllable security layers for standalone containers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Container Services are more PaaS managed</a:t>
            </a:r>
          </a:p>
        </p:txBody>
      </p:sp>
      <p:sp>
        <p:nvSpPr>
          <p:cNvPr id="33" name="TextBox 32"/>
          <p:cNvSpPr txBox="1"/>
          <p:nvPr/>
        </p:nvSpPr>
        <p:spPr>
          <a:xfrm>
            <a:off x="2675287" y="2353281"/>
            <a:ext cx="2261418" cy="4047518"/>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Security layers controlled by provider</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Compliance and governance are more static than dynamic</a:t>
            </a:r>
          </a:p>
        </p:txBody>
      </p:sp>
      <p:sp>
        <p:nvSpPr>
          <p:cNvPr id="34" name="TextBox 33"/>
          <p:cNvSpPr txBox="1"/>
          <p:nvPr/>
        </p:nvSpPr>
        <p:spPr>
          <a:xfrm>
            <a:off x="4981059" y="2353281"/>
            <a:ext cx="2261418" cy="4047518"/>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Security layers controlled by provider</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“Buy it and forget it”</a:t>
            </a:r>
          </a:p>
        </p:txBody>
      </p:sp>
      <p:sp>
        <p:nvSpPr>
          <p:cNvPr id="35" name="TextBox 34"/>
          <p:cNvSpPr txBox="1"/>
          <p:nvPr/>
        </p:nvSpPr>
        <p:spPr>
          <a:xfrm>
            <a:off x="7286832" y="2353281"/>
            <a:ext cx="2261418" cy="4047518"/>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Security hardened OS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Limited applications and drivers</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Linux and Windows flavors</a:t>
            </a:r>
          </a:p>
        </p:txBody>
      </p:sp>
      <p:sp>
        <p:nvSpPr>
          <p:cNvPr id="36" name="TextBox 35"/>
          <p:cNvSpPr txBox="1"/>
          <p:nvPr/>
        </p:nvSpPr>
        <p:spPr>
          <a:xfrm>
            <a:off x="9592604" y="2353281"/>
            <a:ext cx="2305709" cy="4047518"/>
          </a:xfrm>
          <a:prstGeom prst="rect">
            <a:avLst/>
          </a:prstGeom>
          <a:solidFill>
            <a:schemeClr val="tx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79285" tIns="143428" rIns="179285" bIns="143428" rtlCol="0" anchor="t"/>
          <a:lstStyle>
            <a:defPPr>
              <a:defRPr lang="en-US"/>
            </a:defPPr>
            <a:lvl1pPr defTabSz="932472" fontAlgn="base">
              <a:spcBef>
                <a:spcPct val="0"/>
              </a:spcBef>
              <a:spcAft>
                <a:spcPct val="0"/>
              </a:spcAft>
              <a:defRPr>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Everything as a service, PaaS, SaaS, </a:t>
            </a:r>
            <a:r>
              <a:rPr kumimoji="0" lang="en-US" sz="1800" b="0" i="0" u="none" strike="noStrike" kern="1200" cap="none" spc="0" normalizeH="0" baseline="0" noProof="0" dirty="0" err="1">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xaaS</a:t>
            </a:r>
            <a:endPar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endParaRPr>
          </a:p>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14159">
                      <a:srgbClr val="1A1A1A"/>
                    </a:gs>
                    <a:gs pos="38000">
                      <a:srgbClr val="1A1A1A"/>
                    </a:gs>
                  </a:gsLst>
                  <a:lin ang="5400000" scaled="0"/>
                </a:gradFill>
                <a:effectLst/>
                <a:uLnTx/>
                <a:uFillTx/>
                <a:latin typeface="Segoe UI" panose="020B0502040204020203" pitchFamily="34" charset="0"/>
                <a:cs typeface="Segoe UI" pitchFamily="34" charset="0"/>
              </a:rPr>
              <a:t>It’s really not “Serverless”</a:t>
            </a:r>
          </a:p>
        </p:txBody>
      </p:sp>
    </p:spTree>
    <p:extLst>
      <p:ext uri="{BB962C8B-B14F-4D97-AF65-F5344CB8AC3E}">
        <p14:creationId xmlns:p14="http://schemas.microsoft.com/office/powerpoint/2010/main" val="387407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par>
                          <p:cTn id="17" fill="hold">
                            <p:stCondLst>
                              <p:cond delay="500"/>
                            </p:stCondLst>
                            <p:childTnLst>
                              <p:par>
                                <p:cTn id="18" presetID="10" presetClass="entr" presetSubtype="0" fill="hold" grpId="0" nodeType="afterEffect">
                                  <p:stCondLst>
                                    <p:cond delay="100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par>
                          <p:cTn id="26" fill="hold">
                            <p:stCondLst>
                              <p:cond delay="500"/>
                            </p:stCondLst>
                            <p:childTnLst>
                              <p:par>
                                <p:cTn id="27" presetID="10" presetClass="entr" presetSubtype="0" fill="hold" grpId="0" nodeType="afterEffect">
                                  <p:stCondLst>
                                    <p:cond delay="100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500"/>
                            </p:stCondLst>
                            <p:childTnLst>
                              <p:par>
                                <p:cTn id="36" presetID="10" presetClass="entr" presetSubtype="0" fill="hold" grpId="0" nodeType="afterEffect">
                                  <p:stCondLst>
                                    <p:cond delay="100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par>
                          <p:cTn id="44" fill="hold">
                            <p:stCondLst>
                              <p:cond delay="500"/>
                            </p:stCondLst>
                            <p:childTnLst>
                              <p:par>
                                <p:cTn id="45" presetID="10" presetClass="entr" presetSubtype="0" fill="hold" grpId="0" nodeType="afterEffect">
                                  <p:stCondLst>
                                    <p:cond delay="10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1" grpId="0" animBg="1"/>
      <p:bldP spid="23" grpId="0" animBg="1"/>
      <p:bldP spid="25" grpId="0" animBg="1"/>
      <p:bldP spid="32" grpId="0" animBg="1"/>
      <p:bldP spid="33" grpId="0" animBg="1"/>
      <p:bldP spid="34" grpId="0" animBg="1"/>
      <p:bldP spid="35"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6740" y="337706"/>
            <a:ext cx="11018520" cy="553998"/>
          </a:xfrm>
        </p:spPr>
        <p:txBody>
          <a:bodyPr>
            <a:normAutofit fontScale="90000"/>
          </a:bodyPr>
          <a:lstStyle/>
          <a:p>
            <a:r>
              <a:rPr lang="en-US" sz="4000" dirty="0"/>
              <a:t>Network Security Groups (NSG)</a:t>
            </a:r>
          </a:p>
        </p:txBody>
      </p:sp>
      <p:sp>
        <p:nvSpPr>
          <p:cNvPr id="4" name="TextBox 3"/>
          <p:cNvSpPr txBox="1"/>
          <p:nvPr/>
        </p:nvSpPr>
        <p:spPr>
          <a:xfrm>
            <a:off x="586740" y="836351"/>
            <a:ext cx="3905250" cy="5247590"/>
          </a:xfrm>
          <a:prstGeom prst="rect">
            <a:avLst/>
          </a:prstGeom>
          <a:noFill/>
        </p:spPr>
        <p:txBody>
          <a:bodyPr wrap="square" rtlCol="0">
            <a:spAutoFit/>
          </a:bodyPr>
          <a:lstStyle/>
          <a:p>
            <a:pPr marL="285750" marR="0" lvl="0" indent="-28575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Define access control rules for inbound/outbound traffic to a VM or group of VMs in a subnet</a:t>
            </a:r>
          </a:p>
          <a:p>
            <a:pPr marL="285750" marR="0" lvl="0" indent="-28575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NSG rules can be changed at any time and apply to all instances</a:t>
            </a:r>
          </a:p>
          <a:p>
            <a:pPr marL="285750" marR="0" lvl="0" indent="-28575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NSG can be associated with:</a:t>
            </a:r>
          </a:p>
          <a:p>
            <a:pPr marL="742950" marR="0" lvl="1" indent="-28575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A single VM in a </a:t>
            </a:r>
            <a:r>
              <a:rPr kumimoji="0" lang="en-US" sz="2000" b="0" i="0" u="none" strike="noStrike" kern="1200" cap="none" spc="0" normalizeH="0" baseline="0" noProof="0" dirty="0" err="1">
                <a:ln>
                  <a:noFill/>
                </a:ln>
                <a:solidFill>
                  <a:srgbClr val="1A1A1A">
                    <a:lumMod val="75000"/>
                    <a:lumOff val="25000"/>
                  </a:srgbClr>
                </a:solidFill>
                <a:effectLst/>
                <a:uLnTx/>
                <a:uFillTx/>
                <a:latin typeface="Segoe UI"/>
                <a:ea typeface="+mn-ea"/>
                <a:cs typeface="+mn-cs"/>
              </a:rPr>
              <a:t>VNet</a:t>
            </a:r>
            <a:endPar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endParaRPr>
          </a:p>
          <a:p>
            <a:pPr marL="742950" marR="0" lvl="1" indent="-28575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A subnet in a </a:t>
            </a:r>
            <a:r>
              <a:rPr kumimoji="0" lang="en-US" sz="2000" b="0" i="0" u="none" strike="noStrike" kern="1200" cap="none" spc="0" normalizeH="0" baseline="0" noProof="0" dirty="0" err="1">
                <a:ln>
                  <a:noFill/>
                </a:ln>
                <a:solidFill>
                  <a:srgbClr val="1A1A1A">
                    <a:lumMod val="75000"/>
                    <a:lumOff val="25000"/>
                  </a:srgbClr>
                </a:solidFill>
                <a:effectLst/>
                <a:uLnTx/>
                <a:uFillTx/>
                <a:latin typeface="Segoe UI"/>
                <a:ea typeface="+mn-ea"/>
                <a:cs typeface="+mn-cs"/>
              </a:rPr>
              <a:t>VNet</a:t>
            </a:r>
            <a:endPar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endParaRPr>
          </a:p>
          <a:p>
            <a:pPr marL="742950" marR="0" lvl="1" indent="-28575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A VM and a Subnet together for added security</a:t>
            </a:r>
          </a:p>
          <a:p>
            <a:pPr marL="285750" marR="0" lvl="0" indent="-28575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Rules are processed in order of priority</a:t>
            </a:r>
          </a:p>
          <a:p>
            <a:pPr marL="285750" marR="0" lvl="0" indent="-285750" algn="l" defTabSz="914367"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Rules are based on 5-tuple (source/</a:t>
            </a:r>
            <a:r>
              <a:rPr kumimoji="0" lang="en-US" sz="2000" b="0" i="0" u="none" strike="noStrike" kern="1200" cap="none" spc="0" normalizeH="0" baseline="0" noProof="0" dirty="0" err="1">
                <a:ln>
                  <a:noFill/>
                </a:ln>
                <a:solidFill>
                  <a:srgbClr val="1A1A1A">
                    <a:lumMod val="75000"/>
                    <a:lumOff val="25000"/>
                  </a:srgbClr>
                </a:solidFill>
                <a:effectLst/>
                <a:uLnTx/>
                <a:uFillTx/>
                <a:latin typeface="Segoe UI"/>
                <a:ea typeface="+mn-ea"/>
                <a:cs typeface="+mn-cs"/>
              </a:rPr>
              <a:t>dest</a:t>
            </a:r>
            <a:r>
              <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rPr>
              <a:t> IP/port, protocol)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1A1A1A">
                  <a:lumMod val="75000"/>
                  <a:lumOff val="25000"/>
                </a:srgbClr>
              </a:solidFill>
              <a:effectLst/>
              <a:uLnTx/>
              <a:uFillTx/>
              <a:latin typeface="Segoe UI"/>
              <a:ea typeface="+mn-ea"/>
              <a:cs typeface="+mn-cs"/>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6855" y="1299210"/>
            <a:ext cx="5806440" cy="4640580"/>
          </a:xfrm>
          <a:prstGeom prst="rect">
            <a:avLst/>
          </a:prstGeom>
        </p:spPr>
      </p:pic>
    </p:spTree>
    <p:extLst>
      <p:ext uri="{BB962C8B-B14F-4D97-AF65-F5344CB8AC3E}">
        <p14:creationId xmlns:p14="http://schemas.microsoft.com/office/powerpoint/2010/main" val="113599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6750E4-6617-4645-9AA2-AAAE72DB9A7C}"/>
              </a:ext>
            </a:extLst>
          </p:cNvPr>
          <p:cNvPicPr>
            <a:picLocks noChangeAspect="1"/>
          </p:cNvPicPr>
          <p:nvPr/>
        </p:nvPicPr>
        <p:blipFill>
          <a:blip r:embed="rId2"/>
          <a:stretch>
            <a:fillRect/>
          </a:stretch>
        </p:blipFill>
        <p:spPr>
          <a:xfrm>
            <a:off x="1573973" y="1293010"/>
            <a:ext cx="9044054" cy="2386030"/>
          </a:xfrm>
          <a:prstGeom prst="rect">
            <a:avLst/>
          </a:prstGeom>
          <a:ln>
            <a:noFill/>
          </a:ln>
        </p:spPr>
      </p:pic>
      <p:sp>
        <p:nvSpPr>
          <p:cNvPr id="4" name="Title 16">
            <a:extLst>
              <a:ext uri="{FF2B5EF4-FFF2-40B4-BE49-F238E27FC236}">
                <a16:creationId xmlns:a16="http://schemas.microsoft.com/office/drawing/2014/main" id="{BA3DC573-2E76-4B17-932B-7F8717F00816}"/>
              </a:ext>
            </a:extLst>
          </p:cNvPr>
          <p:cNvSpPr txBox="1">
            <a:spLocks/>
          </p:cNvSpPr>
          <p:nvPr/>
        </p:nvSpPr>
        <p:spPr>
          <a:xfrm>
            <a:off x="269240" y="289511"/>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Just-in-Time Access (</a:t>
            </a:r>
            <a:r>
              <a:rPr kumimoji="0" lang="en-US" sz="3600" b="0" i="0" u="none" strike="noStrike" kern="1200" cap="none" spc="-100" normalizeH="0" baseline="0" noProof="0" dirty="0" err="1">
                <a:ln w="3175">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JiT</a:t>
            </a:r>
            <a:r>
              <a:rPr kumimoji="0" lang="en-US" sz="3600" b="0" i="0" u="none" strike="noStrike" kern="1200" cap="none" spc="-100" normalizeH="0" baseline="0" noProof="0" dirty="0">
                <a:ln w="3175">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a:t>
            </a:r>
          </a:p>
        </p:txBody>
      </p:sp>
      <p:sp>
        <p:nvSpPr>
          <p:cNvPr id="5" name="TextBox 4">
            <a:extLst>
              <a:ext uri="{FF2B5EF4-FFF2-40B4-BE49-F238E27FC236}">
                <a16:creationId xmlns:a16="http://schemas.microsoft.com/office/drawing/2014/main" id="{C5AC23A2-7571-4E9C-B5CE-8B33B15ED4F6}"/>
              </a:ext>
            </a:extLst>
          </p:cNvPr>
          <p:cNvSpPr txBox="1"/>
          <p:nvPr/>
        </p:nvSpPr>
        <p:spPr>
          <a:xfrm>
            <a:off x="847725" y="4476750"/>
            <a:ext cx="10506075" cy="2034403"/>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JiT</a:t>
            </a: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policies allow for inbound port control using RBAC and time limits. RDP and SSH are examples of the most actively used ports.</a:t>
            </a:r>
          </a:p>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err="1">
                <a:ln>
                  <a:noFill/>
                </a:ln>
                <a:gradFill>
                  <a:gsLst>
                    <a:gs pos="2917">
                      <a:srgbClr val="353535"/>
                    </a:gs>
                    <a:gs pos="30000">
                      <a:srgbClr val="353535"/>
                    </a:gs>
                  </a:gsLst>
                  <a:lin ang="5400000" scaled="0"/>
                </a:gradFill>
                <a:effectLst/>
                <a:uLnTx/>
                <a:uFillTx/>
                <a:latin typeface="Segoe UI Semilight"/>
                <a:ea typeface="+mn-ea"/>
                <a:cs typeface="+mn-cs"/>
              </a:rPr>
              <a:t>JiT</a:t>
            </a:r>
            <a:r>
              <a:rPr kumimoji="0" lang="en-US" sz="24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 will automagically configure NSG’s to open ports for access to specific accounts, and will return the NSG to original state after the variable timer has elapsed.</a:t>
            </a:r>
          </a:p>
        </p:txBody>
      </p:sp>
    </p:spTree>
    <p:extLst>
      <p:ext uri="{BB962C8B-B14F-4D97-AF65-F5344CB8AC3E}">
        <p14:creationId xmlns:p14="http://schemas.microsoft.com/office/powerpoint/2010/main" val="1533990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2A5B12-4AC6-4693-87C8-F9D48EFBE5DB}"/>
              </a:ext>
            </a:extLst>
          </p:cNvPr>
          <p:cNvPicPr>
            <a:picLocks noChangeAspect="1"/>
          </p:cNvPicPr>
          <p:nvPr/>
        </p:nvPicPr>
        <p:blipFill>
          <a:blip r:embed="rId3"/>
          <a:stretch>
            <a:fillRect/>
          </a:stretch>
        </p:blipFill>
        <p:spPr>
          <a:xfrm>
            <a:off x="1512683" y="0"/>
            <a:ext cx="9166633" cy="6858000"/>
          </a:xfrm>
          <a:prstGeom prst="rect">
            <a:avLst/>
          </a:prstGeom>
        </p:spPr>
      </p:pic>
    </p:spTree>
    <p:extLst>
      <p:ext uri="{BB962C8B-B14F-4D97-AF65-F5344CB8AC3E}">
        <p14:creationId xmlns:p14="http://schemas.microsoft.com/office/powerpoint/2010/main" val="110305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ounded Rectangle 83">
            <a:extLst>
              <a:ext uri="{FF2B5EF4-FFF2-40B4-BE49-F238E27FC236}">
                <a16:creationId xmlns:a16="http://schemas.microsoft.com/office/drawing/2014/main" id="{2145CE9F-AC47-1C43-BA54-524F6A66153F}"/>
              </a:ext>
            </a:extLst>
          </p:cNvPr>
          <p:cNvSpPr/>
          <p:nvPr/>
        </p:nvSpPr>
        <p:spPr bwMode="auto">
          <a:xfrm>
            <a:off x="0" y="1107916"/>
            <a:ext cx="12192000" cy="2321084"/>
          </a:xfrm>
          <a:prstGeom prst="round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75" name="Group 74">
            <a:extLst>
              <a:ext uri="{FF2B5EF4-FFF2-40B4-BE49-F238E27FC236}">
                <a16:creationId xmlns:a16="http://schemas.microsoft.com/office/drawing/2014/main" id="{4E96A7B9-D21D-489D-8391-F8B48BA5959B}"/>
              </a:ext>
            </a:extLst>
          </p:cNvPr>
          <p:cNvGrpSpPr/>
          <p:nvPr/>
        </p:nvGrpSpPr>
        <p:grpSpPr>
          <a:xfrm>
            <a:off x="3724590" y="1544800"/>
            <a:ext cx="3961262" cy="1674318"/>
            <a:chOff x="5531729" y="2430462"/>
            <a:chExt cx="4040693" cy="1707892"/>
          </a:xfrm>
        </p:grpSpPr>
        <p:grpSp>
          <p:nvGrpSpPr>
            <p:cNvPr id="106" name="Group 105">
              <a:extLst>
                <a:ext uri="{FF2B5EF4-FFF2-40B4-BE49-F238E27FC236}">
                  <a16:creationId xmlns:a16="http://schemas.microsoft.com/office/drawing/2014/main" id="{8176AE9B-0BD2-4454-9AFD-CAE9C1BF0460}"/>
                </a:ext>
              </a:extLst>
            </p:cNvPr>
            <p:cNvGrpSpPr/>
            <p:nvPr/>
          </p:nvGrpSpPr>
          <p:grpSpPr>
            <a:xfrm>
              <a:off x="7071065" y="2430462"/>
              <a:ext cx="756193" cy="920314"/>
              <a:chOff x="9695793" y="2695903"/>
              <a:chExt cx="269035" cy="336645"/>
            </a:xfrm>
          </p:grpSpPr>
          <p:sp>
            <p:nvSpPr>
              <p:cNvPr id="107" name="Freeform 5">
                <a:extLst>
                  <a:ext uri="{FF2B5EF4-FFF2-40B4-BE49-F238E27FC236}">
                    <a16:creationId xmlns:a16="http://schemas.microsoft.com/office/drawing/2014/main" id="{FA33AB54-3002-4FA5-8F65-2811CCE20FE6}"/>
                  </a:ext>
                </a:extLst>
              </p:cNvPr>
              <p:cNvSpPr>
                <a:spLocks/>
              </p:cNvSpPr>
              <p:nvPr/>
            </p:nvSpPr>
            <p:spPr bwMode="auto">
              <a:xfrm>
                <a:off x="9695793" y="2695903"/>
                <a:ext cx="269035" cy="336645"/>
              </a:xfrm>
              <a:custGeom>
                <a:avLst/>
                <a:gdLst>
                  <a:gd name="T0" fmla="*/ 88 w 88"/>
                  <a:gd name="T1" fmla="*/ 45 h 102"/>
                  <a:gd name="T2" fmla="*/ 44 w 88"/>
                  <a:gd name="T3" fmla="*/ 102 h 102"/>
                  <a:gd name="T4" fmla="*/ 0 w 88"/>
                  <a:gd name="T5" fmla="*/ 45 h 102"/>
                  <a:gd name="T6" fmla="*/ 0 w 88"/>
                  <a:gd name="T7" fmla="*/ 8 h 102"/>
                  <a:gd name="T8" fmla="*/ 21 w 88"/>
                  <a:gd name="T9" fmla="*/ 11 h 102"/>
                  <a:gd name="T10" fmla="*/ 44 w 88"/>
                  <a:gd name="T11" fmla="*/ 0 h 102"/>
                  <a:gd name="T12" fmla="*/ 67 w 88"/>
                  <a:gd name="T13" fmla="*/ 11 h 102"/>
                  <a:gd name="T14" fmla="*/ 88 w 88"/>
                  <a:gd name="T15" fmla="*/ 8 h 102"/>
                  <a:gd name="T16" fmla="*/ 88 w 88"/>
                  <a:gd name="T17" fmla="*/ 4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02">
                    <a:moveTo>
                      <a:pt x="88" y="45"/>
                    </a:moveTo>
                    <a:cubicBezTo>
                      <a:pt x="88" y="84"/>
                      <a:pt x="44" y="102"/>
                      <a:pt x="44" y="102"/>
                    </a:cubicBezTo>
                    <a:cubicBezTo>
                      <a:pt x="44" y="102"/>
                      <a:pt x="0" y="84"/>
                      <a:pt x="0" y="45"/>
                    </a:cubicBezTo>
                    <a:cubicBezTo>
                      <a:pt x="0" y="36"/>
                      <a:pt x="0" y="8"/>
                      <a:pt x="0" y="8"/>
                    </a:cubicBezTo>
                    <a:cubicBezTo>
                      <a:pt x="0" y="8"/>
                      <a:pt x="10" y="11"/>
                      <a:pt x="21" y="11"/>
                    </a:cubicBezTo>
                    <a:cubicBezTo>
                      <a:pt x="32" y="11"/>
                      <a:pt x="44" y="0"/>
                      <a:pt x="44" y="0"/>
                    </a:cubicBezTo>
                    <a:cubicBezTo>
                      <a:pt x="44" y="0"/>
                      <a:pt x="55" y="11"/>
                      <a:pt x="67" y="11"/>
                    </a:cubicBezTo>
                    <a:cubicBezTo>
                      <a:pt x="79" y="11"/>
                      <a:pt x="88" y="8"/>
                      <a:pt x="88" y="8"/>
                    </a:cubicBezTo>
                    <a:cubicBezTo>
                      <a:pt x="88" y="8"/>
                      <a:pt x="88" y="36"/>
                      <a:pt x="88" y="45"/>
                    </a:cubicBezTo>
                    <a:close/>
                  </a:path>
                </a:pathLst>
              </a:custGeom>
              <a:noFill/>
              <a:ln w="381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Rectangle 74">
                <a:extLst>
                  <a:ext uri="{FF2B5EF4-FFF2-40B4-BE49-F238E27FC236}">
                    <a16:creationId xmlns:a16="http://schemas.microsoft.com/office/drawing/2014/main" id="{D9408516-93AC-44AC-A2B5-6C0CEF98962B}"/>
                  </a:ext>
                </a:extLst>
              </p:cNvPr>
              <p:cNvSpPr/>
              <p:nvPr/>
            </p:nvSpPr>
            <p:spPr>
              <a:xfrm>
                <a:off x="9751254" y="2765851"/>
                <a:ext cx="146849" cy="15419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14" tIns="0" rtlCol="0" anchor="t" anchorCtr="0"/>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l" defTabSz="914012" rtl="0" eaLnBrk="1" fontAlgn="auto" latinLnBrk="0" hangingPunct="1">
                  <a:lnSpc>
                    <a:spcPct val="100000"/>
                  </a:lnSpc>
                  <a:spcBef>
                    <a:spcPts val="0"/>
                  </a:spcBef>
                  <a:spcAft>
                    <a:spcPts val="0"/>
                  </a:spcAft>
                  <a:buClrTx/>
                  <a:buSzTx/>
                  <a:buFontTx/>
                  <a:buNone/>
                  <a:tabLst/>
                  <a:defRPr/>
                </a:pPr>
                <a:endParaRPr kumimoji="0" lang="en-US" sz="1836" b="1" i="0" u="none" strike="noStrike" kern="1200" cap="none" spc="0" normalizeH="0" baseline="0" noProof="0" dirty="0">
                  <a:ln>
                    <a:noFill/>
                  </a:ln>
                  <a:gradFill>
                    <a:gsLst>
                      <a:gs pos="83000">
                        <a:srgbClr val="505050"/>
                      </a:gs>
                      <a:gs pos="100000">
                        <a:srgbClr val="505050"/>
                      </a:gs>
                    </a:gsLst>
                    <a:lin ang="5400000" scaled="1"/>
                  </a:gra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FE7796E3-B560-4C02-8D7F-11C430A3B5F3}"/>
                </a:ext>
              </a:extLst>
            </p:cNvPr>
            <p:cNvSpPr txBox="1"/>
            <p:nvPr/>
          </p:nvSpPr>
          <p:spPr>
            <a:xfrm>
              <a:off x="5531729" y="3390803"/>
              <a:ext cx="4040693" cy="74755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light"/>
                  <a:ea typeface="+mn-ea"/>
                  <a:cs typeface="+mn-cs"/>
                </a:rPr>
                <a:t>Azure Security Center</a:t>
              </a:r>
            </a:p>
          </p:txBody>
        </p:sp>
      </p:grpSp>
      <p:sp>
        <p:nvSpPr>
          <p:cNvPr id="2" name="Title 1">
            <a:extLst>
              <a:ext uri="{FF2B5EF4-FFF2-40B4-BE49-F238E27FC236}">
                <a16:creationId xmlns:a16="http://schemas.microsoft.com/office/drawing/2014/main" id="{C08716C0-1FB6-4EAD-AABA-460338029697}"/>
              </a:ext>
            </a:extLst>
          </p:cNvPr>
          <p:cNvSpPr>
            <a:spLocks noGrp="1"/>
          </p:cNvSpPr>
          <p:nvPr>
            <p:ph type="title"/>
          </p:nvPr>
        </p:nvSpPr>
        <p:spPr>
          <a:xfrm>
            <a:off x="268906" y="208507"/>
            <a:ext cx="11654187" cy="899409"/>
          </a:xfrm>
        </p:spPr>
        <p:txBody>
          <a:bodyPr/>
          <a:lstStyle/>
          <a:p>
            <a:r>
              <a:rPr lang="en-US" dirty="0"/>
              <a:t>Previews &amp; GA’s</a:t>
            </a:r>
          </a:p>
        </p:txBody>
      </p:sp>
      <p:sp>
        <p:nvSpPr>
          <p:cNvPr id="76" name="TextBox 75">
            <a:extLst>
              <a:ext uri="{FF2B5EF4-FFF2-40B4-BE49-F238E27FC236}">
                <a16:creationId xmlns:a16="http://schemas.microsoft.com/office/drawing/2014/main" id="{A6D01003-209E-A54E-96AD-A5279A029B2B}"/>
              </a:ext>
            </a:extLst>
          </p:cNvPr>
          <p:cNvSpPr txBox="1"/>
          <p:nvPr/>
        </p:nvSpPr>
        <p:spPr>
          <a:xfrm>
            <a:off x="699910" y="3684634"/>
            <a:ext cx="3548985"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Secure Score</a:t>
            </a:r>
          </a:p>
        </p:txBody>
      </p:sp>
      <p:sp>
        <p:nvSpPr>
          <p:cNvPr id="130" name="TextBox 129">
            <a:extLst>
              <a:ext uri="{FF2B5EF4-FFF2-40B4-BE49-F238E27FC236}">
                <a16:creationId xmlns:a16="http://schemas.microsoft.com/office/drawing/2014/main" id="{FD3406C8-9533-FE43-AAAF-8F65F99CE8AA}"/>
              </a:ext>
            </a:extLst>
          </p:cNvPr>
          <p:cNvSpPr txBox="1"/>
          <p:nvPr/>
        </p:nvSpPr>
        <p:spPr>
          <a:xfrm>
            <a:off x="699910" y="4635955"/>
            <a:ext cx="2714397"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Azure Firewall</a:t>
            </a:r>
          </a:p>
        </p:txBody>
      </p:sp>
      <p:sp>
        <p:nvSpPr>
          <p:cNvPr id="131" name="TextBox 130">
            <a:extLst>
              <a:ext uri="{FF2B5EF4-FFF2-40B4-BE49-F238E27FC236}">
                <a16:creationId xmlns:a16="http://schemas.microsoft.com/office/drawing/2014/main" id="{BA38BF0A-00E6-0045-A432-6CBFF7C93F2A}"/>
              </a:ext>
            </a:extLst>
          </p:cNvPr>
          <p:cNvSpPr txBox="1"/>
          <p:nvPr/>
        </p:nvSpPr>
        <p:spPr>
          <a:xfrm>
            <a:off x="5762977" y="3684634"/>
            <a:ext cx="4023153"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Confidential Compute</a:t>
            </a:r>
          </a:p>
        </p:txBody>
      </p:sp>
      <p:sp>
        <p:nvSpPr>
          <p:cNvPr id="132" name="TextBox 131">
            <a:extLst>
              <a:ext uri="{FF2B5EF4-FFF2-40B4-BE49-F238E27FC236}">
                <a16:creationId xmlns:a16="http://schemas.microsoft.com/office/drawing/2014/main" id="{F2E2E85A-C251-B248-B1F5-67F6450D520C}"/>
              </a:ext>
            </a:extLst>
          </p:cNvPr>
          <p:cNvSpPr txBox="1"/>
          <p:nvPr/>
        </p:nvSpPr>
        <p:spPr>
          <a:xfrm>
            <a:off x="5762977" y="4635955"/>
            <a:ext cx="5954643" cy="738664"/>
          </a:xfrm>
          <a:prstGeom prst="rect">
            <a:avLst/>
          </a:prstGeom>
          <a:noFill/>
        </p:spPr>
        <p:txBody>
          <a:bodyPr wrap="non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Microsoft Threat Protection (ATP)</a:t>
            </a:r>
          </a:p>
        </p:txBody>
      </p:sp>
    </p:spTree>
    <p:extLst>
      <p:ext uri="{BB962C8B-B14F-4D97-AF65-F5344CB8AC3E}">
        <p14:creationId xmlns:p14="http://schemas.microsoft.com/office/powerpoint/2010/main" val="215756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76"/>
                                        </p:tgtEl>
                                        <p:attrNameLst>
                                          <p:attrName>style.visibility</p:attrName>
                                        </p:attrNameLst>
                                      </p:cBhvr>
                                      <p:to>
                                        <p:strVal val="visible"/>
                                      </p:to>
                                    </p:set>
                                    <p:animEffect transition="in" filter="dissolve">
                                      <p:cBhvr>
                                        <p:cTn id="15" dur="500"/>
                                        <p:tgtEl>
                                          <p:spTgt spid="7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30"/>
                                        </p:tgtEl>
                                        <p:attrNameLst>
                                          <p:attrName>style.visibility</p:attrName>
                                        </p:attrNameLst>
                                      </p:cBhvr>
                                      <p:to>
                                        <p:strVal val="visible"/>
                                      </p:to>
                                    </p:set>
                                    <p:animEffect transition="in" filter="dissolve">
                                      <p:cBhvr>
                                        <p:cTn id="20" dur="500"/>
                                        <p:tgtEl>
                                          <p:spTgt spid="13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1"/>
                                        </p:tgtEl>
                                        <p:attrNameLst>
                                          <p:attrName>style.visibility</p:attrName>
                                        </p:attrNameLst>
                                      </p:cBhvr>
                                      <p:to>
                                        <p:strVal val="visible"/>
                                      </p:to>
                                    </p:set>
                                    <p:animEffect transition="in" filter="dissolve">
                                      <p:cBhvr>
                                        <p:cTn id="25" dur="500"/>
                                        <p:tgtEl>
                                          <p:spTgt spid="13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32"/>
                                        </p:tgtEl>
                                        <p:attrNameLst>
                                          <p:attrName>style.visibility</p:attrName>
                                        </p:attrNameLst>
                                      </p:cBhvr>
                                      <p:to>
                                        <p:strVal val="visible"/>
                                      </p:to>
                                    </p:set>
                                    <p:animEffect transition="in" filter="dissolve">
                                      <p:cBhvr>
                                        <p:cTn id="30"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76" grpId="0"/>
      <p:bldP spid="130" grpId="0"/>
      <p:bldP spid="131" grpId="0"/>
      <p:bldP spid="13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CBB8B40-F3D1-4331-B430-E127860A693D}"/>
              </a:ext>
            </a:extLst>
          </p:cNvPr>
          <p:cNvSpPr>
            <a:spLocks noGrp="1"/>
          </p:cNvSpPr>
          <p:nvPr>
            <p:ph type="title"/>
          </p:nvPr>
        </p:nvSpPr>
        <p:spPr>
          <a:xfrm>
            <a:off x="588262" y="1871544"/>
            <a:ext cx="5943600" cy="1661993"/>
          </a:xfrm>
        </p:spPr>
        <p:txBody>
          <a:bodyPr/>
          <a:lstStyle/>
          <a:p>
            <a:r>
              <a:rPr lang="en-US" b="0" dirty="0"/>
              <a:t>CYA (Covering Your Assets) with security and threat detection in Azure</a:t>
            </a:r>
            <a:endParaRPr lang="en-US" dirty="0"/>
          </a:p>
        </p:txBody>
      </p:sp>
      <p:sp>
        <p:nvSpPr>
          <p:cNvPr id="7" name="Text Placeholder 6">
            <a:extLst>
              <a:ext uri="{FF2B5EF4-FFF2-40B4-BE49-F238E27FC236}">
                <a16:creationId xmlns:a16="http://schemas.microsoft.com/office/drawing/2014/main" id="{5B233F29-D5A5-4DF5-AA87-020831D2ED66}"/>
              </a:ext>
            </a:extLst>
          </p:cNvPr>
          <p:cNvSpPr>
            <a:spLocks noGrp="1"/>
          </p:cNvSpPr>
          <p:nvPr>
            <p:ph type="body" sz="quarter" idx="12"/>
          </p:nvPr>
        </p:nvSpPr>
        <p:spPr>
          <a:xfrm>
            <a:off x="582041" y="3962400"/>
            <a:ext cx="6171184" cy="923330"/>
          </a:xfrm>
        </p:spPr>
        <p:txBody>
          <a:bodyPr/>
          <a:lstStyle/>
          <a:p>
            <a:r>
              <a:rPr lang="en-US" dirty="0"/>
              <a:t>Mike Nelson – Field Technologist @ Rubrik</a:t>
            </a:r>
          </a:p>
          <a:p>
            <a:r>
              <a:rPr lang="en-US" dirty="0"/>
              <a:t>Leah </a:t>
            </a:r>
            <a:r>
              <a:rPr lang="en-US" dirty="0" err="1"/>
              <a:t>Schoeb</a:t>
            </a:r>
            <a:r>
              <a:rPr lang="en-US" dirty="0"/>
              <a:t> – Master Technologist @ Rubrik</a:t>
            </a:r>
          </a:p>
          <a:p>
            <a:r>
              <a:rPr lang="en-US" dirty="0"/>
              <a:t>Ken Hui – Solutions Technologist @ Rubrik</a:t>
            </a:r>
          </a:p>
        </p:txBody>
      </p:sp>
      <p:sp>
        <p:nvSpPr>
          <p:cNvPr id="5" name="Text Placeholder 4">
            <a:extLst>
              <a:ext uri="{FF2B5EF4-FFF2-40B4-BE49-F238E27FC236}">
                <a16:creationId xmlns:a16="http://schemas.microsoft.com/office/drawing/2014/main" id="{C2A8FA8E-80DC-468B-AB33-77C815EA5E15}"/>
              </a:ext>
            </a:extLst>
          </p:cNvPr>
          <p:cNvSpPr>
            <a:spLocks noGrp="1"/>
          </p:cNvSpPr>
          <p:nvPr>
            <p:ph type="body" sz="quarter" idx="13"/>
          </p:nvPr>
        </p:nvSpPr>
        <p:spPr/>
        <p:txBody>
          <a:bodyPr/>
          <a:lstStyle/>
          <a:p>
            <a:r>
              <a:rPr lang="en-US" dirty="0"/>
              <a:t>BRK2421</a:t>
            </a:r>
          </a:p>
        </p:txBody>
      </p:sp>
    </p:spTree>
    <p:extLst>
      <p:ext uri="{BB962C8B-B14F-4D97-AF65-F5344CB8AC3E}">
        <p14:creationId xmlns:p14="http://schemas.microsoft.com/office/powerpoint/2010/main" val="186999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fade">
                                      <p:cBhvr>
                                        <p:cTn id="13" dur="500"/>
                                        <p:tgtEl>
                                          <p:spTgt spid="7">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2" end="2"/>
                                            </p:txEl>
                                          </p:spTgt>
                                        </p:tgtEl>
                                        <p:attrNameLst>
                                          <p:attrName>style.visibility</p:attrName>
                                        </p:attrNameLst>
                                      </p:cBhvr>
                                      <p:to>
                                        <p:strVal val="visible"/>
                                      </p:to>
                                    </p:set>
                                    <p:animEffect transition="in" filter="fade">
                                      <p:cBhvr>
                                        <p:cTn id="16" dur="500"/>
                                        <p:tgtEl>
                                          <p:spTgt spid="7">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bg/>
                                          </p:spTgt>
                                        </p:tgtEl>
                                        <p:attrNameLst>
                                          <p:attrName>style.visibility</p:attrName>
                                        </p:attrNameLst>
                                      </p:cBhvr>
                                      <p:to>
                                        <p:strVal val="visible"/>
                                      </p:to>
                                    </p:set>
                                    <p:animEffect transition="in" filter="fade">
                                      <p:cBhvr>
                                        <p:cTn id="19" dur="500"/>
                                        <p:tgtEl>
                                          <p:spTgt spid="5">
                                            <p:bg/>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uiExpand="1" build="p"/>
      <p:bldP spid="5" grpId="0" uiExpand="1"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E54CB-01DE-3A41-8C4D-8B5010B463B8}"/>
              </a:ext>
            </a:extLst>
          </p:cNvPr>
          <p:cNvPicPr>
            <a:picLocks noChangeAspect="1"/>
          </p:cNvPicPr>
          <p:nvPr/>
        </p:nvPicPr>
        <p:blipFill>
          <a:blip r:embed="rId3"/>
          <a:stretch>
            <a:fillRect/>
          </a:stretch>
        </p:blipFill>
        <p:spPr>
          <a:xfrm>
            <a:off x="431800" y="257175"/>
            <a:ext cx="11303000" cy="6357938"/>
          </a:xfrm>
          <a:prstGeom prst="rect">
            <a:avLst/>
          </a:prstGeom>
        </p:spPr>
      </p:pic>
    </p:spTree>
    <p:extLst>
      <p:ext uri="{BB962C8B-B14F-4D97-AF65-F5344CB8AC3E}">
        <p14:creationId xmlns:p14="http://schemas.microsoft.com/office/powerpoint/2010/main" val="313360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Takeaways</a:t>
            </a:r>
          </a:p>
        </p:txBody>
      </p:sp>
      <p:sp>
        <p:nvSpPr>
          <p:cNvPr id="3" name="Text Placeholder 4"/>
          <p:cNvSpPr txBox="1">
            <a:spLocks/>
          </p:cNvSpPr>
          <p:nvPr/>
        </p:nvSpPr>
        <p:spPr>
          <a:xfrm>
            <a:off x="152399" y="1181587"/>
            <a:ext cx="836985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Secure</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Secure the VMs on creation &amp; through lifecycle</a:t>
            </a:r>
          </a:p>
        </p:txBody>
      </p:sp>
      <p:sp>
        <p:nvSpPr>
          <p:cNvPr id="4" name="Text Placeholder 4"/>
          <p:cNvSpPr txBox="1">
            <a:spLocks/>
          </p:cNvSpPr>
          <p:nvPr/>
        </p:nvSpPr>
        <p:spPr>
          <a:xfrm>
            <a:off x="152399" y="2235538"/>
            <a:ext cx="836985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Encrypt</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Encrypt VM disks, storage, and data</a:t>
            </a:r>
          </a:p>
        </p:txBody>
      </p:sp>
      <p:sp>
        <p:nvSpPr>
          <p:cNvPr id="5" name="Text Placeholder 4"/>
          <p:cNvSpPr txBox="1">
            <a:spLocks/>
          </p:cNvSpPr>
          <p:nvPr/>
        </p:nvSpPr>
        <p:spPr>
          <a:xfrm>
            <a:off x="152399" y="3289488"/>
            <a:ext cx="836985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Control</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Control network traffic flows, rules, firewalls – limit exposure</a:t>
            </a:r>
          </a:p>
        </p:txBody>
      </p:sp>
      <p:sp>
        <p:nvSpPr>
          <p:cNvPr id="6" name="Text Placeholder 4"/>
          <p:cNvSpPr txBox="1">
            <a:spLocks/>
          </p:cNvSpPr>
          <p:nvPr/>
        </p:nvSpPr>
        <p:spPr>
          <a:xfrm>
            <a:off x="152399" y="4343439"/>
            <a:ext cx="836985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Monitor</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Monitor everything &amp; use Machine Learning solutions like Polaris Radar</a:t>
            </a:r>
          </a:p>
        </p:txBody>
      </p:sp>
      <p:sp>
        <p:nvSpPr>
          <p:cNvPr id="7" name="Text Placeholder 4"/>
          <p:cNvSpPr txBox="1">
            <a:spLocks/>
          </p:cNvSpPr>
          <p:nvPr/>
        </p:nvSpPr>
        <p:spPr>
          <a:xfrm>
            <a:off x="152399" y="5397388"/>
            <a:ext cx="8369853" cy="1003412"/>
          </a:xfrm>
          <a:prstGeom prst="rect">
            <a:avLst/>
          </a:prstGeom>
          <a:solidFill>
            <a:schemeClr val="tx1">
              <a:alpha val="13000"/>
            </a:schemeClr>
          </a:solidFill>
        </p:spPr>
        <p:txBody>
          <a:bodyPr wrap="none" lIns="179285" tIns="143428"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50" rtl="0" eaLnBrk="1" fontAlgn="auto" latinLnBrk="0" hangingPunct="1">
              <a:lnSpc>
                <a:spcPct val="90000"/>
              </a:lnSpc>
              <a:spcBef>
                <a:spcPct val="20000"/>
              </a:spcBef>
              <a:spcAft>
                <a:spcPts val="0"/>
              </a:spcAft>
              <a:buClrTx/>
              <a:buSzPct val="90000"/>
              <a:buFont typeface="Wingdings" pitchFamily="2" charset="2"/>
              <a:buNone/>
              <a:tabLst/>
              <a:defRPr/>
            </a:pPr>
            <a:r>
              <a:rPr kumimoji="0" lang="en-US" sz="3000" b="0" i="0" u="none" strike="noStrike" kern="1200" cap="none" spc="-69" normalizeH="0" baseline="0" noProof="0" dirty="0">
                <a:ln>
                  <a:noFill/>
                </a:ln>
                <a:gradFill>
                  <a:gsLst>
                    <a:gs pos="5417">
                      <a:srgbClr val="353535"/>
                    </a:gs>
                    <a:gs pos="28000">
                      <a:srgbClr val="353535"/>
                    </a:gs>
                  </a:gsLst>
                  <a:lin ang="5400000" scaled="0"/>
                </a:gradFill>
                <a:effectLst/>
                <a:uLnTx/>
                <a:uFillTx/>
                <a:latin typeface="Segoe UI"/>
                <a:ea typeface="+mn-ea"/>
                <a:cs typeface="+mn-cs"/>
              </a:rPr>
              <a:t>Collect data</a:t>
            </a:r>
          </a:p>
          <a:p>
            <a:pPr marL="0" marR="0" lvl="0" indent="0" algn="l" defTabSz="896350" rtl="0" eaLnBrk="1" fontAlgn="auto" latinLnBrk="0" hangingPunct="1">
              <a:lnSpc>
                <a:spcPct val="100000"/>
              </a:lnSpc>
              <a:spcBef>
                <a:spcPts val="0"/>
              </a:spcBef>
              <a:spcAft>
                <a:spcPts val="0"/>
              </a:spcAft>
              <a:buClrTx/>
              <a:buSzTx/>
              <a:buFont typeface="Wingdings" pitchFamily="2" charset="2"/>
              <a:buNone/>
              <a:tabLst/>
              <a:defRPr/>
            </a:pPr>
            <a:r>
              <a:rPr kumimoji="0" lang="en-US" sz="2000" b="0" i="0" u="none" strike="noStrike" kern="1200" cap="none" spc="0" normalizeH="0" baseline="0" noProof="0" dirty="0">
                <a:ln>
                  <a:noFill/>
                </a:ln>
                <a:gradFill>
                  <a:gsLst>
                    <a:gs pos="5417">
                      <a:srgbClr val="353535"/>
                    </a:gs>
                    <a:gs pos="28000">
                      <a:srgbClr val="353535"/>
                    </a:gs>
                  </a:gsLst>
                  <a:lin ang="5400000" scaled="0"/>
                </a:gradFill>
                <a:effectLst/>
                <a:uLnTx/>
                <a:uFillTx/>
                <a:latin typeface="Segoe UI"/>
                <a:ea typeface="+mn-ea"/>
                <a:cs typeface="+mn-cs"/>
              </a:rPr>
              <a:t>Collect security data and archive based on retention/compliance</a:t>
            </a:r>
          </a:p>
        </p:txBody>
      </p:sp>
      <p:pic>
        <p:nvPicPr>
          <p:cNvPr id="9" name="Picture 8">
            <a:extLst>
              <a:ext uri="{FF2B5EF4-FFF2-40B4-BE49-F238E27FC236}">
                <a16:creationId xmlns:a16="http://schemas.microsoft.com/office/drawing/2014/main" id="{E90BF844-C306-5348-8A65-AE657104EFD8}"/>
              </a:ext>
            </a:extLst>
          </p:cNvPr>
          <p:cNvPicPr>
            <a:picLocks noChangeAspect="1"/>
          </p:cNvPicPr>
          <p:nvPr/>
        </p:nvPicPr>
        <p:blipFill>
          <a:blip r:embed="rId2"/>
          <a:stretch>
            <a:fillRect/>
          </a:stretch>
        </p:blipFill>
        <p:spPr bwMode="ltGray">
          <a:xfrm>
            <a:off x="8522252" y="1181587"/>
            <a:ext cx="3744754" cy="5219213"/>
          </a:xfrm>
          <a:prstGeom prst="rect">
            <a:avLst/>
          </a:prstGeom>
        </p:spPr>
      </p:pic>
    </p:spTree>
    <p:extLst>
      <p:ext uri="{BB962C8B-B14F-4D97-AF65-F5344CB8AC3E}">
        <p14:creationId xmlns:p14="http://schemas.microsoft.com/office/powerpoint/2010/main" val="156840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accel="50000" decel="5000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accel="50000" decel="5000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0-#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accel="50000" decel="5000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fill="hold"/>
                                        <p:tgtEl>
                                          <p:spTgt spid="5"/>
                                        </p:tgtEl>
                                        <p:attrNameLst>
                                          <p:attrName>ppt_x</p:attrName>
                                        </p:attrNameLst>
                                      </p:cBhvr>
                                      <p:tavLst>
                                        <p:tav tm="0">
                                          <p:val>
                                            <p:strVal val="0-#ppt_w/2"/>
                                          </p:val>
                                        </p:tav>
                                        <p:tav tm="100000">
                                          <p:val>
                                            <p:strVal val="#ppt_x"/>
                                          </p:val>
                                        </p:tav>
                                      </p:tavLst>
                                    </p:anim>
                                    <p:anim calcmode="lin" valueType="num">
                                      <p:cBhvr additive="base">
                                        <p:cTn id="25"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accel="50000" decel="5000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0-#ppt_w/2"/>
                                          </p:val>
                                        </p:tav>
                                        <p:tav tm="100000">
                                          <p:val>
                                            <p:strVal val="#ppt_x"/>
                                          </p:val>
                                        </p:tav>
                                      </p:tavLst>
                                    </p:anim>
                                    <p:anim calcmode="lin" valueType="num">
                                      <p:cBhvr additive="base">
                                        <p:cTn id="31"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accel="50000" decel="5000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500" fill="hold"/>
                                        <p:tgtEl>
                                          <p:spTgt spid="7"/>
                                        </p:tgtEl>
                                        <p:attrNameLst>
                                          <p:attrName>ppt_x</p:attrName>
                                        </p:attrNameLst>
                                      </p:cBhvr>
                                      <p:tavLst>
                                        <p:tav tm="0">
                                          <p:val>
                                            <p:strVal val="0-#ppt_w/2"/>
                                          </p:val>
                                        </p:tav>
                                        <p:tav tm="100000">
                                          <p:val>
                                            <p:strVal val="#ppt_x"/>
                                          </p:val>
                                        </p:tav>
                                      </p:tavLst>
                                    </p:anim>
                                    <p:anim calcmode="lin" valueType="num">
                                      <p:cBhvr additive="base">
                                        <p:cTn id="37"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D4F66-2828-4ACC-9F9D-F21C5A4723DD}"/>
              </a:ext>
            </a:extLst>
          </p:cNvPr>
          <p:cNvSpPr>
            <a:spLocks noGrp="1"/>
          </p:cNvSpPr>
          <p:nvPr>
            <p:ph type="title"/>
          </p:nvPr>
        </p:nvSpPr>
        <p:spPr>
          <a:xfrm>
            <a:off x="585216" y="2534625"/>
            <a:ext cx="6400800" cy="997196"/>
          </a:xfrm>
        </p:spPr>
        <p:txBody>
          <a:bodyPr/>
          <a:lstStyle/>
          <a:p>
            <a:r>
              <a:rPr lang="en-US" dirty="0"/>
              <a:t>Demo VM Security &amp; Security Center</a:t>
            </a:r>
          </a:p>
        </p:txBody>
      </p:sp>
    </p:spTree>
    <p:extLst>
      <p:ext uri="{BB962C8B-B14F-4D97-AF65-F5344CB8AC3E}">
        <p14:creationId xmlns:p14="http://schemas.microsoft.com/office/powerpoint/2010/main" val="1481335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6D028-D0AB-5842-AB61-3CE30654F6C0}"/>
              </a:ext>
            </a:extLst>
          </p:cNvPr>
          <p:cNvSpPr>
            <a:spLocks noGrp="1"/>
          </p:cNvSpPr>
          <p:nvPr>
            <p:ph type="title"/>
          </p:nvPr>
        </p:nvSpPr>
        <p:spPr>
          <a:xfrm>
            <a:off x="585215" y="1991638"/>
            <a:ext cx="8007640" cy="613776"/>
          </a:xfrm>
        </p:spPr>
        <p:txBody>
          <a:bodyPr/>
          <a:lstStyle/>
          <a:p>
            <a:r>
              <a:rPr lang="en-US" dirty="0"/>
              <a:t>Data Protection, Detection, and Mitigation</a:t>
            </a:r>
          </a:p>
        </p:txBody>
      </p:sp>
      <p:sp>
        <p:nvSpPr>
          <p:cNvPr id="3" name="Text Placeholder 2">
            <a:extLst>
              <a:ext uri="{FF2B5EF4-FFF2-40B4-BE49-F238E27FC236}">
                <a16:creationId xmlns:a16="http://schemas.microsoft.com/office/drawing/2014/main" id="{144E3F32-342E-8C49-9BF3-4B430FCCF38B}"/>
              </a:ext>
            </a:extLst>
          </p:cNvPr>
          <p:cNvSpPr>
            <a:spLocks noGrp="1"/>
          </p:cNvSpPr>
          <p:nvPr>
            <p:ph type="body" sz="quarter" idx="12"/>
          </p:nvPr>
        </p:nvSpPr>
        <p:spPr>
          <a:xfrm>
            <a:off x="585215" y="2837450"/>
            <a:ext cx="6400800" cy="307777"/>
          </a:xfrm>
        </p:spPr>
        <p:txBody>
          <a:bodyPr/>
          <a:lstStyle/>
          <a:p>
            <a:r>
              <a:rPr lang="en-US" dirty="0"/>
              <a:t>Rubrik Cloud Data Management </a:t>
            </a:r>
          </a:p>
        </p:txBody>
      </p:sp>
    </p:spTree>
    <p:extLst>
      <p:ext uri="{BB962C8B-B14F-4D97-AF65-F5344CB8AC3E}">
        <p14:creationId xmlns:p14="http://schemas.microsoft.com/office/powerpoint/2010/main" val="1941794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Isosceles Triangle 57">
            <a:extLst>
              <a:ext uri="{FF2B5EF4-FFF2-40B4-BE49-F238E27FC236}">
                <a16:creationId xmlns:a16="http://schemas.microsoft.com/office/drawing/2014/main" id="{F4CF5419-0E44-43E6-A7C0-37BEA65B8DC0}"/>
              </a:ext>
            </a:extLst>
          </p:cNvPr>
          <p:cNvSpPr/>
          <p:nvPr/>
        </p:nvSpPr>
        <p:spPr>
          <a:xfrm flipV="1">
            <a:off x="3845715" y="2878715"/>
            <a:ext cx="3675661" cy="622803"/>
          </a:xfrm>
          <a:prstGeom prst="triangle">
            <a:avLst/>
          </a:prstGeom>
          <a:gradFill>
            <a:gsLst>
              <a:gs pos="0">
                <a:sysClr val="window" lastClr="FFFFFF"/>
              </a:gs>
              <a:gs pos="73000">
                <a:srgbClr val="5AAA81">
                  <a:lumMod val="30000"/>
                  <a:lumOff val="70000"/>
                </a:srgbClr>
              </a:gs>
            </a:gsLst>
            <a:lin ang="16200000" scaled="1"/>
          </a:gra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111" name="Title 7"/>
          <p:cNvSpPr txBox="1">
            <a:spLocks/>
          </p:cNvSpPr>
          <p:nvPr/>
        </p:nvSpPr>
        <p:spPr>
          <a:xfrm>
            <a:off x="484292" y="293555"/>
            <a:ext cx="11138585" cy="882229"/>
          </a:xfrm>
          <a:prstGeom prst="rect">
            <a:avLst/>
          </a:prstGeom>
          <a:noFill/>
        </p:spPr>
        <p:txBody>
          <a:bodyPr vert="horz" wrap="square" lIns="0" tIns="0" rIns="0" bIns="0" rtlCol="0" anchor="ctr">
            <a:spAutoFit/>
          </a:bodyPr>
          <a:lstStyle>
            <a:lvl1pPr algn="l" defTabSz="457189" rtl="0" eaLnBrk="1" latinLnBrk="0" hangingPunct="1">
              <a:spcBef>
                <a:spcPct val="0"/>
              </a:spcBef>
              <a:buNone/>
              <a:defRPr sz="2000" b="0" i="0" kern="1200" baseline="0">
                <a:solidFill>
                  <a:schemeClr val="tx1"/>
                </a:solidFill>
                <a:latin typeface="Tahoma"/>
                <a:ea typeface="+mj-ea"/>
                <a:cs typeface="Tahoma"/>
              </a:defRPr>
            </a:lvl1pPr>
          </a:lstStyle>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3733" b="1" i="0" u="none" strike="noStrike" kern="1200" cap="none" spc="0" normalizeH="0" baseline="0" noProof="0" dirty="0">
                <a:ln>
                  <a:noFill/>
                </a:ln>
                <a:solidFill>
                  <a:srgbClr val="1A1A1A"/>
                </a:solidFill>
                <a:effectLst/>
                <a:uLnTx/>
                <a:uFillTx/>
                <a:latin typeface="Arial" panose="020B0604020202020204" pitchFamily="34" charset="0"/>
                <a:ea typeface="+mj-ea"/>
                <a:cs typeface="Tahoma"/>
              </a:rPr>
              <a:t>Simplify Data Protection</a:t>
            </a:r>
          </a:p>
          <a:p>
            <a:pPr marL="0" marR="0" lvl="0" indent="0" algn="l" defTabSz="457189"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1A1A1A"/>
                </a:solidFill>
                <a:effectLst/>
                <a:uLnTx/>
                <a:uFillTx/>
                <a:latin typeface="Arial" panose="020B0604020202020204" pitchFamily="34" charset="0"/>
                <a:ea typeface="+mj-ea"/>
                <a:cs typeface="Tahoma"/>
              </a:rPr>
              <a:t>Infrastructure Security and Recoverability</a:t>
            </a:r>
          </a:p>
        </p:txBody>
      </p:sp>
      <p:sp>
        <p:nvSpPr>
          <p:cNvPr id="109" name="TextBox 108">
            <a:extLst>
              <a:ext uri="{FF2B5EF4-FFF2-40B4-BE49-F238E27FC236}">
                <a16:creationId xmlns:a16="http://schemas.microsoft.com/office/drawing/2014/main" id="{410EE6DE-0455-4905-959A-042A2B075F61}"/>
              </a:ext>
            </a:extLst>
          </p:cNvPr>
          <p:cNvSpPr txBox="1"/>
          <p:nvPr/>
        </p:nvSpPr>
        <p:spPr>
          <a:xfrm>
            <a:off x="3870469" y="4065278"/>
            <a:ext cx="36054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Scale-Out Brik Cluster</a:t>
            </a:r>
          </a:p>
        </p:txBody>
      </p:sp>
      <p:grpSp>
        <p:nvGrpSpPr>
          <p:cNvPr id="12" name="Group 11">
            <a:extLst>
              <a:ext uri="{FF2B5EF4-FFF2-40B4-BE49-F238E27FC236}">
                <a16:creationId xmlns:a16="http://schemas.microsoft.com/office/drawing/2014/main" id="{E6A83B25-8185-4189-867B-0FDE2496CCCD}"/>
              </a:ext>
            </a:extLst>
          </p:cNvPr>
          <p:cNvGrpSpPr/>
          <p:nvPr/>
        </p:nvGrpSpPr>
        <p:grpSpPr>
          <a:xfrm>
            <a:off x="3535716" y="3823373"/>
            <a:ext cx="4083088" cy="197814"/>
            <a:chOff x="3740716" y="4399059"/>
            <a:chExt cx="4083088" cy="197814"/>
          </a:xfrm>
        </p:grpSpPr>
        <p:grpSp>
          <p:nvGrpSpPr>
            <p:cNvPr id="121" name="Group 120">
              <a:extLst>
                <a:ext uri="{FF2B5EF4-FFF2-40B4-BE49-F238E27FC236}">
                  <a16:creationId xmlns:a16="http://schemas.microsoft.com/office/drawing/2014/main" id="{FDCDC78B-BE81-45BE-9292-B390BAAA2E24}"/>
                </a:ext>
              </a:extLst>
            </p:cNvPr>
            <p:cNvGrpSpPr/>
            <p:nvPr/>
          </p:nvGrpSpPr>
          <p:grpSpPr>
            <a:xfrm>
              <a:off x="3740716" y="4399059"/>
              <a:ext cx="874623" cy="187558"/>
              <a:chOff x="1271891" y="1465989"/>
              <a:chExt cx="918210" cy="315030"/>
            </a:xfrm>
          </p:grpSpPr>
          <p:grpSp>
            <p:nvGrpSpPr>
              <p:cNvPr id="123" name="Group 122">
                <a:extLst>
                  <a:ext uri="{FF2B5EF4-FFF2-40B4-BE49-F238E27FC236}">
                    <a16:creationId xmlns:a16="http://schemas.microsoft.com/office/drawing/2014/main" id="{AD9BD1B1-9932-40E7-BD99-A33520B98894}"/>
                  </a:ext>
                </a:extLst>
              </p:cNvPr>
              <p:cNvGrpSpPr/>
              <p:nvPr/>
            </p:nvGrpSpPr>
            <p:grpSpPr>
              <a:xfrm>
                <a:off x="1271891" y="1465989"/>
                <a:ext cx="822960" cy="248355"/>
                <a:chOff x="1604903" y="1783645"/>
                <a:chExt cx="822960" cy="248355"/>
              </a:xfrm>
            </p:grpSpPr>
            <p:sp>
              <p:nvSpPr>
                <p:cNvPr id="128" name="Rectangle: Rounded Corners 127">
                  <a:extLst>
                    <a:ext uri="{FF2B5EF4-FFF2-40B4-BE49-F238E27FC236}">
                      <a16:creationId xmlns:a16="http://schemas.microsoft.com/office/drawing/2014/main" id="{D553CDD9-67BF-45FE-8E38-9C6F4A633CF6}"/>
                    </a:ext>
                  </a:extLst>
                </p:cNvPr>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Oval 128">
                  <a:extLst>
                    <a:ext uri="{FF2B5EF4-FFF2-40B4-BE49-F238E27FC236}">
                      <a16:creationId xmlns:a16="http://schemas.microsoft.com/office/drawing/2014/main" id="{5DF4FAB0-DEA1-4BEE-9ED3-A5ABD918668A}"/>
                    </a:ext>
                  </a:extLst>
                </p:cNvPr>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1601A4A2-29C9-4731-9248-CDB7753A5376}"/>
                  </a:ext>
                </a:extLst>
              </p:cNvPr>
              <p:cNvGrpSpPr/>
              <p:nvPr/>
            </p:nvGrpSpPr>
            <p:grpSpPr>
              <a:xfrm>
                <a:off x="1367141" y="1532664"/>
                <a:ext cx="822960" cy="248355"/>
                <a:chOff x="1604903" y="1783645"/>
                <a:chExt cx="822960" cy="248355"/>
              </a:xfrm>
            </p:grpSpPr>
            <p:sp>
              <p:nvSpPr>
                <p:cNvPr id="125" name="Rectangle: Rounded Corners 124">
                  <a:extLst>
                    <a:ext uri="{FF2B5EF4-FFF2-40B4-BE49-F238E27FC236}">
                      <a16:creationId xmlns:a16="http://schemas.microsoft.com/office/drawing/2014/main" id="{07791F08-9485-4AB4-BBD3-206BBACD5B03}"/>
                    </a:ext>
                  </a:extLst>
                </p:cNvPr>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Oval 126">
                  <a:extLst>
                    <a:ext uri="{FF2B5EF4-FFF2-40B4-BE49-F238E27FC236}">
                      <a16:creationId xmlns:a16="http://schemas.microsoft.com/office/drawing/2014/main" id="{9E4AB037-1795-4AAA-97CC-7A09E2EA5E5C}"/>
                    </a:ext>
                  </a:extLst>
                </p:cNvPr>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83" name="Group 182">
              <a:extLst>
                <a:ext uri="{FF2B5EF4-FFF2-40B4-BE49-F238E27FC236}">
                  <a16:creationId xmlns:a16="http://schemas.microsoft.com/office/drawing/2014/main" id="{6B5A03A4-3C38-4D0C-AE7A-6C97474409AD}"/>
                </a:ext>
              </a:extLst>
            </p:cNvPr>
            <p:cNvGrpSpPr/>
            <p:nvPr/>
          </p:nvGrpSpPr>
          <p:grpSpPr>
            <a:xfrm>
              <a:off x="5837694" y="4399495"/>
              <a:ext cx="939210" cy="196667"/>
              <a:chOff x="1271891" y="1465989"/>
              <a:chExt cx="918210" cy="315030"/>
            </a:xfrm>
          </p:grpSpPr>
          <p:grpSp>
            <p:nvGrpSpPr>
              <p:cNvPr id="185" name="Group 184">
                <a:extLst>
                  <a:ext uri="{FF2B5EF4-FFF2-40B4-BE49-F238E27FC236}">
                    <a16:creationId xmlns:a16="http://schemas.microsoft.com/office/drawing/2014/main" id="{9E3D13AD-B670-49D4-943E-FC26CE2C5B29}"/>
                  </a:ext>
                </a:extLst>
              </p:cNvPr>
              <p:cNvGrpSpPr/>
              <p:nvPr/>
            </p:nvGrpSpPr>
            <p:grpSpPr>
              <a:xfrm>
                <a:off x="1271891" y="1465989"/>
                <a:ext cx="822960" cy="248355"/>
                <a:chOff x="1604903" y="1783645"/>
                <a:chExt cx="822960" cy="248355"/>
              </a:xfrm>
            </p:grpSpPr>
            <p:sp>
              <p:nvSpPr>
                <p:cNvPr id="189" name="Rectangle: Rounded Corners 188">
                  <a:extLst>
                    <a:ext uri="{FF2B5EF4-FFF2-40B4-BE49-F238E27FC236}">
                      <a16:creationId xmlns:a16="http://schemas.microsoft.com/office/drawing/2014/main" id="{0C1995CE-5D45-4658-90ED-E39B3BB0064B}"/>
                    </a:ext>
                  </a:extLst>
                </p:cNvPr>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Oval 189">
                  <a:extLst>
                    <a:ext uri="{FF2B5EF4-FFF2-40B4-BE49-F238E27FC236}">
                      <a16:creationId xmlns:a16="http://schemas.microsoft.com/office/drawing/2014/main" id="{6F0A3ED6-5252-4F43-A352-7B184D93A825}"/>
                    </a:ext>
                  </a:extLst>
                </p:cNvPr>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86" name="Group 185">
                <a:extLst>
                  <a:ext uri="{FF2B5EF4-FFF2-40B4-BE49-F238E27FC236}">
                    <a16:creationId xmlns:a16="http://schemas.microsoft.com/office/drawing/2014/main" id="{3388C88A-D8A2-40BC-8280-7C1655E8B8EF}"/>
                  </a:ext>
                </a:extLst>
              </p:cNvPr>
              <p:cNvGrpSpPr/>
              <p:nvPr/>
            </p:nvGrpSpPr>
            <p:grpSpPr>
              <a:xfrm>
                <a:off x="1367141" y="1532664"/>
                <a:ext cx="822960" cy="248355"/>
                <a:chOff x="1604903" y="1783645"/>
                <a:chExt cx="822960" cy="248355"/>
              </a:xfrm>
            </p:grpSpPr>
            <p:sp>
              <p:nvSpPr>
                <p:cNvPr id="187" name="Rectangle: Rounded Corners 186">
                  <a:extLst>
                    <a:ext uri="{FF2B5EF4-FFF2-40B4-BE49-F238E27FC236}">
                      <a16:creationId xmlns:a16="http://schemas.microsoft.com/office/drawing/2014/main" id="{B55E36B6-DAF1-48B7-B327-A793C475CDE6}"/>
                    </a:ext>
                  </a:extLst>
                </p:cNvPr>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Oval 187">
                  <a:extLst>
                    <a:ext uri="{FF2B5EF4-FFF2-40B4-BE49-F238E27FC236}">
                      <a16:creationId xmlns:a16="http://schemas.microsoft.com/office/drawing/2014/main" id="{D5EAA79A-F920-4BA0-84A8-961374AC18B9}"/>
                    </a:ext>
                  </a:extLst>
                </p:cNvPr>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92" name="Group 191">
              <a:extLst>
                <a:ext uri="{FF2B5EF4-FFF2-40B4-BE49-F238E27FC236}">
                  <a16:creationId xmlns:a16="http://schemas.microsoft.com/office/drawing/2014/main" id="{B88BF9C0-E4AE-4739-88E4-0D6F8D213B69}"/>
                </a:ext>
              </a:extLst>
            </p:cNvPr>
            <p:cNvGrpSpPr/>
            <p:nvPr/>
          </p:nvGrpSpPr>
          <p:grpSpPr>
            <a:xfrm>
              <a:off x="4768199" y="4400130"/>
              <a:ext cx="916847" cy="196743"/>
              <a:chOff x="1271891" y="1465989"/>
              <a:chExt cx="918210" cy="315030"/>
            </a:xfrm>
          </p:grpSpPr>
          <p:grpSp>
            <p:nvGrpSpPr>
              <p:cNvPr id="194" name="Group 193">
                <a:extLst>
                  <a:ext uri="{FF2B5EF4-FFF2-40B4-BE49-F238E27FC236}">
                    <a16:creationId xmlns:a16="http://schemas.microsoft.com/office/drawing/2014/main" id="{999B9C55-6926-47C3-972B-110CD9AB7D9A}"/>
                  </a:ext>
                </a:extLst>
              </p:cNvPr>
              <p:cNvGrpSpPr/>
              <p:nvPr/>
            </p:nvGrpSpPr>
            <p:grpSpPr>
              <a:xfrm>
                <a:off x="1271891" y="1465989"/>
                <a:ext cx="822960" cy="248355"/>
                <a:chOff x="1604903" y="1783645"/>
                <a:chExt cx="822960" cy="248355"/>
              </a:xfrm>
            </p:grpSpPr>
            <p:sp>
              <p:nvSpPr>
                <p:cNvPr id="208" name="Rectangle: Rounded Corners 207">
                  <a:extLst>
                    <a:ext uri="{FF2B5EF4-FFF2-40B4-BE49-F238E27FC236}">
                      <a16:creationId xmlns:a16="http://schemas.microsoft.com/office/drawing/2014/main" id="{1D303E4E-BF52-4552-8787-BA49836D4B37}"/>
                    </a:ext>
                  </a:extLst>
                </p:cNvPr>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Oval 213">
                  <a:extLst>
                    <a:ext uri="{FF2B5EF4-FFF2-40B4-BE49-F238E27FC236}">
                      <a16:creationId xmlns:a16="http://schemas.microsoft.com/office/drawing/2014/main" id="{573895B4-FCB0-4538-85F3-97FA285D4630}"/>
                    </a:ext>
                  </a:extLst>
                </p:cNvPr>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5" name="Group 194">
                <a:extLst>
                  <a:ext uri="{FF2B5EF4-FFF2-40B4-BE49-F238E27FC236}">
                    <a16:creationId xmlns:a16="http://schemas.microsoft.com/office/drawing/2014/main" id="{E03A7FEF-8F2E-4195-95D0-3D7B1CD56979}"/>
                  </a:ext>
                </a:extLst>
              </p:cNvPr>
              <p:cNvGrpSpPr/>
              <p:nvPr/>
            </p:nvGrpSpPr>
            <p:grpSpPr>
              <a:xfrm>
                <a:off x="1367141" y="1532664"/>
                <a:ext cx="822960" cy="248355"/>
                <a:chOff x="1604903" y="1783645"/>
                <a:chExt cx="822960" cy="248355"/>
              </a:xfrm>
            </p:grpSpPr>
            <p:sp>
              <p:nvSpPr>
                <p:cNvPr id="196" name="Rectangle: Rounded Corners 195">
                  <a:extLst>
                    <a:ext uri="{FF2B5EF4-FFF2-40B4-BE49-F238E27FC236}">
                      <a16:creationId xmlns:a16="http://schemas.microsoft.com/office/drawing/2014/main" id="{A31A09D9-0EEF-4E05-87BD-B03043A841AD}"/>
                    </a:ext>
                  </a:extLst>
                </p:cNvPr>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Oval 206">
                  <a:extLst>
                    <a:ext uri="{FF2B5EF4-FFF2-40B4-BE49-F238E27FC236}">
                      <a16:creationId xmlns:a16="http://schemas.microsoft.com/office/drawing/2014/main" id="{171E2128-128C-46C2-9221-FEAC5C539C1D}"/>
                    </a:ext>
                  </a:extLst>
                </p:cNvPr>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10" name="Group 109">
              <a:extLst>
                <a:ext uri="{FF2B5EF4-FFF2-40B4-BE49-F238E27FC236}">
                  <a16:creationId xmlns:a16="http://schemas.microsoft.com/office/drawing/2014/main" id="{18D19C8B-F338-4C0C-8C26-0109E6361185}"/>
                </a:ext>
              </a:extLst>
            </p:cNvPr>
            <p:cNvGrpSpPr/>
            <p:nvPr/>
          </p:nvGrpSpPr>
          <p:grpSpPr>
            <a:xfrm>
              <a:off x="6884594" y="4400130"/>
              <a:ext cx="939210" cy="196667"/>
              <a:chOff x="1271891" y="1465989"/>
              <a:chExt cx="918210" cy="315030"/>
            </a:xfrm>
          </p:grpSpPr>
          <p:grpSp>
            <p:nvGrpSpPr>
              <p:cNvPr id="112" name="Group 111">
                <a:extLst>
                  <a:ext uri="{FF2B5EF4-FFF2-40B4-BE49-F238E27FC236}">
                    <a16:creationId xmlns:a16="http://schemas.microsoft.com/office/drawing/2014/main" id="{C168B82F-4DA1-4E40-86B7-8F14AF30BB25}"/>
                  </a:ext>
                </a:extLst>
              </p:cNvPr>
              <p:cNvGrpSpPr/>
              <p:nvPr/>
            </p:nvGrpSpPr>
            <p:grpSpPr>
              <a:xfrm>
                <a:off x="1271891" y="1465989"/>
                <a:ext cx="822960" cy="248355"/>
                <a:chOff x="1604903" y="1783645"/>
                <a:chExt cx="822960" cy="248355"/>
              </a:xfrm>
            </p:grpSpPr>
            <p:sp>
              <p:nvSpPr>
                <p:cNvPr id="116" name="Rectangle: Rounded Corners 115">
                  <a:extLst>
                    <a:ext uri="{FF2B5EF4-FFF2-40B4-BE49-F238E27FC236}">
                      <a16:creationId xmlns:a16="http://schemas.microsoft.com/office/drawing/2014/main" id="{A4A5A1A7-C5E7-41D4-A9E2-2373E6FB071A}"/>
                    </a:ext>
                  </a:extLst>
                </p:cNvPr>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Oval 116">
                  <a:extLst>
                    <a:ext uri="{FF2B5EF4-FFF2-40B4-BE49-F238E27FC236}">
                      <a16:creationId xmlns:a16="http://schemas.microsoft.com/office/drawing/2014/main" id="{9AA721AB-7F50-4823-9A1D-D444AE1AA2E0}"/>
                    </a:ext>
                  </a:extLst>
                </p:cNvPr>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13" name="Group 112">
                <a:extLst>
                  <a:ext uri="{FF2B5EF4-FFF2-40B4-BE49-F238E27FC236}">
                    <a16:creationId xmlns:a16="http://schemas.microsoft.com/office/drawing/2014/main" id="{4C9E1D91-DEA9-42E6-A9C7-1C5F2A67B505}"/>
                  </a:ext>
                </a:extLst>
              </p:cNvPr>
              <p:cNvGrpSpPr/>
              <p:nvPr/>
            </p:nvGrpSpPr>
            <p:grpSpPr>
              <a:xfrm>
                <a:off x="1367141" y="1532664"/>
                <a:ext cx="822960" cy="248355"/>
                <a:chOff x="1604903" y="1783645"/>
                <a:chExt cx="822960" cy="248355"/>
              </a:xfrm>
            </p:grpSpPr>
            <p:sp>
              <p:nvSpPr>
                <p:cNvPr id="114" name="Rectangle: Rounded Corners 113">
                  <a:extLst>
                    <a:ext uri="{FF2B5EF4-FFF2-40B4-BE49-F238E27FC236}">
                      <a16:creationId xmlns:a16="http://schemas.microsoft.com/office/drawing/2014/main" id="{34773CE0-5E3A-4877-B33F-6CF49F9E9218}"/>
                    </a:ext>
                  </a:extLst>
                </p:cNvPr>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Oval 114">
                  <a:extLst>
                    <a:ext uri="{FF2B5EF4-FFF2-40B4-BE49-F238E27FC236}">
                      <a16:creationId xmlns:a16="http://schemas.microsoft.com/office/drawing/2014/main" id="{01FB3E83-3BA6-47B5-B854-093223F44699}"/>
                    </a:ext>
                  </a:extLst>
                </p:cNvPr>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153" name="TextBox 152">
            <a:extLst>
              <a:ext uri="{FF2B5EF4-FFF2-40B4-BE49-F238E27FC236}">
                <a16:creationId xmlns:a16="http://schemas.microsoft.com/office/drawing/2014/main" id="{759AB77A-015C-4DA1-AC65-D7FB3835D4D9}"/>
              </a:ext>
            </a:extLst>
          </p:cNvPr>
          <p:cNvSpPr txBox="1"/>
          <p:nvPr/>
        </p:nvSpPr>
        <p:spPr>
          <a:xfrm>
            <a:off x="4113092" y="3411264"/>
            <a:ext cx="3226218"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Highly Optimized Software</a:t>
            </a:r>
          </a:p>
        </p:txBody>
      </p:sp>
      <p:sp>
        <p:nvSpPr>
          <p:cNvPr id="176" name="Rectangle: Rounded Corners 175">
            <a:extLst>
              <a:ext uri="{FF2B5EF4-FFF2-40B4-BE49-F238E27FC236}">
                <a16:creationId xmlns:a16="http://schemas.microsoft.com/office/drawing/2014/main" id="{34876E54-D33C-4AC1-A98D-AEADD0185C80}"/>
              </a:ext>
            </a:extLst>
          </p:cNvPr>
          <p:cNvSpPr/>
          <p:nvPr/>
        </p:nvSpPr>
        <p:spPr>
          <a:xfrm flipV="1">
            <a:off x="1957958" y="1669764"/>
            <a:ext cx="1392236" cy="1076172"/>
          </a:xfrm>
          <a:prstGeom prst="roundRect">
            <a:avLst>
              <a:gd name="adj" fmla="val 5556"/>
            </a:avLst>
          </a:prstGeom>
          <a:noFill/>
          <a:ln w="19050">
            <a:solidFill>
              <a:srgbClr val="9FC1AE"/>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7" name="TextBox 176">
            <a:extLst>
              <a:ext uri="{FF2B5EF4-FFF2-40B4-BE49-F238E27FC236}">
                <a16:creationId xmlns:a16="http://schemas.microsoft.com/office/drawing/2014/main" id="{83830815-55B3-4715-AC9C-A5EB5962368C}"/>
              </a:ext>
            </a:extLst>
          </p:cNvPr>
          <p:cNvSpPr txBox="1"/>
          <p:nvPr/>
        </p:nvSpPr>
        <p:spPr>
          <a:xfrm>
            <a:off x="1981016" y="1737560"/>
            <a:ext cx="1346120" cy="92333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Immutable Data Protection</a:t>
            </a:r>
          </a:p>
        </p:txBody>
      </p:sp>
      <p:sp>
        <p:nvSpPr>
          <p:cNvPr id="254" name="Rectangle: Rounded Corners 253">
            <a:extLst>
              <a:ext uri="{FF2B5EF4-FFF2-40B4-BE49-F238E27FC236}">
                <a16:creationId xmlns:a16="http://schemas.microsoft.com/office/drawing/2014/main" id="{350A2260-1013-40A2-8484-9543DF133C92}"/>
              </a:ext>
            </a:extLst>
          </p:cNvPr>
          <p:cNvSpPr/>
          <p:nvPr/>
        </p:nvSpPr>
        <p:spPr>
          <a:xfrm flipV="1">
            <a:off x="7932811" y="1647230"/>
            <a:ext cx="1392236" cy="1076172"/>
          </a:xfrm>
          <a:prstGeom prst="roundRect">
            <a:avLst>
              <a:gd name="adj" fmla="val 5556"/>
            </a:avLst>
          </a:prstGeom>
          <a:noFill/>
          <a:ln w="19050">
            <a:solidFill>
              <a:srgbClr val="9FC1AE"/>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5" name="TextBox 254">
            <a:extLst>
              <a:ext uri="{FF2B5EF4-FFF2-40B4-BE49-F238E27FC236}">
                <a16:creationId xmlns:a16="http://schemas.microsoft.com/office/drawing/2014/main" id="{FAEEE272-877C-4CF4-ACD1-AB4C9DFFD755}"/>
              </a:ext>
            </a:extLst>
          </p:cNvPr>
          <p:cNvSpPr txBox="1"/>
          <p:nvPr/>
        </p:nvSpPr>
        <p:spPr>
          <a:xfrm>
            <a:off x="8014617" y="1721414"/>
            <a:ext cx="1280901" cy="92333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Fast Recovery in Minutes</a:t>
            </a:r>
          </a:p>
        </p:txBody>
      </p:sp>
      <p:grpSp>
        <p:nvGrpSpPr>
          <p:cNvPr id="6" name="Group 5">
            <a:extLst>
              <a:ext uri="{FF2B5EF4-FFF2-40B4-BE49-F238E27FC236}">
                <a16:creationId xmlns:a16="http://schemas.microsoft.com/office/drawing/2014/main" id="{90F64F91-2215-493E-A155-5B53070E24F2}"/>
              </a:ext>
            </a:extLst>
          </p:cNvPr>
          <p:cNvGrpSpPr/>
          <p:nvPr/>
        </p:nvGrpSpPr>
        <p:grpSpPr>
          <a:xfrm>
            <a:off x="3980279" y="5057184"/>
            <a:ext cx="1472853" cy="820971"/>
            <a:chOff x="2740582" y="4799018"/>
            <a:chExt cx="1472853" cy="820971"/>
          </a:xfrm>
        </p:grpSpPr>
        <p:sp>
          <p:nvSpPr>
            <p:cNvPr id="248" name="Oval 57">
              <a:extLst>
                <a:ext uri="{FF2B5EF4-FFF2-40B4-BE49-F238E27FC236}">
                  <a16:creationId xmlns:a16="http://schemas.microsoft.com/office/drawing/2014/main" id="{92B54A84-6571-4F3C-8BE7-90BF0F4B67EB}"/>
                </a:ext>
              </a:extLst>
            </p:cNvPr>
            <p:cNvSpPr/>
            <p:nvPr/>
          </p:nvSpPr>
          <p:spPr>
            <a:xfrm>
              <a:off x="2740582" y="4799018"/>
              <a:ext cx="1472853" cy="820971"/>
            </a:xfrm>
            <a:custGeom>
              <a:avLst/>
              <a:gdLst/>
              <a:ahLst/>
              <a:cxnLst/>
              <a:rect l="l" t="t" r="r" b="b"/>
              <a:pathLst>
                <a:path w="2310555" h="1287908">
                  <a:moveTo>
                    <a:pt x="929401" y="0"/>
                  </a:moveTo>
                  <a:cubicBezTo>
                    <a:pt x="1129678" y="0"/>
                    <a:pt x="1306255" y="101473"/>
                    <a:pt x="1410524" y="255811"/>
                  </a:cubicBezTo>
                  <a:lnTo>
                    <a:pt x="1430900" y="293352"/>
                  </a:lnTo>
                  <a:lnTo>
                    <a:pt x="1443624" y="282854"/>
                  </a:lnTo>
                  <a:cubicBezTo>
                    <a:pt x="1500858" y="244188"/>
                    <a:pt x="1569854" y="221610"/>
                    <a:pt x="1644123" y="221610"/>
                  </a:cubicBezTo>
                  <a:cubicBezTo>
                    <a:pt x="1817419" y="221610"/>
                    <a:pt x="1962003" y="344533"/>
                    <a:pt x="1995442" y="507943"/>
                  </a:cubicBezTo>
                  <a:lnTo>
                    <a:pt x="2002280" y="575774"/>
                  </a:lnTo>
                  <a:lnTo>
                    <a:pt x="2024223" y="577986"/>
                  </a:lnTo>
                  <a:cubicBezTo>
                    <a:pt x="2187633" y="611424"/>
                    <a:pt x="2310555" y="756009"/>
                    <a:pt x="2310555" y="929304"/>
                  </a:cubicBezTo>
                  <a:cubicBezTo>
                    <a:pt x="2310555" y="1127356"/>
                    <a:pt x="2150003" y="1287908"/>
                    <a:pt x="1951951" y="1287908"/>
                  </a:cubicBezTo>
                  <a:lnTo>
                    <a:pt x="1895635" y="1282939"/>
                  </a:lnTo>
                  <a:lnTo>
                    <a:pt x="358604" y="1282939"/>
                  </a:lnTo>
                  <a:lnTo>
                    <a:pt x="345405" y="1282939"/>
                  </a:lnTo>
                  <a:lnTo>
                    <a:pt x="332242" y="1280282"/>
                  </a:lnTo>
                  <a:lnTo>
                    <a:pt x="286333" y="1275654"/>
                  </a:lnTo>
                  <a:cubicBezTo>
                    <a:pt x="122922" y="1242215"/>
                    <a:pt x="0" y="1097631"/>
                    <a:pt x="0" y="924335"/>
                  </a:cubicBezTo>
                  <a:cubicBezTo>
                    <a:pt x="0" y="751040"/>
                    <a:pt x="122922" y="606455"/>
                    <a:pt x="286333" y="573017"/>
                  </a:cubicBezTo>
                  <a:lnTo>
                    <a:pt x="350565" y="566541"/>
                  </a:lnTo>
                  <a:lnTo>
                    <a:pt x="360975" y="463281"/>
                  </a:lnTo>
                  <a:cubicBezTo>
                    <a:pt x="415078" y="198887"/>
                    <a:pt x="649014" y="0"/>
                    <a:pt x="929401" y="0"/>
                  </a:cubicBezTo>
                  <a:close/>
                </a:path>
              </a:pathLst>
            </a:custGeom>
            <a:solidFill>
              <a:sysClr val="window" lastClr="FFFFFF"/>
            </a:solidFill>
            <a:ln w="19050" cap="flat" cmpd="sng" algn="ctr">
              <a:solidFill>
                <a:srgbClr val="00A3E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59" name="TextBox 58">
              <a:extLst>
                <a:ext uri="{FF2B5EF4-FFF2-40B4-BE49-F238E27FC236}">
                  <a16:creationId xmlns:a16="http://schemas.microsoft.com/office/drawing/2014/main" id="{5E63EA63-67E6-4CB1-82C4-63C69A3F8046}"/>
                </a:ext>
              </a:extLst>
            </p:cNvPr>
            <p:cNvSpPr txBox="1"/>
            <p:nvPr/>
          </p:nvSpPr>
          <p:spPr>
            <a:xfrm>
              <a:off x="3079913" y="4959613"/>
              <a:ext cx="673582" cy="307777"/>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Arial" panose="020B0604020202020204" pitchFamily="34" charset="0"/>
                  <a:ea typeface="+mn-ea"/>
                  <a:cs typeface="+mn-cs"/>
                </a:rPr>
                <a:t>Public</a:t>
              </a:r>
            </a:p>
          </p:txBody>
        </p:sp>
      </p:grpSp>
      <p:grpSp>
        <p:nvGrpSpPr>
          <p:cNvPr id="4" name="Group 3">
            <a:extLst>
              <a:ext uri="{FF2B5EF4-FFF2-40B4-BE49-F238E27FC236}">
                <a16:creationId xmlns:a16="http://schemas.microsoft.com/office/drawing/2014/main" id="{7C73153D-550B-4180-A29B-50A2DE39DC7F}"/>
              </a:ext>
            </a:extLst>
          </p:cNvPr>
          <p:cNvGrpSpPr/>
          <p:nvPr/>
        </p:nvGrpSpPr>
        <p:grpSpPr>
          <a:xfrm>
            <a:off x="6320117" y="5094855"/>
            <a:ext cx="1079781" cy="815655"/>
            <a:chOff x="6507375" y="4799018"/>
            <a:chExt cx="1079781" cy="815655"/>
          </a:xfrm>
        </p:grpSpPr>
        <p:sp>
          <p:nvSpPr>
            <p:cNvPr id="2" name="Cylinder 1">
              <a:extLst>
                <a:ext uri="{FF2B5EF4-FFF2-40B4-BE49-F238E27FC236}">
                  <a16:creationId xmlns:a16="http://schemas.microsoft.com/office/drawing/2014/main" id="{73F29F2D-3562-49E5-A880-7E8CB10FCDE1}"/>
                </a:ext>
              </a:extLst>
            </p:cNvPr>
            <p:cNvSpPr/>
            <p:nvPr/>
          </p:nvSpPr>
          <p:spPr>
            <a:xfrm>
              <a:off x="6507375" y="4799018"/>
              <a:ext cx="1079781" cy="815655"/>
            </a:xfrm>
            <a:prstGeom prst="can">
              <a:avLst/>
            </a:prstGeom>
            <a:noFill/>
            <a:ln w="19050">
              <a:solidFill>
                <a:srgbClr val="2598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lumMod val="75000"/>
                  </a:srgbClr>
                </a:solidFill>
                <a:effectLst/>
                <a:uLnTx/>
                <a:uFillTx/>
                <a:latin typeface="Segoe UI"/>
                <a:ea typeface="+mn-ea"/>
                <a:cs typeface="+mn-cs"/>
              </a:endParaRPr>
            </a:p>
          </p:txBody>
        </p:sp>
        <p:sp>
          <p:nvSpPr>
            <p:cNvPr id="61" name="TextBox 60">
              <a:extLst>
                <a:ext uri="{FF2B5EF4-FFF2-40B4-BE49-F238E27FC236}">
                  <a16:creationId xmlns:a16="http://schemas.microsoft.com/office/drawing/2014/main" id="{6472CC3B-1869-444D-921E-4E53ABAD461B}"/>
                </a:ext>
              </a:extLst>
            </p:cNvPr>
            <p:cNvSpPr txBox="1"/>
            <p:nvPr/>
          </p:nvSpPr>
          <p:spPr>
            <a:xfrm>
              <a:off x="6634941" y="5059098"/>
              <a:ext cx="889699"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Arial" panose="020B0604020202020204" pitchFamily="34" charset="0"/>
                  <a:ea typeface="+mn-ea"/>
                  <a:cs typeface="+mn-cs"/>
                </a:rPr>
                <a:t>3</a:t>
              </a:r>
              <a:r>
                <a:rPr kumimoji="0" lang="en-US" sz="1400" b="0" i="0" u="none" strike="noStrike" kern="1200" cap="none" spc="0" normalizeH="0" baseline="30000" noProof="0" dirty="0">
                  <a:ln>
                    <a:noFill/>
                  </a:ln>
                  <a:solidFill>
                    <a:srgbClr val="1A1A1A"/>
                  </a:solidFill>
                  <a:effectLst/>
                  <a:uLnTx/>
                  <a:uFillTx/>
                  <a:latin typeface="Arial" panose="020B0604020202020204" pitchFamily="34" charset="0"/>
                  <a:ea typeface="+mn-ea"/>
                  <a:cs typeface="+mn-cs"/>
                </a:rPr>
                <a:t>rd</a:t>
              </a:r>
              <a:r>
                <a:rPr kumimoji="0" lang="en-US" sz="1400" b="0" i="0" u="none" strike="noStrike" kern="1200" cap="none" spc="0" normalizeH="0" baseline="0" noProof="0" dirty="0">
                  <a:ln>
                    <a:noFill/>
                  </a:ln>
                  <a:solidFill>
                    <a:srgbClr val="1A1A1A"/>
                  </a:solidFill>
                  <a:effectLst/>
                  <a:uLnTx/>
                  <a:uFillTx/>
                  <a:latin typeface="Arial" panose="020B0604020202020204" pitchFamily="34" charset="0"/>
                  <a:ea typeface="+mn-ea"/>
                  <a:cs typeface="+mn-cs"/>
                </a:rPr>
                <a:t> Party Storage</a:t>
              </a:r>
            </a:p>
          </p:txBody>
        </p:sp>
      </p:grpSp>
      <p:sp>
        <p:nvSpPr>
          <p:cNvPr id="60" name="Isosceles Triangle 59">
            <a:extLst>
              <a:ext uri="{FF2B5EF4-FFF2-40B4-BE49-F238E27FC236}">
                <a16:creationId xmlns:a16="http://schemas.microsoft.com/office/drawing/2014/main" id="{CD89054C-36A1-4534-90BC-3950CC607610}"/>
              </a:ext>
            </a:extLst>
          </p:cNvPr>
          <p:cNvSpPr/>
          <p:nvPr/>
        </p:nvSpPr>
        <p:spPr>
          <a:xfrm rot="10800000" flipV="1">
            <a:off x="3892291" y="4403226"/>
            <a:ext cx="3675661" cy="622803"/>
          </a:xfrm>
          <a:prstGeom prst="triangle">
            <a:avLst/>
          </a:prstGeom>
          <a:gradFill>
            <a:gsLst>
              <a:gs pos="0">
                <a:sysClr val="window" lastClr="FFFFFF"/>
              </a:gs>
              <a:gs pos="73000">
                <a:srgbClr val="5AAA81">
                  <a:lumMod val="30000"/>
                  <a:lumOff val="70000"/>
                </a:srgbClr>
              </a:gs>
            </a:gsLst>
            <a:lin ang="16200000" scaled="1"/>
          </a:gradFill>
          <a:ln w="25400" cap="flat" cmpd="sng" algn="ctr">
            <a:noFill/>
            <a:prstDash val="solid"/>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65" name="Rectangle: Rounded Corners 64">
            <a:extLst>
              <a:ext uri="{FF2B5EF4-FFF2-40B4-BE49-F238E27FC236}">
                <a16:creationId xmlns:a16="http://schemas.microsoft.com/office/drawing/2014/main" id="{AD45A4AE-0917-4C79-8709-D897D809454F}"/>
              </a:ext>
            </a:extLst>
          </p:cNvPr>
          <p:cNvSpPr/>
          <p:nvPr/>
        </p:nvSpPr>
        <p:spPr>
          <a:xfrm flipV="1">
            <a:off x="3936214" y="1661139"/>
            <a:ext cx="1392236" cy="1076172"/>
          </a:xfrm>
          <a:prstGeom prst="roundRect">
            <a:avLst>
              <a:gd name="adj" fmla="val 5556"/>
            </a:avLst>
          </a:prstGeom>
          <a:noFill/>
          <a:ln w="19050">
            <a:solidFill>
              <a:srgbClr val="9FC1AE"/>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AF2E9897-7CD5-4BC6-B927-C0E0E2985E03}"/>
              </a:ext>
            </a:extLst>
          </p:cNvPr>
          <p:cNvSpPr txBox="1"/>
          <p:nvPr/>
        </p:nvSpPr>
        <p:spPr>
          <a:xfrm>
            <a:off x="3854408" y="1750398"/>
            <a:ext cx="1555848" cy="63555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Self Protecting Infrastructure</a:t>
            </a:r>
          </a:p>
        </p:txBody>
      </p:sp>
      <p:sp>
        <p:nvSpPr>
          <p:cNvPr id="55" name="Rectangle: Rounded Corners 54">
            <a:extLst>
              <a:ext uri="{FF2B5EF4-FFF2-40B4-BE49-F238E27FC236}">
                <a16:creationId xmlns:a16="http://schemas.microsoft.com/office/drawing/2014/main" id="{73E94DB2-E8E6-4A39-A5DB-30F2D409A788}"/>
              </a:ext>
            </a:extLst>
          </p:cNvPr>
          <p:cNvSpPr/>
          <p:nvPr/>
        </p:nvSpPr>
        <p:spPr>
          <a:xfrm flipV="1">
            <a:off x="5998204" y="1672503"/>
            <a:ext cx="1392236" cy="1076172"/>
          </a:xfrm>
          <a:prstGeom prst="roundRect">
            <a:avLst>
              <a:gd name="adj" fmla="val 5556"/>
            </a:avLst>
          </a:prstGeom>
          <a:noFill/>
          <a:ln w="19050">
            <a:solidFill>
              <a:srgbClr val="9FC1AE"/>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TextBox 55">
            <a:extLst>
              <a:ext uri="{FF2B5EF4-FFF2-40B4-BE49-F238E27FC236}">
                <a16:creationId xmlns:a16="http://schemas.microsoft.com/office/drawing/2014/main" id="{5BD5C0DD-CE8D-4BEB-A0BF-F5AD95A533D8}"/>
              </a:ext>
            </a:extLst>
          </p:cNvPr>
          <p:cNvSpPr txBox="1"/>
          <p:nvPr/>
        </p:nvSpPr>
        <p:spPr>
          <a:xfrm>
            <a:off x="6075366" y="1748924"/>
            <a:ext cx="1280901" cy="635559"/>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End-to-End Encryption</a:t>
            </a:r>
          </a:p>
        </p:txBody>
      </p:sp>
      <p:sp>
        <p:nvSpPr>
          <p:cNvPr id="5" name="TextBox 4">
            <a:extLst>
              <a:ext uri="{FF2B5EF4-FFF2-40B4-BE49-F238E27FC236}">
                <a16:creationId xmlns:a16="http://schemas.microsoft.com/office/drawing/2014/main" id="{2F0C49ED-D532-E141-A45F-9B18AFCC05A8}"/>
              </a:ext>
            </a:extLst>
          </p:cNvPr>
          <p:cNvSpPr txBox="1"/>
          <p:nvPr/>
        </p:nvSpPr>
        <p:spPr>
          <a:xfrm>
            <a:off x="3718524" y="6150871"/>
            <a:ext cx="4168129"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1A1A1A"/>
                </a:solidFill>
                <a:effectLst/>
                <a:uLnTx/>
                <a:uFillTx/>
                <a:latin typeface="Segoe UI"/>
                <a:ea typeface="+mn-ea"/>
                <a:cs typeface="+mn-cs"/>
              </a:rPr>
              <a:t>Next Generation Protection</a:t>
            </a:r>
          </a:p>
        </p:txBody>
      </p:sp>
      <p:pic>
        <p:nvPicPr>
          <p:cNvPr id="54" name="Picture 53">
            <a:extLst>
              <a:ext uri="{FF2B5EF4-FFF2-40B4-BE49-F238E27FC236}">
                <a16:creationId xmlns:a16="http://schemas.microsoft.com/office/drawing/2014/main" id="{45D9EC69-1015-F646-85E7-86C99FCB8B4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27840" y="5568792"/>
            <a:ext cx="1382416" cy="168656"/>
          </a:xfrm>
          <a:prstGeom prst="rect">
            <a:avLst/>
          </a:prstGeom>
        </p:spPr>
      </p:pic>
    </p:spTree>
    <p:extLst>
      <p:ext uri="{BB962C8B-B14F-4D97-AF65-F5344CB8AC3E}">
        <p14:creationId xmlns:p14="http://schemas.microsoft.com/office/powerpoint/2010/main" val="391459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 name="Straight Connector 613"/>
          <p:cNvCxnSpPr>
            <a:cxnSpLocks/>
          </p:cNvCxnSpPr>
          <p:nvPr/>
        </p:nvCxnSpPr>
        <p:spPr>
          <a:xfrm>
            <a:off x="4012793" y="4309161"/>
            <a:ext cx="1435508" cy="0"/>
          </a:xfrm>
          <a:prstGeom prst="line">
            <a:avLst/>
          </a:prstGeom>
          <a:noFill/>
          <a:ln w="19050" cap="flat" cmpd="sng" algn="ctr">
            <a:solidFill>
              <a:srgbClr val="888B8D"/>
            </a:solidFill>
            <a:prstDash val="sysDot"/>
          </a:ln>
          <a:effectLst/>
        </p:spPr>
      </p:cxnSp>
      <p:cxnSp>
        <p:nvCxnSpPr>
          <p:cNvPr id="613" name="Straight Connector 612"/>
          <p:cNvCxnSpPr>
            <a:cxnSpLocks/>
          </p:cNvCxnSpPr>
          <p:nvPr/>
        </p:nvCxnSpPr>
        <p:spPr>
          <a:xfrm>
            <a:off x="5193893" y="5109261"/>
            <a:ext cx="1562508" cy="0"/>
          </a:xfrm>
          <a:prstGeom prst="line">
            <a:avLst/>
          </a:prstGeom>
          <a:noFill/>
          <a:ln w="19050" cap="flat" cmpd="sng" algn="ctr">
            <a:solidFill>
              <a:srgbClr val="888B8D"/>
            </a:solidFill>
            <a:prstDash val="sysDot"/>
          </a:ln>
          <a:effectLst/>
        </p:spPr>
      </p:cxnSp>
      <p:cxnSp>
        <p:nvCxnSpPr>
          <p:cNvPr id="611" name="Straight Connector 610"/>
          <p:cNvCxnSpPr>
            <a:cxnSpLocks/>
          </p:cNvCxnSpPr>
          <p:nvPr/>
        </p:nvCxnSpPr>
        <p:spPr>
          <a:xfrm>
            <a:off x="5444373" y="4157126"/>
            <a:ext cx="0" cy="960975"/>
          </a:xfrm>
          <a:prstGeom prst="line">
            <a:avLst/>
          </a:prstGeom>
          <a:noFill/>
          <a:ln w="19050" cap="flat" cmpd="sng" algn="ctr">
            <a:solidFill>
              <a:srgbClr val="888B8D"/>
            </a:solidFill>
            <a:prstDash val="sysDot"/>
          </a:ln>
          <a:effectLst/>
        </p:spPr>
      </p:cxnSp>
      <p:cxnSp>
        <p:nvCxnSpPr>
          <p:cNvPr id="401" name="Straight Connector 400"/>
          <p:cNvCxnSpPr>
            <a:cxnSpLocks/>
          </p:cNvCxnSpPr>
          <p:nvPr/>
        </p:nvCxnSpPr>
        <p:spPr>
          <a:xfrm>
            <a:off x="4895733" y="4296827"/>
            <a:ext cx="1097280" cy="0"/>
          </a:xfrm>
          <a:prstGeom prst="line">
            <a:avLst/>
          </a:prstGeom>
          <a:noFill/>
          <a:ln w="19050" cap="flat" cmpd="sng" algn="ctr">
            <a:solidFill>
              <a:srgbClr val="888B8D"/>
            </a:solidFill>
            <a:prstDash val="sysDot"/>
          </a:ln>
          <a:effectLst/>
        </p:spPr>
      </p:cxnSp>
      <p:sp>
        <p:nvSpPr>
          <p:cNvPr id="3" name="Slide Number Placeholder 2"/>
          <p:cNvSpPr>
            <a:spLocks noGrp="1"/>
          </p:cNvSpPr>
          <p:nvPr>
            <p:ph type="sldNum" sz="quarter" idx="10"/>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Arial" panose="020B0604020202020204" pitchFamily="34" charset="0"/>
                <a:ea typeface="+mn-ea"/>
                <a:cs typeface="+mn-cs"/>
              </a:rPr>
              <a:t> </a:t>
            </a:r>
          </a:p>
        </p:txBody>
      </p:sp>
      <p:sp>
        <p:nvSpPr>
          <p:cNvPr id="20" name="Title 7"/>
          <p:cNvSpPr txBox="1">
            <a:spLocks noGrp="1"/>
          </p:cNvSpPr>
          <p:nvPr>
            <p:ph type="title"/>
          </p:nvPr>
        </p:nvSpPr>
        <p:spPr>
          <a:xfrm>
            <a:off x="597057" y="553082"/>
            <a:ext cx="8128000" cy="461665"/>
          </a:xfrm>
          <a:prstGeom prst="rect">
            <a:avLst/>
          </a:prstGeom>
          <a:noFill/>
        </p:spPr>
        <p:txBody>
          <a:bodyPr wrap="square" rtlCol="0">
            <a:spAutoFit/>
          </a:bodyPr>
          <a:lstStyle/>
          <a:p>
            <a:r>
              <a:rPr lang="en-US" sz="3733" dirty="0">
                <a:latin typeface="Arial" panose="020B0604020202020204" pitchFamily="34" charset="0"/>
              </a:rPr>
              <a:t>Your Data Center Today</a:t>
            </a:r>
          </a:p>
        </p:txBody>
      </p:sp>
      <p:cxnSp>
        <p:nvCxnSpPr>
          <p:cNvPr id="296" name="Straight Connector 295"/>
          <p:cNvCxnSpPr>
            <a:cxnSpLocks/>
          </p:cNvCxnSpPr>
          <p:nvPr/>
        </p:nvCxnSpPr>
        <p:spPr>
          <a:xfrm>
            <a:off x="6163745" y="2303733"/>
            <a:ext cx="0" cy="646431"/>
          </a:xfrm>
          <a:prstGeom prst="line">
            <a:avLst/>
          </a:prstGeom>
          <a:noFill/>
          <a:ln w="19050" cap="flat" cmpd="sng" algn="ctr">
            <a:solidFill>
              <a:srgbClr val="888B8D"/>
            </a:solidFill>
            <a:prstDash val="sysDot"/>
          </a:ln>
          <a:effectLst/>
        </p:spPr>
      </p:cxnSp>
      <p:sp>
        <p:nvSpPr>
          <p:cNvPr id="498" name="Freeform 497"/>
          <p:cNvSpPr/>
          <p:nvPr/>
        </p:nvSpPr>
        <p:spPr>
          <a:xfrm rot="5400000">
            <a:off x="4900798" y="1922929"/>
            <a:ext cx="1196329" cy="386433"/>
          </a:xfrm>
          <a:custGeom>
            <a:avLst/>
            <a:gdLst>
              <a:gd name="connsiteX0" fmla="*/ 41096 w 3565132"/>
              <a:gd name="connsiteY0" fmla="*/ 2578813 h 2609636"/>
              <a:gd name="connsiteX1" fmla="*/ 1376737 w 3565132"/>
              <a:gd name="connsiteY1" fmla="*/ 0 h 2609636"/>
              <a:gd name="connsiteX2" fmla="*/ 2044557 w 3565132"/>
              <a:gd name="connsiteY2" fmla="*/ 20548 h 2609636"/>
              <a:gd name="connsiteX3" fmla="*/ 3565132 w 3565132"/>
              <a:gd name="connsiteY3" fmla="*/ 2599362 h 2609636"/>
              <a:gd name="connsiteX4" fmla="*/ 0 w 3565132"/>
              <a:gd name="connsiteY4" fmla="*/ 2609636 h 260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5132" h="2609636">
                <a:moveTo>
                  <a:pt x="41096" y="2578813"/>
                </a:moveTo>
                <a:lnTo>
                  <a:pt x="1376737" y="0"/>
                </a:lnTo>
                <a:lnTo>
                  <a:pt x="2044557" y="20548"/>
                </a:lnTo>
                <a:lnTo>
                  <a:pt x="3565132" y="2599362"/>
                </a:lnTo>
                <a:lnTo>
                  <a:pt x="0" y="2609636"/>
                </a:lnTo>
              </a:path>
            </a:pathLst>
          </a:custGeom>
          <a:gradFill flip="none" rotWithShape="1">
            <a:gsLst>
              <a:gs pos="0">
                <a:sysClr val="window" lastClr="FFFFFF"/>
              </a:gs>
              <a:gs pos="73000">
                <a:srgbClr val="5AAA81">
                  <a:lumMod val="30000"/>
                  <a:lumOff val="70000"/>
                </a:srgbClr>
              </a:gs>
            </a:gsLst>
            <a:lin ang="16200000" scaled="1"/>
            <a:tileRect/>
          </a:gradFill>
          <a:ln w="9525">
            <a:noFill/>
            <a:round/>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219170" rtl="0" eaLnBrk="1" fontAlgn="base" latinLnBrk="0" hangingPunct="1">
              <a:lnSpc>
                <a:spcPct val="100000"/>
              </a:lnSpc>
              <a:spcBef>
                <a:spcPct val="0"/>
              </a:spcBef>
              <a:spcAft>
                <a:spcPct val="4000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ＭＳ Ｐゴシック" pitchFamily="34" charset="-128"/>
              <a:cs typeface="+mn-cs"/>
            </a:endParaRPr>
          </a:p>
        </p:txBody>
      </p:sp>
      <p:grpSp>
        <p:nvGrpSpPr>
          <p:cNvPr id="193" name="Group 192"/>
          <p:cNvGrpSpPr/>
          <p:nvPr/>
        </p:nvGrpSpPr>
        <p:grpSpPr>
          <a:xfrm>
            <a:off x="5696365" y="1967811"/>
            <a:ext cx="934764" cy="320709"/>
            <a:chOff x="1271891" y="1465989"/>
            <a:chExt cx="918210" cy="315030"/>
          </a:xfrm>
        </p:grpSpPr>
        <p:grpSp>
          <p:nvGrpSpPr>
            <p:cNvPr id="195" name="Group 194"/>
            <p:cNvGrpSpPr/>
            <p:nvPr/>
          </p:nvGrpSpPr>
          <p:grpSpPr>
            <a:xfrm>
              <a:off x="1271891" y="1465989"/>
              <a:ext cx="822960" cy="248355"/>
              <a:chOff x="1604903" y="1783645"/>
              <a:chExt cx="822960" cy="248355"/>
            </a:xfrm>
          </p:grpSpPr>
          <p:sp>
            <p:nvSpPr>
              <p:cNvPr id="199" name="Rectangle: Rounded Corners 198"/>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00" name="Oval 199"/>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96" name="Group 195"/>
            <p:cNvGrpSpPr/>
            <p:nvPr/>
          </p:nvGrpSpPr>
          <p:grpSpPr>
            <a:xfrm>
              <a:off x="1367141" y="1532664"/>
              <a:ext cx="822960" cy="248355"/>
              <a:chOff x="1604903" y="1783645"/>
              <a:chExt cx="822960" cy="248355"/>
            </a:xfrm>
          </p:grpSpPr>
          <p:sp>
            <p:nvSpPr>
              <p:cNvPr id="197" name="Rectangle: Rounded Corners 196"/>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8" name="Oval 197"/>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sp>
        <p:nvSpPr>
          <p:cNvPr id="203" name="TextBox 202"/>
          <p:cNvSpPr txBox="1"/>
          <p:nvPr/>
        </p:nvSpPr>
        <p:spPr>
          <a:xfrm>
            <a:off x="2078221" y="3269560"/>
            <a:ext cx="1449435" cy="338554"/>
          </a:xfrm>
          <a:prstGeom prst="rect">
            <a:avLst/>
          </a:prstGeom>
          <a:noFill/>
        </p:spPr>
        <p:txBody>
          <a:bodyPr wrap="none" rtlCol="0">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t>Backup Proxy</a:t>
            </a:r>
          </a:p>
        </p:txBody>
      </p:sp>
      <p:grpSp>
        <p:nvGrpSpPr>
          <p:cNvPr id="246" name="Group 245"/>
          <p:cNvGrpSpPr/>
          <p:nvPr/>
        </p:nvGrpSpPr>
        <p:grpSpPr>
          <a:xfrm>
            <a:off x="5017653" y="4919287"/>
            <a:ext cx="853440" cy="331140"/>
            <a:chOff x="4155816" y="3665210"/>
            <a:chExt cx="640080" cy="248355"/>
          </a:xfrm>
        </p:grpSpPr>
        <p:sp>
          <p:nvSpPr>
            <p:cNvPr id="248" name="Rectangle: Rounded Corners 247"/>
            <p:cNvSpPr/>
            <p:nvPr/>
          </p:nvSpPr>
          <p:spPr>
            <a:xfrm>
              <a:off x="4155816" y="3665210"/>
              <a:ext cx="64008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49" name="Oval 248"/>
            <p:cNvSpPr/>
            <p:nvPr/>
          </p:nvSpPr>
          <p:spPr>
            <a:xfrm>
              <a:off x="4273631" y="3761955"/>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50" name="Oval 249"/>
            <p:cNvSpPr/>
            <p:nvPr/>
          </p:nvSpPr>
          <p:spPr>
            <a:xfrm>
              <a:off x="4614150" y="3761955"/>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51" name="Rectangle 250"/>
            <p:cNvSpPr/>
            <p:nvPr/>
          </p:nvSpPr>
          <p:spPr>
            <a:xfrm>
              <a:off x="4412457" y="3766528"/>
              <a:ext cx="119062" cy="45719"/>
            </a:xfrm>
            <a:prstGeom prst="rect">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sp>
        <p:nvSpPr>
          <p:cNvPr id="247" name="TextBox 246"/>
          <p:cNvSpPr txBox="1"/>
          <p:nvPr/>
        </p:nvSpPr>
        <p:spPr>
          <a:xfrm>
            <a:off x="8768090" y="3773004"/>
            <a:ext cx="604653" cy="338554"/>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t>SAN</a:t>
            </a:r>
          </a:p>
        </p:txBody>
      </p:sp>
      <p:grpSp>
        <p:nvGrpSpPr>
          <p:cNvPr id="253" name="Group 252"/>
          <p:cNvGrpSpPr/>
          <p:nvPr/>
        </p:nvGrpSpPr>
        <p:grpSpPr>
          <a:xfrm>
            <a:off x="6407624" y="4749799"/>
            <a:ext cx="969113" cy="627540"/>
            <a:chOff x="2183739" y="4029078"/>
            <a:chExt cx="785665" cy="508750"/>
          </a:xfrm>
          <a:solidFill>
            <a:schemeClr val="bg1"/>
          </a:solidFill>
        </p:grpSpPr>
        <p:grpSp>
          <p:nvGrpSpPr>
            <p:cNvPr id="255" name="Group 254"/>
            <p:cNvGrpSpPr/>
            <p:nvPr/>
          </p:nvGrpSpPr>
          <p:grpSpPr>
            <a:xfrm>
              <a:off x="2183739" y="4029078"/>
              <a:ext cx="785665" cy="508750"/>
              <a:chOff x="1032149" y="4546834"/>
              <a:chExt cx="2059947" cy="1333898"/>
            </a:xfrm>
            <a:grpFill/>
          </p:grpSpPr>
          <p:sp>
            <p:nvSpPr>
              <p:cNvPr id="261" name="Rectangle 260"/>
              <p:cNvSpPr/>
              <p:nvPr/>
            </p:nvSpPr>
            <p:spPr>
              <a:xfrm>
                <a:off x="1032149" y="4546834"/>
                <a:ext cx="1327983" cy="1113044"/>
              </a:xfrm>
              <a:prstGeom prst="rect">
                <a:avLst/>
              </a:prstGeom>
              <a:grpFill/>
              <a:ln w="28575" cmpd="sng">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62" name="Rectangle 135"/>
              <p:cNvSpPr/>
              <p:nvPr/>
            </p:nvSpPr>
            <p:spPr>
              <a:xfrm>
                <a:off x="2364937" y="4702458"/>
                <a:ext cx="727159" cy="957420"/>
              </a:xfrm>
              <a:custGeom>
                <a:avLst/>
                <a:gdLst>
                  <a:gd name="connsiteX0" fmla="*/ 0 w 727159"/>
                  <a:gd name="connsiteY0" fmla="*/ 0 h 957420"/>
                  <a:gd name="connsiteX1" fmla="*/ 727159 w 727159"/>
                  <a:gd name="connsiteY1" fmla="*/ 0 h 957420"/>
                  <a:gd name="connsiteX2" fmla="*/ 727159 w 727159"/>
                  <a:gd name="connsiteY2" fmla="*/ 957420 h 957420"/>
                  <a:gd name="connsiteX3" fmla="*/ 0 w 727159"/>
                  <a:gd name="connsiteY3" fmla="*/ 957420 h 957420"/>
                  <a:gd name="connsiteX4" fmla="*/ 0 w 727159"/>
                  <a:gd name="connsiteY4" fmla="*/ 0 h 957420"/>
                  <a:gd name="connsiteX0" fmla="*/ 0 w 727159"/>
                  <a:gd name="connsiteY0" fmla="*/ 0 h 957420"/>
                  <a:gd name="connsiteX1" fmla="*/ 727159 w 727159"/>
                  <a:gd name="connsiteY1" fmla="*/ 0 h 957420"/>
                  <a:gd name="connsiteX2" fmla="*/ 727159 w 727159"/>
                  <a:gd name="connsiteY2" fmla="*/ 492665 h 957420"/>
                  <a:gd name="connsiteX3" fmla="*/ 727159 w 727159"/>
                  <a:gd name="connsiteY3" fmla="*/ 957420 h 957420"/>
                  <a:gd name="connsiteX4" fmla="*/ 0 w 727159"/>
                  <a:gd name="connsiteY4" fmla="*/ 957420 h 957420"/>
                  <a:gd name="connsiteX5" fmla="*/ 0 w 727159"/>
                  <a:gd name="connsiteY5" fmla="*/ 0 h 957420"/>
                  <a:gd name="connsiteX0" fmla="*/ 0 w 727159"/>
                  <a:gd name="connsiteY0" fmla="*/ 0 h 957420"/>
                  <a:gd name="connsiteX1" fmla="*/ 363653 w 727159"/>
                  <a:gd name="connsiteY1" fmla="*/ 0 h 957420"/>
                  <a:gd name="connsiteX2" fmla="*/ 727159 w 727159"/>
                  <a:gd name="connsiteY2" fmla="*/ 492665 h 957420"/>
                  <a:gd name="connsiteX3" fmla="*/ 727159 w 727159"/>
                  <a:gd name="connsiteY3" fmla="*/ 957420 h 957420"/>
                  <a:gd name="connsiteX4" fmla="*/ 0 w 727159"/>
                  <a:gd name="connsiteY4" fmla="*/ 957420 h 957420"/>
                  <a:gd name="connsiteX5" fmla="*/ 0 w 727159"/>
                  <a:gd name="connsiteY5" fmla="*/ 0 h 95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59" h="957420">
                    <a:moveTo>
                      <a:pt x="0" y="0"/>
                    </a:moveTo>
                    <a:lnTo>
                      <a:pt x="363653" y="0"/>
                    </a:lnTo>
                    <a:lnTo>
                      <a:pt x="727159" y="492665"/>
                    </a:lnTo>
                    <a:lnTo>
                      <a:pt x="727159" y="957420"/>
                    </a:lnTo>
                    <a:lnTo>
                      <a:pt x="0" y="957420"/>
                    </a:lnTo>
                    <a:lnTo>
                      <a:pt x="0" y="0"/>
                    </a:lnTo>
                    <a:close/>
                  </a:path>
                </a:pathLst>
              </a:custGeom>
              <a:grpFill/>
              <a:ln w="28575" cmpd="sng">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63" name="Rectangle 135"/>
              <p:cNvSpPr/>
              <p:nvPr/>
            </p:nvSpPr>
            <p:spPr>
              <a:xfrm>
                <a:off x="2576599" y="4858910"/>
                <a:ext cx="441876" cy="239582"/>
              </a:xfrm>
              <a:custGeom>
                <a:avLst/>
                <a:gdLst>
                  <a:gd name="connsiteX0" fmla="*/ 0 w 727159"/>
                  <a:gd name="connsiteY0" fmla="*/ 0 h 957420"/>
                  <a:gd name="connsiteX1" fmla="*/ 727159 w 727159"/>
                  <a:gd name="connsiteY1" fmla="*/ 0 h 957420"/>
                  <a:gd name="connsiteX2" fmla="*/ 727159 w 727159"/>
                  <a:gd name="connsiteY2" fmla="*/ 957420 h 957420"/>
                  <a:gd name="connsiteX3" fmla="*/ 0 w 727159"/>
                  <a:gd name="connsiteY3" fmla="*/ 957420 h 957420"/>
                  <a:gd name="connsiteX4" fmla="*/ 0 w 727159"/>
                  <a:gd name="connsiteY4" fmla="*/ 0 h 957420"/>
                  <a:gd name="connsiteX0" fmla="*/ 0 w 727159"/>
                  <a:gd name="connsiteY0" fmla="*/ 0 h 957420"/>
                  <a:gd name="connsiteX1" fmla="*/ 727159 w 727159"/>
                  <a:gd name="connsiteY1" fmla="*/ 0 h 957420"/>
                  <a:gd name="connsiteX2" fmla="*/ 727159 w 727159"/>
                  <a:gd name="connsiteY2" fmla="*/ 492665 h 957420"/>
                  <a:gd name="connsiteX3" fmla="*/ 727159 w 727159"/>
                  <a:gd name="connsiteY3" fmla="*/ 957420 h 957420"/>
                  <a:gd name="connsiteX4" fmla="*/ 0 w 727159"/>
                  <a:gd name="connsiteY4" fmla="*/ 957420 h 957420"/>
                  <a:gd name="connsiteX5" fmla="*/ 0 w 727159"/>
                  <a:gd name="connsiteY5" fmla="*/ 0 h 957420"/>
                  <a:gd name="connsiteX0" fmla="*/ 0 w 727159"/>
                  <a:gd name="connsiteY0" fmla="*/ 0 h 957420"/>
                  <a:gd name="connsiteX1" fmla="*/ 363653 w 727159"/>
                  <a:gd name="connsiteY1" fmla="*/ 0 h 957420"/>
                  <a:gd name="connsiteX2" fmla="*/ 727159 w 727159"/>
                  <a:gd name="connsiteY2" fmla="*/ 492665 h 957420"/>
                  <a:gd name="connsiteX3" fmla="*/ 727159 w 727159"/>
                  <a:gd name="connsiteY3" fmla="*/ 957420 h 957420"/>
                  <a:gd name="connsiteX4" fmla="*/ 0 w 727159"/>
                  <a:gd name="connsiteY4" fmla="*/ 957420 h 957420"/>
                  <a:gd name="connsiteX5" fmla="*/ 0 w 727159"/>
                  <a:gd name="connsiteY5" fmla="*/ 0 h 957420"/>
                  <a:gd name="connsiteX0" fmla="*/ 0 w 727159"/>
                  <a:gd name="connsiteY0" fmla="*/ 0 h 957420"/>
                  <a:gd name="connsiteX1" fmla="*/ 363653 w 727159"/>
                  <a:gd name="connsiteY1" fmla="*/ 0 h 957420"/>
                  <a:gd name="connsiteX2" fmla="*/ 653537 w 727159"/>
                  <a:gd name="connsiteY2" fmla="*/ 396033 h 957420"/>
                  <a:gd name="connsiteX3" fmla="*/ 727159 w 727159"/>
                  <a:gd name="connsiteY3" fmla="*/ 957420 h 957420"/>
                  <a:gd name="connsiteX4" fmla="*/ 0 w 727159"/>
                  <a:gd name="connsiteY4" fmla="*/ 957420 h 957420"/>
                  <a:gd name="connsiteX5" fmla="*/ 0 w 727159"/>
                  <a:gd name="connsiteY5" fmla="*/ 0 h 957420"/>
                  <a:gd name="connsiteX0" fmla="*/ 0 w 653537"/>
                  <a:gd name="connsiteY0" fmla="*/ 0 h 957420"/>
                  <a:gd name="connsiteX1" fmla="*/ 363653 w 653537"/>
                  <a:gd name="connsiteY1" fmla="*/ 0 h 957420"/>
                  <a:gd name="connsiteX2" fmla="*/ 653537 w 653537"/>
                  <a:gd name="connsiteY2" fmla="*/ 396033 h 957420"/>
                  <a:gd name="connsiteX3" fmla="*/ 216411 w 653537"/>
                  <a:gd name="connsiteY3" fmla="*/ 396034 h 957420"/>
                  <a:gd name="connsiteX4" fmla="*/ 0 w 653537"/>
                  <a:gd name="connsiteY4" fmla="*/ 957420 h 957420"/>
                  <a:gd name="connsiteX5" fmla="*/ 0 w 653537"/>
                  <a:gd name="connsiteY5" fmla="*/ 0 h 957420"/>
                  <a:gd name="connsiteX0" fmla="*/ 0 w 653537"/>
                  <a:gd name="connsiteY0" fmla="*/ 0 h 396034"/>
                  <a:gd name="connsiteX1" fmla="*/ 363653 w 653537"/>
                  <a:gd name="connsiteY1" fmla="*/ 0 h 396034"/>
                  <a:gd name="connsiteX2" fmla="*/ 653537 w 653537"/>
                  <a:gd name="connsiteY2" fmla="*/ 396033 h 396034"/>
                  <a:gd name="connsiteX3" fmla="*/ 216411 w 653537"/>
                  <a:gd name="connsiteY3" fmla="*/ 396034 h 396034"/>
                  <a:gd name="connsiteX4" fmla="*/ 211661 w 653537"/>
                  <a:gd name="connsiteY4" fmla="*/ 161355 h 396034"/>
                  <a:gd name="connsiteX5" fmla="*/ 0 w 653537"/>
                  <a:gd name="connsiteY5" fmla="*/ 0 h 396034"/>
                  <a:gd name="connsiteX0" fmla="*/ 248472 w 441876"/>
                  <a:gd name="connsiteY0" fmla="*/ 151850 h 396034"/>
                  <a:gd name="connsiteX1" fmla="*/ 151992 w 441876"/>
                  <a:gd name="connsiteY1" fmla="*/ 0 h 396034"/>
                  <a:gd name="connsiteX2" fmla="*/ 441876 w 441876"/>
                  <a:gd name="connsiteY2" fmla="*/ 396033 h 396034"/>
                  <a:gd name="connsiteX3" fmla="*/ 4750 w 441876"/>
                  <a:gd name="connsiteY3" fmla="*/ 396034 h 396034"/>
                  <a:gd name="connsiteX4" fmla="*/ 0 w 441876"/>
                  <a:gd name="connsiteY4" fmla="*/ 161355 h 396034"/>
                  <a:gd name="connsiteX5" fmla="*/ 248472 w 441876"/>
                  <a:gd name="connsiteY5" fmla="*/ 151850 h 396034"/>
                  <a:gd name="connsiteX0" fmla="*/ 156445 w 441876"/>
                  <a:gd name="connsiteY0" fmla="*/ 161054 h 396034"/>
                  <a:gd name="connsiteX1" fmla="*/ 151992 w 441876"/>
                  <a:gd name="connsiteY1" fmla="*/ 0 h 396034"/>
                  <a:gd name="connsiteX2" fmla="*/ 441876 w 441876"/>
                  <a:gd name="connsiteY2" fmla="*/ 396033 h 396034"/>
                  <a:gd name="connsiteX3" fmla="*/ 4750 w 441876"/>
                  <a:gd name="connsiteY3" fmla="*/ 396034 h 396034"/>
                  <a:gd name="connsiteX4" fmla="*/ 0 w 441876"/>
                  <a:gd name="connsiteY4" fmla="*/ 161355 h 396034"/>
                  <a:gd name="connsiteX5" fmla="*/ 156445 w 441876"/>
                  <a:gd name="connsiteY5" fmla="*/ 161054 h 396034"/>
                  <a:gd name="connsiteX0" fmla="*/ 156445 w 441876"/>
                  <a:gd name="connsiteY0" fmla="*/ 0 h 234980"/>
                  <a:gd name="connsiteX1" fmla="*/ 267026 w 441876"/>
                  <a:gd name="connsiteY1" fmla="*/ 9202 h 234980"/>
                  <a:gd name="connsiteX2" fmla="*/ 441876 w 441876"/>
                  <a:gd name="connsiteY2" fmla="*/ 234979 h 234980"/>
                  <a:gd name="connsiteX3" fmla="*/ 4750 w 441876"/>
                  <a:gd name="connsiteY3" fmla="*/ 234980 h 234980"/>
                  <a:gd name="connsiteX4" fmla="*/ 0 w 441876"/>
                  <a:gd name="connsiteY4" fmla="*/ 301 h 234980"/>
                  <a:gd name="connsiteX5" fmla="*/ 156445 w 441876"/>
                  <a:gd name="connsiteY5" fmla="*/ 0 h 234980"/>
                  <a:gd name="connsiteX0" fmla="*/ 156445 w 441876"/>
                  <a:gd name="connsiteY0" fmla="*/ 4602 h 239582"/>
                  <a:gd name="connsiteX1" fmla="*/ 257824 w 441876"/>
                  <a:gd name="connsiteY1" fmla="*/ 0 h 239582"/>
                  <a:gd name="connsiteX2" fmla="*/ 441876 w 441876"/>
                  <a:gd name="connsiteY2" fmla="*/ 239581 h 239582"/>
                  <a:gd name="connsiteX3" fmla="*/ 4750 w 441876"/>
                  <a:gd name="connsiteY3" fmla="*/ 239582 h 239582"/>
                  <a:gd name="connsiteX4" fmla="*/ 0 w 441876"/>
                  <a:gd name="connsiteY4" fmla="*/ 4903 h 239582"/>
                  <a:gd name="connsiteX5" fmla="*/ 156445 w 441876"/>
                  <a:gd name="connsiteY5" fmla="*/ 4602 h 239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876" h="239582">
                    <a:moveTo>
                      <a:pt x="156445" y="4602"/>
                    </a:moveTo>
                    <a:lnTo>
                      <a:pt x="257824" y="0"/>
                    </a:lnTo>
                    <a:lnTo>
                      <a:pt x="441876" y="239581"/>
                    </a:lnTo>
                    <a:lnTo>
                      <a:pt x="4750" y="239582"/>
                    </a:lnTo>
                    <a:cubicBezTo>
                      <a:pt x="3167" y="161356"/>
                      <a:pt x="1583" y="83129"/>
                      <a:pt x="0" y="4903"/>
                    </a:cubicBezTo>
                    <a:lnTo>
                      <a:pt x="156445" y="4602"/>
                    </a:lnTo>
                    <a:close/>
                  </a:path>
                </a:pathLst>
              </a:custGeom>
              <a:grpFill/>
              <a:ln w="28575" cmpd="sng">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264" name="Oval 263"/>
              <p:cNvSpPr/>
              <p:nvPr/>
            </p:nvSpPr>
            <p:spPr>
              <a:xfrm>
                <a:off x="1141131" y="5434403"/>
                <a:ext cx="446329" cy="446329"/>
              </a:xfrm>
              <a:prstGeom prst="ellipse">
                <a:avLst/>
              </a:prstGeom>
              <a:grpFill/>
              <a:ln w="28575" cmpd="sng">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265" name="Oval 264"/>
              <p:cNvSpPr/>
              <p:nvPr/>
            </p:nvSpPr>
            <p:spPr>
              <a:xfrm>
                <a:off x="2461713" y="5434403"/>
                <a:ext cx="446329" cy="446329"/>
              </a:xfrm>
              <a:prstGeom prst="ellipse">
                <a:avLst/>
              </a:prstGeom>
              <a:grpFill/>
              <a:ln w="28575" cmpd="sng">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panose="020B0604020202020204" pitchFamily="34" charset="0"/>
                  <a:ea typeface="+mn-ea"/>
                  <a:cs typeface="+mn-cs"/>
                </a:endParaRPr>
              </a:p>
            </p:txBody>
          </p:sp>
        </p:grpSp>
        <p:grpSp>
          <p:nvGrpSpPr>
            <p:cNvPr id="256" name="Group 255"/>
            <p:cNvGrpSpPr/>
            <p:nvPr/>
          </p:nvGrpSpPr>
          <p:grpSpPr>
            <a:xfrm>
              <a:off x="2260375" y="4159250"/>
              <a:ext cx="361522" cy="140272"/>
              <a:chOff x="4155816" y="3665210"/>
              <a:chExt cx="640080" cy="248355"/>
            </a:xfrm>
            <a:grpFill/>
          </p:grpSpPr>
          <p:sp>
            <p:nvSpPr>
              <p:cNvPr id="257" name="Rectangle: Rounded Corners 256"/>
              <p:cNvSpPr/>
              <p:nvPr/>
            </p:nvSpPr>
            <p:spPr>
              <a:xfrm>
                <a:off x="4155816" y="3665210"/>
                <a:ext cx="640080" cy="248355"/>
              </a:xfrm>
              <a:prstGeom prst="roundRect">
                <a:avLst>
                  <a:gd name="adj" fmla="val 5161"/>
                </a:avLst>
              </a:prstGeom>
              <a:grpFill/>
              <a:ln w="12700">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58" name="Oval 257"/>
              <p:cNvSpPr/>
              <p:nvPr/>
            </p:nvSpPr>
            <p:spPr>
              <a:xfrm>
                <a:off x="4273631" y="3761955"/>
                <a:ext cx="54864" cy="54864"/>
              </a:xfrm>
              <a:prstGeom prst="ellipse">
                <a:avLst/>
              </a:prstGeom>
              <a:solidFill>
                <a:schemeClr val="bg2"/>
              </a:solidFill>
              <a:ln w="12700">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59" name="Oval 258"/>
              <p:cNvSpPr/>
              <p:nvPr/>
            </p:nvSpPr>
            <p:spPr>
              <a:xfrm>
                <a:off x="4614150" y="3761955"/>
                <a:ext cx="54864" cy="54864"/>
              </a:xfrm>
              <a:prstGeom prst="ellipse">
                <a:avLst/>
              </a:prstGeom>
              <a:solidFill>
                <a:schemeClr val="bg2"/>
              </a:solidFill>
              <a:ln w="12700">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60" name="Rectangle 259"/>
              <p:cNvSpPr/>
              <p:nvPr/>
            </p:nvSpPr>
            <p:spPr>
              <a:xfrm>
                <a:off x="4412457" y="3766528"/>
                <a:ext cx="119062" cy="45719"/>
              </a:xfrm>
              <a:prstGeom prst="rect">
                <a:avLst/>
              </a:prstGeom>
              <a:grpFill/>
              <a:ln w="12700">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cxnSp>
        <p:nvCxnSpPr>
          <p:cNvPr id="267" name="Straight Connector 266"/>
          <p:cNvCxnSpPr>
            <a:cxnSpLocks/>
          </p:cNvCxnSpPr>
          <p:nvPr/>
        </p:nvCxnSpPr>
        <p:spPr>
          <a:xfrm>
            <a:off x="3994151" y="2925227"/>
            <a:ext cx="4245232" cy="0"/>
          </a:xfrm>
          <a:prstGeom prst="line">
            <a:avLst/>
          </a:prstGeom>
          <a:noFill/>
          <a:ln w="19050" cap="flat" cmpd="sng" algn="ctr">
            <a:solidFill>
              <a:srgbClr val="888B8D"/>
            </a:solidFill>
            <a:prstDash val="sysDot"/>
          </a:ln>
          <a:effectLst/>
        </p:spPr>
      </p:cxnSp>
      <p:cxnSp>
        <p:nvCxnSpPr>
          <p:cNvPr id="268" name="Straight Connector 267"/>
          <p:cNvCxnSpPr>
            <a:cxnSpLocks/>
          </p:cNvCxnSpPr>
          <p:nvPr/>
        </p:nvCxnSpPr>
        <p:spPr>
          <a:xfrm>
            <a:off x="4000240" y="2912525"/>
            <a:ext cx="0" cy="2142075"/>
          </a:xfrm>
          <a:prstGeom prst="line">
            <a:avLst/>
          </a:prstGeom>
          <a:noFill/>
          <a:ln w="19050" cap="flat" cmpd="sng" algn="ctr">
            <a:solidFill>
              <a:srgbClr val="888B8D"/>
            </a:solidFill>
            <a:prstDash val="sysDot"/>
          </a:ln>
          <a:effectLst/>
        </p:spPr>
      </p:cxnSp>
      <p:cxnSp>
        <p:nvCxnSpPr>
          <p:cNvPr id="269" name="Straight Connector 268"/>
          <p:cNvCxnSpPr/>
          <p:nvPr/>
        </p:nvCxnSpPr>
        <p:spPr>
          <a:xfrm flipH="1">
            <a:off x="8229380" y="2912526"/>
            <a:ext cx="771" cy="536985"/>
          </a:xfrm>
          <a:prstGeom prst="line">
            <a:avLst/>
          </a:prstGeom>
          <a:noFill/>
          <a:ln w="19050" cap="flat" cmpd="sng" algn="ctr">
            <a:solidFill>
              <a:srgbClr val="888B8D"/>
            </a:solidFill>
            <a:prstDash val="sysDot"/>
          </a:ln>
          <a:effectLst/>
        </p:spPr>
      </p:cxnSp>
      <p:grpSp>
        <p:nvGrpSpPr>
          <p:cNvPr id="270" name="Group 269"/>
          <p:cNvGrpSpPr/>
          <p:nvPr/>
        </p:nvGrpSpPr>
        <p:grpSpPr>
          <a:xfrm>
            <a:off x="7689407" y="3429554"/>
            <a:ext cx="1080719" cy="1091647"/>
            <a:chOff x="5586072" y="3477388"/>
            <a:chExt cx="1035592" cy="1046064"/>
          </a:xfrm>
        </p:grpSpPr>
        <p:sp>
          <p:nvSpPr>
            <p:cNvPr id="271" name="Rectangle 2"/>
            <p:cNvSpPr/>
            <p:nvPr/>
          </p:nvSpPr>
          <p:spPr>
            <a:xfrm>
              <a:off x="5586072" y="3831899"/>
              <a:ext cx="1035592" cy="344661"/>
            </a:xfrm>
            <a:custGeom>
              <a:avLst/>
              <a:gdLst/>
              <a:ahLst/>
              <a:cxnLst/>
              <a:rect l="l" t="t" r="r" b="b"/>
              <a:pathLst>
                <a:path w="1035592" h="344661">
                  <a:moveTo>
                    <a:pt x="0" y="0"/>
                  </a:moveTo>
                  <a:lnTo>
                    <a:pt x="80972" y="0"/>
                  </a:lnTo>
                  <a:lnTo>
                    <a:pt x="80972" y="24085"/>
                  </a:lnTo>
                  <a:lnTo>
                    <a:pt x="954620" y="24085"/>
                  </a:lnTo>
                  <a:lnTo>
                    <a:pt x="954620" y="0"/>
                  </a:lnTo>
                  <a:lnTo>
                    <a:pt x="1035592" y="0"/>
                  </a:lnTo>
                  <a:lnTo>
                    <a:pt x="1035592" y="344661"/>
                  </a:lnTo>
                  <a:lnTo>
                    <a:pt x="954620" y="344661"/>
                  </a:lnTo>
                  <a:lnTo>
                    <a:pt x="954620" y="331934"/>
                  </a:lnTo>
                  <a:lnTo>
                    <a:pt x="80972" y="331934"/>
                  </a:lnTo>
                  <a:lnTo>
                    <a:pt x="80972" y="344661"/>
                  </a:lnTo>
                  <a:lnTo>
                    <a:pt x="0" y="344661"/>
                  </a:lnTo>
                  <a:close/>
                </a:path>
              </a:pathLst>
            </a:cu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63666A"/>
                </a:solidFill>
                <a:effectLst/>
                <a:uLnTx/>
                <a:uFillTx/>
                <a:latin typeface="Arial"/>
                <a:ea typeface="+mn-ea"/>
                <a:cs typeface="+mn-cs"/>
              </a:endParaRPr>
            </a:p>
          </p:txBody>
        </p:sp>
        <p:sp>
          <p:nvSpPr>
            <p:cNvPr id="272" name="Rectangle 271"/>
            <p:cNvSpPr/>
            <p:nvPr/>
          </p:nvSpPr>
          <p:spPr>
            <a:xfrm>
              <a:off x="5708928" y="3897551"/>
              <a:ext cx="789879" cy="209516"/>
            </a:xfrm>
            <a:prstGeom prst="rect">
              <a:avLst/>
            </a:pr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63666A"/>
                </a:solidFill>
                <a:effectLst/>
                <a:uLnTx/>
                <a:uFillTx/>
                <a:latin typeface="Arial"/>
                <a:ea typeface="+mn-ea"/>
                <a:cs typeface="+mn-cs"/>
              </a:endParaRPr>
            </a:p>
          </p:txBody>
        </p:sp>
        <p:grpSp>
          <p:nvGrpSpPr>
            <p:cNvPr id="273" name="Group 272"/>
            <p:cNvGrpSpPr/>
            <p:nvPr/>
          </p:nvGrpSpPr>
          <p:grpSpPr>
            <a:xfrm>
              <a:off x="5753788" y="3945582"/>
              <a:ext cx="703130" cy="129735"/>
              <a:chOff x="7844039" y="3206893"/>
              <a:chExt cx="703130" cy="98017"/>
            </a:xfrm>
          </p:grpSpPr>
          <p:grpSp>
            <p:nvGrpSpPr>
              <p:cNvPr id="359" name="Group 358"/>
              <p:cNvGrpSpPr/>
              <p:nvPr/>
            </p:nvGrpSpPr>
            <p:grpSpPr>
              <a:xfrm>
                <a:off x="7844039" y="3206893"/>
                <a:ext cx="43783" cy="98017"/>
                <a:chOff x="7917064" y="3396505"/>
                <a:chExt cx="43783" cy="98017"/>
              </a:xfrm>
            </p:grpSpPr>
            <p:cxnSp>
              <p:nvCxnSpPr>
                <p:cNvPr id="378" name="Straight Connector 377"/>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79" name="Straight Connector 378"/>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0" name="Group 359"/>
              <p:cNvGrpSpPr/>
              <p:nvPr/>
            </p:nvGrpSpPr>
            <p:grpSpPr>
              <a:xfrm>
                <a:off x="7955164" y="3206893"/>
                <a:ext cx="43783" cy="98017"/>
                <a:chOff x="7917064" y="3396505"/>
                <a:chExt cx="43783" cy="98017"/>
              </a:xfrm>
            </p:grpSpPr>
            <p:cxnSp>
              <p:nvCxnSpPr>
                <p:cNvPr id="376" name="Straight Connector 375"/>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77" name="Straight Connector 376"/>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1" name="Group 360"/>
              <p:cNvGrpSpPr/>
              <p:nvPr/>
            </p:nvGrpSpPr>
            <p:grpSpPr>
              <a:xfrm>
                <a:off x="8066289" y="3206893"/>
                <a:ext cx="43783" cy="98017"/>
                <a:chOff x="7917064" y="3396505"/>
                <a:chExt cx="43783" cy="98017"/>
              </a:xfrm>
            </p:grpSpPr>
            <p:cxnSp>
              <p:nvCxnSpPr>
                <p:cNvPr id="374" name="Straight Connector 373"/>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75" name="Straight Connector 374"/>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2" name="Group 361"/>
              <p:cNvGrpSpPr/>
              <p:nvPr/>
            </p:nvGrpSpPr>
            <p:grpSpPr>
              <a:xfrm>
                <a:off x="8177414" y="3206893"/>
                <a:ext cx="43783" cy="98017"/>
                <a:chOff x="7917064" y="3396505"/>
                <a:chExt cx="43783" cy="98017"/>
              </a:xfrm>
            </p:grpSpPr>
            <p:cxnSp>
              <p:nvCxnSpPr>
                <p:cNvPr id="372" name="Straight Connector 371"/>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73" name="Straight Connector 372"/>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3" name="Group 362"/>
              <p:cNvGrpSpPr/>
              <p:nvPr/>
            </p:nvGrpSpPr>
            <p:grpSpPr>
              <a:xfrm>
                <a:off x="8288539" y="3206893"/>
                <a:ext cx="43783" cy="98017"/>
                <a:chOff x="7917064" y="3396505"/>
                <a:chExt cx="43783" cy="98017"/>
              </a:xfrm>
            </p:grpSpPr>
            <p:cxnSp>
              <p:nvCxnSpPr>
                <p:cNvPr id="370" name="Straight Connector 369"/>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71" name="Straight Connector 370"/>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4" name="Group 363"/>
              <p:cNvGrpSpPr/>
              <p:nvPr/>
            </p:nvGrpSpPr>
            <p:grpSpPr>
              <a:xfrm>
                <a:off x="8399664" y="3206893"/>
                <a:ext cx="43783" cy="98017"/>
                <a:chOff x="7917064" y="3396505"/>
                <a:chExt cx="43783" cy="98017"/>
              </a:xfrm>
            </p:grpSpPr>
            <p:cxnSp>
              <p:nvCxnSpPr>
                <p:cNvPr id="368" name="Straight Connector 367"/>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69" name="Straight Connector 368"/>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5" name="Group 364"/>
              <p:cNvGrpSpPr/>
              <p:nvPr/>
            </p:nvGrpSpPr>
            <p:grpSpPr>
              <a:xfrm>
                <a:off x="8503386" y="3206893"/>
                <a:ext cx="43783" cy="98017"/>
                <a:chOff x="7917064" y="3396505"/>
                <a:chExt cx="43783" cy="98017"/>
              </a:xfrm>
            </p:grpSpPr>
            <p:cxnSp>
              <p:nvCxnSpPr>
                <p:cNvPr id="366" name="Straight Connector 365"/>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67" name="Straight Connector 366"/>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sp>
          <p:nvSpPr>
            <p:cNvPr id="274" name="Rectangle 2"/>
            <p:cNvSpPr/>
            <p:nvPr/>
          </p:nvSpPr>
          <p:spPr>
            <a:xfrm>
              <a:off x="5586072" y="4178791"/>
              <a:ext cx="1035592" cy="344661"/>
            </a:xfrm>
            <a:custGeom>
              <a:avLst/>
              <a:gdLst/>
              <a:ahLst/>
              <a:cxnLst/>
              <a:rect l="l" t="t" r="r" b="b"/>
              <a:pathLst>
                <a:path w="1035592" h="344661">
                  <a:moveTo>
                    <a:pt x="0" y="0"/>
                  </a:moveTo>
                  <a:lnTo>
                    <a:pt x="80972" y="0"/>
                  </a:lnTo>
                  <a:lnTo>
                    <a:pt x="80972" y="24085"/>
                  </a:lnTo>
                  <a:lnTo>
                    <a:pt x="954620" y="24085"/>
                  </a:lnTo>
                  <a:lnTo>
                    <a:pt x="954620" y="0"/>
                  </a:lnTo>
                  <a:lnTo>
                    <a:pt x="1035592" y="0"/>
                  </a:lnTo>
                  <a:lnTo>
                    <a:pt x="1035592" y="344661"/>
                  </a:lnTo>
                  <a:lnTo>
                    <a:pt x="954620" y="344661"/>
                  </a:lnTo>
                  <a:lnTo>
                    <a:pt x="954620" y="331934"/>
                  </a:lnTo>
                  <a:lnTo>
                    <a:pt x="80972" y="331934"/>
                  </a:lnTo>
                  <a:lnTo>
                    <a:pt x="80972" y="344661"/>
                  </a:lnTo>
                  <a:lnTo>
                    <a:pt x="0" y="344661"/>
                  </a:lnTo>
                  <a:close/>
                </a:path>
              </a:pathLst>
            </a:cu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63666A"/>
                </a:solidFill>
                <a:effectLst/>
                <a:uLnTx/>
                <a:uFillTx/>
                <a:latin typeface="Arial"/>
                <a:ea typeface="+mn-ea"/>
                <a:cs typeface="+mn-cs"/>
              </a:endParaRPr>
            </a:p>
          </p:txBody>
        </p:sp>
        <p:sp>
          <p:nvSpPr>
            <p:cNvPr id="275" name="Rectangle 274"/>
            <p:cNvSpPr/>
            <p:nvPr/>
          </p:nvSpPr>
          <p:spPr>
            <a:xfrm>
              <a:off x="5708928" y="4244443"/>
              <a:ext cx="789879" cy="209516"/>
            </a:xfrm>
            <a:prstGeom prst="rect">
              <a:avLst/>
            </a:pr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63666A"/>
                </a:solidFill>
                <a:effectLst/>
                <a:uLnTx/>
                <a:uFillTx/>
                <a:latin typeface="Arial"/>
                <a:ea typeface="+mn-ea"/>
                <a:cs typeface="+mn-cs"/>
              </a:endParaRPr>
            </a:p>
          </p:txBody>
        </p:sp>
        <p:grpSp>
          <p:nvGrpSpPr>
            <p:cNvPr id="276" name="Group 275"/>
            <p:cNvGrpSpPr/>
            <p:nvPr/>
          </p:nvGrpSpPr>
          <p:grpSpPr>
            <a:xfrm>
              <a:off x="5753788" y="4292474"/>
              <a:ext cx="703130" cy="129735"/>
              <a:chOff x="7844039" y="3206893"/>
              <a:chExt cx="703130" cy="98017"/>
            </a:xfrm>
          </p:grpSpPr>
          <p:grpSp>
            <p:nvGrpSpPr>
              <p:cNvPr id="306" name="Group 305"/>
              <p:cNvGrpSpPr/>
              <p:nvPr/>
            </p:nvGrpSpPr>
            <p:grpSpPr>
              <a:xfrm>
                <a:off x="7844039" y="3206893"/>
                <a:ext cx="43783" cy="98017"/>
                <a:chOff x="7917064" y="3396505"/>
                <a:chExt cx="43783" cy="98017"/>
              </a:xfrm>
            </p:grpSpPr>
            <p:cxnSp>
              <p:nvCxnSpPr>
                <p:cNvPr id="357" name="Straight Connector 356"/>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58" name="Straight Connector 357"/>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07" name="Group 306"/>
              <p:cNvGrpSpPr/>
              <p:nvPr/>
            </p:nvGrpSpPr>
            <p:grpSpPr>
              <a:xfrm>
                <a:off x="7955164" y="3206893"/>
                <a:ext cx="43783" cy="98017"/>
                <a:chOff x="7917064" y="3396505"/>
                <a:chExt cx="43783" cy="98017"/>
              </a:xfrm>
            </p:grpSpPr>
            <p:cxnSp>
              <p:nvCxnSpPr>
                <p:cNvPr id="355" name="Straight Connector 354"/>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56" name="Straight Connector 355"/>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40" name="Group 339"/>
              <p:cNvGrpSpPr/>
              <p:nvPr/>
            </p:nvGrpSpPr>
            <p:grpSpPr>
              <a:xfrm>
                <a:off x="8066289" y="3206893"/>
                <a:ext cx="43783" cy="98017"/>
                <a:chOff x="7917064" y="3396505"/>
                <a:chExt cx="43783" cy="98017"/>
              </a:xfrm>
            </p:grpSpPr>
            <p:cxnSp>
              <p:nvCxnSpPr>
                <p:cNvPr id="353" name="Straight Connector 352"/>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54" name="Straight Connector 353"/>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41" name="Group 340"/>
              <p:cNvGrpSpPr/>
              <p:nvPr/>
            </p:nvGrpSpPr>
            <p:grpSpPr>
              <a:xfrm>
                <a:off x="8177414" y="3206893"/>
                <a:ext cx="43783" cy="98017"/>
                <a:chOff x="7917064" y="3396505"/>
                <a:chExt cx="43783" cy="98017"/>
              </a:xfrm>
            </p:grpSpPr>
            <p:cxnSp>
              <p:nvCxnSpPr>
                <p:cNvPr id="351" name="Straight Connector 350"/>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52" name="Straight Connector 351"/>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42" name="Group 341"/>
              <p:cNvGrpSpPr/>
              <p:nvPr/>
            </p:nvGrpSpPr>
            <p:grpSpPr>
              <a:xfrm>
                <a:off x="8288539" y="3206893"/>
                <a:ext cx="43783" cy="98017"/>
                <a:chOff x="7917064" y="3396505"/>
                <a:chExt cx="43783" cy="98017"/>
              </a:xfrm>
            </p:grpSpPr>
            <p:cxnSp>
              <p:nvCxnSpPr>
                <p:cNvPr id="349" name="Straight Connector 348"/>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50" name="Straight Connector 349"/>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43" name="Group 342"/>
              <p:cNvGrpSpPr/>
              <p:nvPr/>
            </p:nvGrpSpPr>
            <p:grpSpPr>
              <a:xfrm>
                <a:off x="8399664" y="3206893"/>
                <a:ext cx="43783" cy="98017"/>
                <a:chOff x="7917064" y="3396505"/>
                <a:chExt cx="43783" cy="98017"/>
              </a:xfrm>
            </p:grpSpPr>
            <p:cxnSp>
              <p:nvCxnSpPr>
                <p:cNvPr id="347" name="Straight Connector 346"/>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48" name="Straight Connector 347"/>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44" name="Group 343"/>
              <p:cNvGrpSpPr/>
              <p:nvPr/>
            </p:nvGrpSpPr>
            <p:grpSpPr>
              <a:xfrm>
                <a:off x="8503386" y="3206893"/>
                <a:ext cx="43783" cy="98017"/>
                <a:chOff x="7917064" y="3396505"/>
                <a:chExt cx="43783" cy="98017"/>
              </a:xfrm>
            </p:grpSpPr>
            <p:cxnSp>
              <p:nvCxnSpPr>
                <p:cNvPr id="345" name="Straight Connector 344"/>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46" name="Straight Connector 345"/>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sp>
          <p:nvSpPr>
            <p:cNvPr id="277" name="Rectangle 2"/>
            <p:cNvSpPr/>
            <p:nvPr/>
          </p:nvSpPr>
          <p:spPr>
            <a:xfrm>
              <a:off x="5586072" y="3477388"/>
              <a:ext cx="1035592" cy="344661"/>
            </a:xfrm>
            <a:custGeom>
              <a:avLst/>
              <a:gdLst/>
              <a:ahLst/>
              <a:cxnLst/>
              <a:rect l="l" t="t" r="r" b="b"/>
              <a:pathLst>
                <a:path w="1035592" h="344661">
                  <a:moveTo>
                    <a:pt x="0" y="0"/>
                  </a:moveTo>
                  <a:lnTo>
                    <a:pt x="80972" y="0"/>
                  </a:lnTo>
                  <a:lnTo>
                    <a:pt x="80972" y="24085"/>
                  </a:lnTo>
                  <a:lnTo>
                    <a:pt x="954620" y="24085"/>
                  </a:lnTo>
                  <a:lnTo>
                    <a:pt x="954620" y="0"/>
                  </a:lnTo>
                  <a:lnTo>
                    <a:pt x="1035592" y="0"/>
                  </a:lnTo>
                  <a:lnTo>
                    <a:pt x="1035592" y="344661"/>
                  </a:lnTo>
                  <a:lnTo>
                    <a:pt x="954620" y="344661"/>
                  </a:lnTo>
                  <a:lnTo>
                    <a:pt x="954620" y="331934"/>
                  </a:lnTo>
                  <a:lnTo>
                    <a:pt x="80972" y="331934"/>
                  </a:lnTo>
                  <a:lnTo>
                    <a:pt x="80972" y="344661"/>
                  </a:lnTo>
                  <a:lnTo>
                    <a:pt x="0" y="344661"/>
                  </a:lnTo>
                  <a:close/>
                </a:path>
              </a:pathLst>
            </a:cu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63666A"/>
                </a:solidFill>
                <a:effectLst/>
                <a:uLnTx/>
                <a:uFillTx/>
                <a:latin typeface="Arial"/>
                <a:ea typeface="+mn-ea"/>
                <a:cs typeface="+mn-cs"/>
              </a:endParaRPr>
            </a:p>
          </p:txBody>
        </p:sp>
        <p:sp>
          <p:nvSpPr>
            <p:cNvPr id="278" name="Rectangle 277"/>
            <p:cNvSpPr/>
            <p:nvPr/>
          </p:nvSpPr>
          <p:spPr>
            <a:xfrm>
              <a:off x="5708928" y="3543040"/>
              <a:ext cx="789879" cy="209516"/>
            </a:xfrm>
            <a:prstGeom prst="rect">
              <a:avLst/>
            </a:pr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63666A"/>
                </a:solidFill>
                <a:effectLst/>
                <a:uLnTx/>
                <a:uFillTx/>
                <a:latin typeface="Arial"/>
                <a:ea typeface="+mn-ea"/>
                <a:cs typeface="+mn-cs"/>
              </a:endParaRPr>
            </a:p>
          </p:txBody>
        </p:sp>
        <p:grpSp>
          <p:nvGrpSpPr>
            <p:cNvPr id="279" name="Group 278"/>
            <p:cNvGrpSpPr/>
            <p:nvPr/>
          </p:nvGrpSpPr>
          <p:grpSpPr>
            <a:xfrm>
              <a:off x="5753788" y="3591071"/>
              <a:ext cx="703130" cy="129735"/>
              <a:chOff x="7844039" y="3206893"/>
              <a:chExt cx="703130" cy="98017"/>
            </a:xfrm>
          </p:grpSpPr>
          <p:grpSp>
            <p:nvGrpSpPr>
              <p:cNvPr id="280" name="Group 279"/>
              <p:cNvGrpSpPr/>
              <p:nvPr/>
            </p:nvGrpSpPr>
            <p:grpSpPr>
              <a:xfrm>
                <a:off x="7844039" y="3206893"/>
                <a:ext cx="43783" cy="98017"/>
                <a:chOff x="7917064" y="3396505"/>
                <a:chExt cx="43783" cy="98017"/>
              </a:xfrm>
            </p:grpSpPr>
            <p:cxnSp>
              <p:nvCxnSpPr>
                <p:cNvPr id="304" name="Straight Connector 303"/>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05" name="Straight Connector 304"/>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1" name="Group 280"/>
              <p:cNvGrpSpPr/>
              <p:nvPr/>
            </p:nvGrpSpPr>
            <p:grpSpPr>
              <a:xfrm>
                <a:off x="7955164" y="3206893"/>
                <a:ext cx="43783" cy="98017"/>
                <a:chOff x="7917064" y="3396505"/>
                <a:chExt cx="43783" cy="98017"/>
              </a:xfrm>
            </p:grpSpPr>
            <p:cxnSp>
              <p:nvCxnSpPr>
                <p:cNvPr id="302" name="Straight Connector 301"/>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03" name="Straight Connector 302"/>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2" name="Group 281"/>
              <p:cNvGrpSpPr/>
              <p:nvPr/>
            </p:nvGrpSpPr>
            <p:grpSpPr>
              <a:xfrm>
                <a:off x="8066289" y="3206893"/>
                <a:ext cx="43783" cy="98017"/>
                <a:chOff x="7917064" y="3396505"/>
                <a:chExt cx="43783" cy="98017"/>
              </a:xfrm>
            </p:grpSpPr>
            <p:cxnSp>
              <p:nvCxnSpPr>
                <p:cNvPr id="300" name="Straight Connector 299"/>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01" name="Straight Connector 300"/>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3" name="Group 282"/>
              <p:cNvGrpSpPr/>
              <p:nvPr/>
            </p:nvGrpSpPr>
            <p:grpSpPr>
              <a:xfrm>
                <a:off x="8177414" y="3206893"/>
                <a:ext cx="43783" cy="98017"/>
                <a:chOff x="7917064" y="3396505"/>
                <a:chExt cx="43783" cy="98017"/>
              </a:xfrm>
            </p:grpSpPr>
            <p:cxnSp>
              <p:nvCxnSpPr>
                <p:cNvPr id="293" name="Straight Connector 292"/>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294" name="Straight Connector 293"/>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4" name="Group 283"/>
              <p:cNvGrpSpPr/>
              <p:nvPr/>
            </p:nvGrpSpPr>
            <p:grpSpPr>
              <a:xfrm>
                <a:off x="8288539" y="3206893"/>
                <a:ext cx="43783" cy="98017"/>
                <a:chOff x="7917064" y="3396505"/>
                <a:chExt cx="43783" cy="98017"/>
              </a:xfrm>
            </p:grpSpPr>
            <p:cxnSp>
              <p:nvCxnSpPr>
                <p:cNvPr id="291" name="Straight Connector 290"/>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292" name="Straight Connector 291"/>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5" name="Group 284"/>
              <p:cNvGrpSpPr/>
              <p:nvPr/>
            </p:nvGrpSpPr>
            <p:grpSpPr>
              <a:xfrm>
                <a:off x="8399664" y="3206893"/>
                <a:ext cx="43783" cy="98017"/>
                <a:chOff x="7917064" y="3396505"/>
                <a:chExt cx="43783" cy="98017"/>
              </a:xfrm>
            </p:grpSpPr>
            <p:cxnSp>
              <p:nvCxnSpPr>
                <p:cNvPr id="289" name="Straight Connector 288"/>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290" name="Straight Connector 289"/>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6" name="Group 285"/>
              <p:cNvGrpSpPr/>
              <p:nvPr/>
            </p:nvGrpSpPr>
            <p:grpSpPr>
              <a:xfrm>
                <a:off x="8503386" y="3206893"/>
                <a:ext cx="43783" cy="98017"/>
                <a:chOff x="7917064" y="3396505"/>
                <a:chExt cx="43783" cy="98017"/>
              </a:xfrm>
            </p:grpSpPr>
            <p:cxnSp>
              <p:nvCxnSpPr>
                <p:cNvPr id="287" name="Straight Connector 286"/>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288" name="Straight Connector 287"/>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grpSp>
      <p:grpSp>
        <p:nvGrpSpPr>
          <p:cNvPr id="380" name="Group 379"/>
          <p:cNvGrpSpPr/>
          <p:nvPr/>
        </p:nvGrpSpPr>
        <p:grpSpPr>
          <a:xfrm>
            <a:off x="3532859" y="3353603"/>
            <a:ext cx="934764" cy="320709"/>
            <a:chOff x="1271891" y="1465989"/>
            <a:chExt cx="918210" cy="315030"/>
          </a:xfrm>
        </p:grpSpPr>
        <p:grpSp>
          <p:nvGrpSpPr>
            <p:cNvPr id="381" name="Group 380"/>
            <p:cNvGrpSpPr/>
            <p:nvPr/>
          </p:nvGrpSpPr>
          <p:grpSpPr>
            <a:xfrm>
              <a:off x="1271891" y="1465989"/>
              <a:ext cx="822960" cy="248355"/>
              <a:chOff x="1604903" y="1783645"/>
              <a:chExt cx="822960" cy="248355"/>
            </a:xfrm>
          </p:grpSpPr>
          <p:sp>
            <p:nvSpPr>
              <p:cNvPr id="385" name="Rectangle: Rounded Corners 384"/>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86" name="Oval 385"/>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382" name="Group 381"/>
            <p:cNvGrpSpPr/>
            <p:nvPr/>
          </p:nvGrpSpPr>
          <p:grpSpPr>
            <a:xfrm>
              <a:off x="1367141" y="1532664"/>
              <a:ext cx="822960" cy="248355"/>
              <a:chOff x="1604903" y="1783645"/>
              <a:chExt cx="822960" cy="248355"/>
            </a:xfrm>
          </p:grpSpPr>
          <p:sp>
            <p:nvSpPr>
              <p:cNvPr id="383" name="Rectangle: Rounded Corners 382"/>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84" name="Oval 383"/>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grpSp>
        <p:nvGrpSpPr>
          <p:cNvPr id="387" name="Group 386"/>
          <p:cNvGrpSpPr/>
          <p:nvPr/>
        </p:nvGrpSpPr>
        <p:grpSpPr>
          <a:xfrm>
            <a:off x="3532859" y="4115603"/>
            <a:ext cx="934764" cy="320709"/>
            <a:chOff x="1271891" y="1465989"/>
            <a:chExt cx="918210" cy="315030"/>
          </a:xfrm>
        </p:grpSpPr>
        <p:grpSp>
          <p:nvGrpSpPr>
            <p:cNvPr id="388" name="Group 387"/>
            <p:cNvGrpSpPr/>
            <p:nvPr/>
          </p:nvGrpSpPr>
          <p:grpSpPr>
            <a:xfrm>
              <a:off x="1271891" y="1465989"/>
              <a:ext cx="822960" cy="248355"/>
              <a:chOff x="1604903" y="1783645"/>
              <a:chExt cx="822960" cy="248355"/>
            </a:xfrm>
          </p:grpSpPr>
          <p:sp>
            <p:nvSpPr>
              <p:cNvPr id="392" name="Rectangle: Rounded Corners 391"/>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93" name="Oval 392"/>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389" name="Group 388"/>
            <p:cNvGrpSpPr/>
            <p:nvPr/>
          </p:nvGrpSpPr>
          <p:grpSpPr>
            <a:xfrm>
              <a:off x="1367141" y="1532664"/>
              <a:ext cx="822960" cy="248355"/>
              <a:chOff x="1604903" y="1783645"/>
              <a:chExt cx="822960" cy="248355"/>
            </a:xfrm>
          </p:grpSpPr>
          <p:sp>
            <p:nvSpPr>
              <p:cNvPr id="390" name="Rectangle: Rounded Corners 389"/>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91" name="Oval 390"/>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grpSp>
        <p:nvGrpSpPr>
          <p:cNvPr id="394" name="Group 393"/>
          <p:cNvGrpSpPr/>
          <p:nvPr/>
        </p:nvGrpSpPr>
        <p:grpSpPr>
          <a:xfrm>
            <a:off x="3532859" y="4903003"/>
            <a:ext cx="934764" cy="320709"/>
            <a:chOff x="1271891" y="1465989"/>
            <a:chExt cx="918210" cy="315030"/>
          </a:xfrm>
        </p:grpSpPr>
        <p:grpSp>
          <p:nvGrpSpPr>
            <p:cNvPr id="395" name="Group 394"/>
            <p:cNvGrpSpPr/>
            <p:nvPr/>
          </p:nvGrpSpPr>
          <p:grpSpPr>
            <a:xfrm>
              <a:off x="1271891" y="1465989"/>
              <a:ext cx="822960" cy="248355"/>
              <a:chOff x="1604903" y="1783645"/>
              <a:chExt cx="822960" cy="248355"/>
            </a:xfrm>
          </p:grpSpPr>
          <p:sp>
            <p:nvSpPr>
              <p:cNvPr id="399" name="Rectangle: Rounded Corners 398"/>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400" name="Oval 399"/>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396" name="Group 395"/>
            <p:cNvGrpSpPr/>
            <p:nvPr/>
          </p:nvGrpSpPr>
          <p:grpSpPr>
            <a:xfrm>
              <a:off x="1367141" y="1532664"/>
              <a:ext cx="822960" cy="248355"/>
              <a:chOff x="1604903" y="1783645"/>
              <a:chExt cx="822960" cy="248355"/>
            </a:xfrm>
          </p:grpSpPr>
          <p:sp>
            <p:nvSpPr>
              <p:cNvPr id="397" name="Rectangle: Rounded Corners 396"/>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398" name="Oval 397"/>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sp>
        <p:nvSpPr>
          <p:cNvPr id="450" name="TextBox 449"/>
          <p:cNvSpPr txBox="1"/>
          <p:nvPr/>
        </p:nvSpPr>
        <p:spPr>
          <a:xfrm>
            <a:off x="6657540" y="1976322"/>
            <a:ext cx="2049656" cy="338554"/>
          </a:xfrm>
          <a:prstGeom prst="rect">
            <a:avLst/>
          </a:prstGeom>
          <a:noFill/>
          <a:ln w="9525">
            <a:noFill/>
          </a:ln>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3666A"/>
                </a:solidFill>
                <a:effectLst/>
                <a:uLnTx/>
                <a:uFillTx/>
                <a:latin typeface="Arial"/>
                <a:ea typeface="+mn-ea"/>
                <a:cs typeface="+mn-cs"/>
              </a:rPr>
              <a:t>Production Servers</a:t>
            </a:r>
          </a:p>
        </p:txBody>
      </p:sp>
      <p:sp>
        <p:nvSpPr>
          <p:cNvPr id="402" name="TextBox 401"/>
          <p:cNvSpPr txBox="1"/>
          <p:nvPr/>
        </p:nvSpPr>
        <p:spPr>
          <a:xfrm>
            <a:off x="2037611" y="4044260"/>
            <a:ext cx="1529586" cy="338554"/>
          </a:xfrm>
          <a:prstGeom prst="rect">
            <a:avLst/>
          </a:prstGeom>
          <a:noFill/>
        </p:spPr>
        <p:txBody>
          <a:bodyPr wrap="none" rtlCol="0">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t>Backup Server</a:t>
            </a:r>
          </a:p>
        </p:txBody>
      </p:sp>
      <p:sp>
        <p:nvSpPr>
          <p:cNvPr id="403" name="TextBox 402"/>
          <p:cNvSpPr txBox="1"/>
          <p:nvPr/>
        </p:nvSpPr>
        <p:spPr>
          <a:xfrm>
            <a:off x="2071276" y="4818960"/>
            <a:ext cx="1495922" cy="338554"/>
          </a:xfrm>
          <a:prstGeom prst="rect">
            <a:avLst/>
          </a:prstGeom>
          <a:noFill/>
        </p:spPr>
        <p:txBody>
          <a:bodyPr wrap="none" rtlCol="0">
            <a:spAutoFit/>
          </a:bodyPr>
          <a:lstStyle/>
          <a:p>
            <a:pPr marL="0" marR="0" lvl="0" indent="0" algn="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t>Search Server</a:t>
            </a:r>
          </a:p>
        </p:txBody>
      </p:sp>
      <p:grpSp>
        <p:nvGrpSpPr>
          <p:cNvPr id="9" name="Group 8"/>
          <p:cNvGrpSpPr/>
          <p:nvPr/>
        </p:nvGrpSpPr>
        <p:grpSpPr>
          <a:xfrm>
            <a:off x="4904015" y="4085320"/>
            <a:ext cx="1080719" cy="359680"/>
            <a:chOff x="3919205" y="3121140"/>
            <a:chExt cx="810539" cy="269760"/>
          </a:xfrm>
        </p:grpSpPr>
        <p:sp>
          <p:nvSpPr>
            <p:cNvPr id="408" name="Rectangle 2"/>
            <p:cNvSpPr/>
            <p:nvPr/>
          </p:nvSpPr>
          <p:spPr>
            <a:xfrm>
              <a:off x="3919205" y="3121140"/>
              <a:ext cx="810539" cy="269760"/>
            </a:xfrm>
            <a:custGeom>
              <a:avLst/>
              <a:gdLst/>
              <a:ahLst/>
              <a:cxnLst/>
              <a:rect l="l" t="t" r="r" b="b"/>
              <a:pathLst>
                <a:path w="1035592" h="344661">
                  <a:moveTo>
                    <a:pt x="0" y="0"/>
                  </a:moveTo>
                  <a:lnTo>
                    <a:pt x="80972" y="0"/>
                  </a:lnTo>
                  <a:lnTo>
                    <a:pt x="80972" y="24085"/>
                  </a:lnTo>
                  <a:lnTo>
                    <a:pt x="954620" y="24085"/>
                  </a:lnTo>
                  <a:lnTo>
                    <a:pt x="954620" y="0"/>
                  </a:lnTo>
                  <a:lnTo>
                    <a:pt x="1035592" y="0"/>
                  </a:lnTo>
                  <a:lnTo>
                    <a:pt x="1035592" y="344661"/>
                  </a:lnTo>
                  <a:lnTo>
                    <a:pt x="954620" y="344661"/>
                  </a:lnTo>
                  <a:lnTo>
                    <a:pt x="954620" y="331934"/>
                  </a:lnTo>
                  <a:lnTo>
                    <a:pt x="80972" y="331934"/>
                  </a:lnTo>
                  <a:lnTo>
                    <a:pt x="80972" y="344661"/>
                  </a:lnTo>
                  <a:lnTo>
                    <a:pt x="0" y="344661"/>
                  </a:lnTo>
                  <a:close/>
                </a:path>
              </a:pathLst>
            </a:cu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63666A"/>
                </a:solidFill>
                <a:effectLst/>
                <a:uLnTx/>
                <a:uFillTx/>
                <a:latin typeface="Arial"/>
                <a:ea typeface="+mn-ea"/>
                <a:cs typeface="+mn-cs"/>
              </a:endParaRPr>
            </a:p>
          </p:txBody>
        </p:sp>
        <p:sp>
          <p:nvSpPr>
            <p:cNvPr id="409" name="Rectangle 408"/>
            <p:cNvSpPr/>
            <p:nvPr/>
          </p:nvSpPr>
          <p:spPr>
            <a:xfrm>
              <a:off x="4015362" y="3172525"/>
              <a:ext cx="618224" cy="163984"/>
            </a:xfrm>
            <a:prstGeom prst="rect">
              <a:avLst/>
            </a:pr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63666A"/>
                </a:solidFill>
                <a:effectLst/>
                <a:uLnTx/>
                <a:uFillTx/>
                <a:latin typeface="Arial"/>
                <a:ea typeface="+mn-ea"/>
                <a:cs typeface="+mn-cs"/>
              </a:endParaRPr>
            </a:p>
          </p:txBody>
        </p:sp>
        <p:grpSp>
          <p:nvGrpSpPr>
            <p:cNvPr id="410" name="Group 409"/>
            <p:cNvGrpSpPr/>
            <p:nvPr/>
          </p:nvGrpSpPr>
          <p:grpSpPr>
            <a:xfrm>
              <a:off x="4050473" y="3210118"/>
              <a:ext cx="550327" cy="101541"/>
              <a:chOff x="7844039" y="3206893"/>
              <a:chExt cx="703130" cy="98017"/>
            </a:xfrm>
          </p:grpSpPr>
          <p:grpSp>
            <p:nvGrpSpPr>
              <p:cNvPr id="435" name="Group 434"/>
              <p:cNvGrpSpPr/>
              <p:nvPr/>
            </p:nvGrpSpPr>
            <p:grpSpPr>
              <a:xfrm>
                <a:off x="7844039" y="3206893"/>
                <a:ext cx="43783" cy="98017"/>
                <a:chOff x="7917064" y="3396505"/>
                <a:chExt cx="43783" cy="98017"/>
              </a:xfrm>
            </p:grpSpPr>
            <p:cxnSp>
              <p:nvCxnSpPr>
                <p:cNvPr id="587" name="Straight Connector 586"/>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588" name="Straight Connector 587"/>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436" name="Group 435"/>
              <p:cNvGrpSpPr/>
              <p:nvPr/>
            </p:nvGrpSpPr>
            <p:grpSpPr>
              <a:xfrm>
                <a:off x="7955164" y="3206893"/>
                <a:ext cx="43783" cy="98017"/>
                <a:chOff x="7917064" y="3396505"/>
                <a:chExt cx="43783" cy="98017"/>
              </a:xfrm>
            </p:grpSpPr>
            <p:cxnSp>
              <p:nvCxnSpPr>
                <p:cNvPr id="585" name="Straight Connector 584"/>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586" name="Straight Connector 585"/>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437" name="Group 436"/>
              <p:cNvGrpSpPr/>
              <p:nvPr/>
            </p:nvGrpSpPr>
            <p:grpSpPr>
              <a:xfrm>
                <a:off x="8066289" y="3206893"/>
                <a:ext cx="43783" cy="98017"/>
                <a:chOff x="7917064" y="3396505"/>
                <a:chExt cx="43783" cy="98017"/>
              </a:xfrm>
            </p:grpSpPr>
            <p:cxnSp>
              <p:nvCxnSpPr>
                <p:cNvPr id="583" name="Straight Connector 582"/>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584" name="Straight Connector 583"/>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438" name="Group 437"/>
              <p:cNvGrpSpPr/>
              <p:nvPr/>
            </p:nvGrpSpPr>
            <p:grpSpPr>
              <a:xfrm>
                <a:off x="8177414" y="3206893"/>
                <a:ext cx="43783" cy="98017"/>
                <a:chOff x="7917064" y="3396505"/>
                <a:chExt cx="43783" cy="98017"/>
              </a:xfrm>
            </p:grpSpPr>
            <p:cxnSp>
              <p:nvCxnSpPr>
                <p:cNvPr id="581" name="Straight Connector 580"/>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582" name="Straight Connector 581"/>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439" name="Group 438"/>
              <p:cNvGrpSpPr/>
              <p:nvPr/>
            </p:nvGrpSpPr>
            <p:grpSpPr>
              <a:xfrm>
                <a:off x="8288539" y="3206893"/>
                <a:ext cx="43783" cy="98017"/>
                <a:chOff x="7917064" y="3396505"/>
                <a:chExt cx="43783" cy="98017"/>
              </a:xfrm>
            </p:grpSpPr>
            <p:cxnSp>
              <p:nvCxnSpPr>
                <p:cNvPr id="579" name="Straight Connector 578"/>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580" name="Straight Connector 579"/>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440" name="Group 439"/>
              <p:cNvGrpSpPr/>
              <p:nvPr/>
            </p:nvGrpSpPr>
            <p:grpSpPr>
              <a:xfrm>
                <a:off x="8399664" y="3206893"/>
                <a:ext cx="43783" cy="98017"/>
                <a:chOff x="7917064" y="3396505"/>
                <a:chExt cx="43783" cy="98017"/>
              </a:xfrm>
            </p:grpSpPr>
            <p:cxnSp>
              <p:nvCxnSpPr>
                <p:cNvPr id="444" name="Straight Connector 443"/>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578" name="Straight Connector 577"/>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441" name="Group 440"/>
              <p:cNvGrpSpPr/>
              <p:nvPr/>
            </p:nvGrpSpPr>
            <p:grpSpPr>
              <a:xfrm>
                <a:off x="8503386" y="3206893"/>
                <a:ext cx="43783" cy="98017"/>
                <a:chOff x="7917064" y="3396505"/>
                <a:chExt cx="43783" cy="98017"/>
              </a:xfrm>
            </p:grpSpPr>
            <p:cxnSp>
              <p:nvCxnSpPr>
                <p:cNvPr id="442" name="Straight Connector 441"/>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443" name="Straight Connector 442"/>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grpSp>
      <p:sp>
        <p:nvSpPr>
          <p:cNvPr id="610" name="TextBox 609"/>
          <p:cNvSpPr txBox="1"/>
          <p:nvPr/>
        </p:nvSpPr>
        <p:spPr>
          <a:xfrm>
            <a:off x="5977311" y="3968061"/>
            <a:ext cx="1289135" cy="584775"/>
          </a:xfrm>
          <a:prstGeom prst="rect">
            <a:avLst/>
          </a:prstGeom>
          <a:noFill/>
        </p:spPr>
        <p:txBody>
          <a:bodyPr wrap="non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t>Disk-Based </a:t>
            </a:r>
            <a:b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br>
            <a: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t>Backup</a:t>
            </a:r>
          </a:p>
        </p:txBody>
      </p:sp>
      <p:sp>
        <p:nvSpPr>
          <p:cNvPr id="612" name="TextBox 611"/>
          <p:cNvSpPr txBox="1"/>
          <p:nvPr/>
        </p:nvSpPr>
        <p:spPr>
          <a:xfrm>
            <a:off x="4765566" y="5365060"/>
            <a:ext cx="1357616" cy="338554"/>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t>Tape Archive</a:t>
            </a:r>
          </a:p>
        </p:txBody>
      </p:sp>
      <p:sp>
        <p:nvSpPr>
          <p:cNvPr id="615" name="TextBox 614"/>
          <p:cNvSpPr txBox="1"/>
          <p:nvPr/>
        </p:nvSpPr>
        <p:spPr>
          <a:xfrm>
            <a:off x="6323531" y="5365061"/>
            <a:ext cx="1137298" cy="584775"/>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t>Offsite </a:t>
            </a:r>
            <a:b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br>
            <a: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t>Tape Vault</a:t>
            </a:r>
          </a:p>
        </p:txBody>
      </p:sp>
      <p:grpSp>
        <p:nvGrpSpPr>
          <p:cNvPr id="616" name="Group 615"/>
          <p:cNvGrpSpPr/>
          <p:nvPr/>
        </p:nvGrpSpPr>
        <p:grpSpPr>
          <a:xfrm rot="2700000">
            <a:off x="3544137" y="3081455"/>
            <a:ext cx="880228" cy="880228"/>
            <a:chOff x="3468232" y="2703451"/>
            <a:chExt cx="209360" cy="209360"/>
          </a:xfrm>
        </p:grpSpPr>
        <p:cxnSp>
          <p:nvCxnSpPr>
            <p:cNvPr id="617" name="Straight Connector 616"/>
            <p:cNvCxnSpPr/>
            <p:nvPr/>
          </p:nvCxnSpPr>
          <p:spPr>
            <a:xfrm flipV="1">
              <a:off x="3468232" y="2808130"/>
              <a:ext cx="209360" cy="1"/>
            </a:xfrm>
            <a:prstGeom prst="line">
              <a:avLst/>
            </a:prstGeom>
            <a:noFill/>
            <a:ln w="38100" cap="flat" cmpd="sng" algn="ctr">
              <a:solidFill>
                <a:srgbClr val="A80000"/>
              </a:solidFill>
              <a:prstDash val="solid"/>
            </a:ln>
            <a:effectLst/>
          </p:spPr>
        </p:cxnSp>
        <p:cxnSp>
          <p:nvCxnSpPr>
            <p:cNvPr id="618" name="Straight Connector 617"/>
            <p:cNvCxnSpPr/>
            <p:nvPr/>
          </p:nvCxnSpPr>
          <p:spPr>
            <a:xfrm rot="16200000" flipV="1">
              <a:off x="3471606" y="2808130"/>
              <a:ext cx="209360" cy="1"/>
            </a:xfrm>
            <a:prstGeom prst="line">
              <a:avLst/>
            </a:prstGeom>
            <a:noFill/>
            <a:ln w="38100" cap="flat" cmpd="sng" algn="ctr">
              <a:solidFill>
                <a:srgbClr val="A80000"/>
              </a:solidFill>
              <a:prstDash val="solid"/>
            </a:ln>
            <a:effectLst/>
          </p:spPr>
        </p:cxnSp>
      </p:grpSp>
      <p:grpSp>
        <p:nvGrpSpPr>
          <p:cNvPr id="619" name="Group 618"/>
          <p:cNvGrpSpPr/>
          <p:nvPr/>
        </p:nvGrpSpPr>
        <p:grpSpPr>
          <a:xfrm rot="2700000">
            <a:off x="3544138" y="3856155"/>
            <a:ext cx="880228" cy="880228"/>
            <a:chOff x="3468232" y="2703451"/>
            <a:chExt cx="209360" cy="209360"/>
          </a:xfrm>
        </p:grpSpPr>
        <p:cxnSp>
          <p:nvCxnSpPr>
            <p:cNvPr id="620" name="Straight Connector 619"/>
            <p:cNvCxnSpPr/>
            <p:nvPr/>
          </p:nvCxnSpPr>
          <p:spPr>
            <a:xfrm flipV="1">
              <a:off x="3468232" y="2808130"/>
              <a:ext cx="209360" cy="1"/>
            </a:xfrm>
            <a:prstGeom prst="line">
              <a:avLst/>
            </a:prstGeom>
            <a:noFill/>
            <a:ln w="38100" cap="flat" cmpd="sng" algn="ctr">
              <a:solidFill>
                <a:srgbClr val="A80000"/>
              </a:solidFill>
              <a:prstDash val="solid"/>
            </a:ln>
            <a:effectLst/>
          </p:spPr>
        </p:cxnSp>
        <p:cxnSp>
          <p:nvCxnSpPr>
            <p:cNvPr id="621" name="Straight Connector 620"/>
            <p:cNvCxnSpPr/>
            <p:nvPr/>
          </p:nvCxnSpPr>
          <p:spPr>
            <a:xfrm rot="16200000" flipV="1">
              <a:off x="3471606" y="2808130"/>
              <a:ext cx="209360" cy="1"/>
            </a:xfrm>
            <a:prstGeom prst="line">
              <a:avLst/>
            </a:prstGeom>
            <a:noFill/>
            <a:ln w="38100" cap="flat" cmpd="sng" algn="ctr">
              <a:solidFill>
                <a:srgbClr val="A80000"/>
              </a:solidFill>
              <a:prstDash val="solid"/>
            </a:ln>
            <a:effectLst/>
          </p:spPr>
        </p:cxnSp>
      </p:grpSp>
      <p:grpSp>
        <p:nvGrpSpPr>
          <p:cNvPr id="622" name="Group 621"/>
          <p:cNvGrpSpPr/>
          <p:nvPr/>
        </p:nvGrpSpPr>
        <p:grpSpPr>
          <a:xfrm rot="2700000">
            <a:off x="3544139" y="4618155"/>
            <a:ext cx="880228" cy="880228"/>
            <a:chOff x="3468232" y="2703451"/>
            <a:chExt cx="209360" cy="209360"/>
          </a:xfrm>
        </p:grpSpPr>
        <p:cxnSp>
          <p:nvCxnSpPr>
            <p:cNvPr id="623" name="Straight Connector 622"/>
            <p:cNvCxnSpPr/>
            <p:nvPr/>
          </p:nvCxnSpPr>
          <p:spPr>
            <a:xfrm flipV="1">
              <a:off x="3468232" y="2808130"/>
              <a:ext cx="209360" cy="1"/>
            </a:xfrm>
            <a:prstGeom prst="line">
              <a:avLst/>
            </a:prstGeom>
            <a:noFill/>
            <a:ln w="38100" cap="flat" cmpd="sng" algn="ctr">
              <a:solidFill>
                <a:srgbClr val="A80000"/>
              </a:solidFill>
              <a:prstDash val="solid"/>
            </a:ln>
            <a:effectLst/>
          </p:spPr>
        </p:cxnSp>
        <p:cxnSp>
          <p:nvCxnSpPr>
            <p:cNvPr id="624" name="Straight Connector 623"/>
            <p:cNvCxnSpPr/>
            <p:nvPr/>
          </p:nvCxnSpPr>
          <p:spPr>
            <a:xfrm rot="16200000" flipV="1">
              <a:off x="3471606" y="2808130"/>
              <a:ext cx="209360" cy="1"/>
            </a:xfrm>
            <a:prstGeom prst="line">
              <a:avLst/>
            </a:prstGeom>
            <a:noFill/>
            <a:ln w="38100" cap="flat" cmpd="sng" algn="ctr">
              <a:solidFill>
                <a:srgbClr val="A80000"/>
              </a:solidFill>
              <a:prstDash val="solid"/>
            </a:ln>
            <a:effectLst/>
          </p:spPr>
        </p:cxnSp>
      </p:grpSp>
      <p:grpSp>
        <p:nvGrpSpPr>
          <p:cNvPr id="625" name="Group 624"/>
          <p:cNvGrpSpPr/>
          <p:nvPr/>
        </p:nvGrpSpPr>
        <p:grpSpPr>
          <a:xfrm rot="2700000">
            <a:off x="5004638" y="3856155"/>
            <a:ext cx="880228" cy="880228"/>
            <a:chOff x="3468232" y="2703451"/>
            <a:chExt cx="209360" cy="209360"/>
          </a:xfrm>
        </p:grpSpPr>
        <p:cxnSp>
          <p:nvCxnSpPr>
            <p:cNvPr id="626" name="Straight Connector 625"/>
            <p:cNvCxnSpPr/>
            <p:nvPr/>
          </p:nvCxnSpPr>
          <p:spPr>
            <a:xfrm flipV="1">
              <a:off x="3468232" y="2808130"/>
              <a:ext cx="209360" cy="1"/>
            </a:xfrm>
            <a:prstGeom prst="line">
              <a:avLst/>
            </a:prstGeom>
            <a:noFill/>
            <a:ln w="38100" cap="flat" cmpd="sng" algn="ctr">
              <a:solidFill>
                <a:srgbClr val="A80000"/>
              </a:solidFill>
              <a:prstDash val="solid"/>
            </a:ln>
            <a:effectLst/>
          </p:spPr>
        </p:cxnSp>
        <p:cxnSp>
          <p:nvCxnSpPr>
            <p:cNvPr id="627" name="Straight Connector 626"/>
            <p:cNvCxnSpPr/>
            <p:nvPr/>
          </p:nvCxnSpPr>
          <p:spPr>
            <a:xfrm rot="16200000" flipV="1">
              <a:off x="3471606" y="2808130"/>
              <a:ext cx="209360" cy="1"/>
            </a:xfrm>
            <a:prstGeom prst="line">
              <a:avLst/>
            </a:prstGeom>
            <a:noFill/>
            <a:ln w="38100" cap="flat" cmpd="sng" algn="ctr">
              <a:solidFill>
                <a:srgbClr val="A80000"/>
              </a:solidFill>
              <a:prstDash val="solid"/>
            </a:ln>
            <a:effectLst/>
          </p:spPr>
        </p:cxnSp>
      </p:grpSp>
      <p:grpSp>
        <p:nvGrpSpPr>
          <p:cNvPr id="628" name="Group 627"/>
          <p:cNvGrpSpPr/>
          <p:nvPr/>
        </p:nvGrpSpPr>
        <p:grpSpPr>
          <a:xfrm rot="2700000">
            <a:off x="5004639" y="4656257"/>
            <a:ext cx="880228" cy="880228"/>
            <a:chOff x="3468232" y="2703451"/>
            <a:chExt cx="209360" cy="209360"/>
          </a:xfrm>
        </p:grpSpPr>
        <p:cxnSp>
          <p:nvCxnSpPr>
            <p:cNvPr id="629" name="Straight Connector 628"/>
            <p:cNvCxnSpPr/>
            <p:nvPr/>
          </p:nvCxnSpPr>
          <p:spPr>
            <a:xfrm flipV="1">
              <a:off x="3468232" y="2808130"/>
              <a:ext cx="209360" cy="1"/>
            </a:xfrm>
            <a:prstGeom prst="line">
              <a:avLst/>
            </a:prstGeom>
            <a:noFill/>
            <a:ln w="38100" cap="flat" cmpd="sng" algn="ctr">
              <a:solidFill>
                <a:srgbClr val="A80000"/>
              </a:solidFill>
              <a:prstDash val="solid"/>
            </a:ln>
            <a:effectLst/>
          </p:spPr>
        </p:cxnSp>
        <p:cxnSp>
          <p:nvCxnSpPr>
            <p:cNvPr id="630" name="Straight Connector 629"/>
            <p:cNvCxnSpPr/>
            <p:nvPr/>
          </p:nvCxnSpPr>
          <p:spPr>
            <a:xfrm rot="16200000" flipV="1">
              <a:off x="3471606" y="2808130"/>
              <a:ext cx="209360" cy="1"/>
            </a:xfrm>
            <a:prstGeom prst="line">
              <a:avLst/>
            </a:prstGeom>
            <a:noFill/>
            <a:ln w="38100" cap="flat" cmpd="sng" algn="ctr">
              <a:solidFill>
                <a:srgbClr val="A80000"/>
              </a:solidFill>
              <a:prstDash val="solid"/>
            </a:ln>
            <a:effectLst/>
          </p:spPr>
        </p:cxnSp>
      </p:grpSp>
      <p:grpSp>
        <p:nvGrpSpPr>
          <p:cNvPr id="631" name="Group 630"/>
          <p:cNvGrpSpPr/>
          <p:nvPr/>
        </p:nvGrpSpPr>
        <p:grpSpPr>
          <a:xfrm rot="2700000">
            <a:off x="6388939" y="4656257"/>
            <a:ext cx="880228" cy="880228"/>
            <a:chOff x="3468232" y="2703451"/>
            <a:chExt cx="209360" cy="209360"/>
          </a:xfrm>
        </p:grpSpPr>
        <p:cxnSp>
          <p:nvCxnSpPr>
            <p:cNvPr id="632" name="Straight Connector 631"/>
            <p:cNvCxnSpPr/>
            <p:nvPr/>
          </p:nvCxnSpPr>
          <p:spPr>
            <a:xfrm flipV="1">
              <a:off x="3468232" y="2808130"/>
              <a:ext cx="209360" cy="1"/>
            </a:xfrm>
            <a:prstGeom prst="line">
              <a:avLst/>
            </a:prstGeom>
            <a:noFill/>
            <a:ln w="38100" cap="flat" cmpd="sng" algn="ctr">
              <a:solidFill>
                <a:srgbClr val="A80000"/>
              </a:solidFill>
              <a:prstDash val="solid"/>
            </a:ln>
            <a:effectLst/>
          </p:spPr>
        </p:cxnSp>
        <p:cxnSp>
          <p:nvCxnSpPr>
            <p:cNvPr id="633" name="Straight Connector 632"/>
            <p:cNvCxnSpPr/>
            <p:nvPr/>
          </p:nvCxnSpPr>
          <p:spPr>
            <a:xfrm rot="16200000" flipV="1">
              <a:off x="3471606" y="2808130"/>
              <a:ext cx="209360" cy="1"/>
            </a:xfrm>
            <a:prstGeom prst="line">
              <a:avLst/>
            </a:prstGeom>
            <a:noFill/>
            <a:ln w="38100" cap="flat" cmpd="sng" algn="ctr">
              <a:solidFill>
                <a:srgbClr val="A80000"/>
              </a:solidFill>
              <a:prstDash val="solid"/>
            </a:ln>
            <a:effectLst/>
          </p:spPr>
        </p:cxnSp>
      </p:grpSp>
      <p:grpSp>
        <p:nvGrpSpPr>
          <p:cNvPr id="5" name="Group 4"/>
          <p:cNvGrpSpPr/>
          <p:nvPr/>
        </p:nvGrpSpPr>
        <p:grpSpPr>
          <a:xfrm>
            <a:off x="3493056" y="1554641"/>
            <a:ext cx="1756085" cy="1137937"/>
            <a:chOff x="2619792" y="1165980"/>
            <a:chExt cx="1317064" cy="853453"/>
          </a:xfrm>
        </p:grpSpPr>
        <p:grpSp>
          <p:nvGrpSpPr>
            <p:cNvPr id="227" name="Group 226"/>
            <p:cNvGrpSpPr/>
            <p:nvPr/>
          </p:nvGrpSpPr>
          <p:grpSpPr>
            <a:xfrm>
              <a:off x="2619792" y="1165980"/>
              <a:ext cx="379573" cy="379319"/>
              <a:chOff x="848931" y="2199055"/>
              <a:chExt cx="379573" cy="379319"/>
            </a:xfrm>
          </p:grpSpPr>
          <p:sp>
            <p:nvSpPr>
              <p:cNvPr id="239" name="Rectangle: Rounded Corners 238"/>
              <p:cNvSpPr/>
              <p:nvPr/>
            </p:nvSpPr>
            <p:spPr>
              <a:xfrm>
                <a:off x="848931" y="2199055"/>
                <a:ext cx="379573" cy="379319"/>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pic>
            <p:nvPicPr>
              <p:cNvPr id="240" name="Picture 4" descr="Image result for microsoft sql logo"/>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68393" y="2255500"/>
                <a:ext cx="333432" cy="27797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28" name="Group 227"/>
            <p:cNvGrpSpPr/>
            <p:nvPr/>
          </p:nvGrpSpPr>
          <p:grpSpPr>
            <a:xfrm>
              <a:off x="3130758" y="1165980"/>
              <a:ext cx="804255" cy="379319"/>
              <a:chOff x="291505" y="1293804"/>
              <a:chExt cx="1046233" cy="493446"/>
            </a:xfrm>
          </p:grpSpPr>
          <p:sp>
            <p:nvSpPr>
              <p:cNvPr id="237" name="Rectangle: Rounded Corners 236"/>
              <p:cNvSpPr/>
              <p:nvPr/>
            </p:nvSpPr>
            <p:spPr>
              <a:xfrm>
                <a:off x="843962" y="1293804"/>
                <a:ext cx="493776" cy="493446"/>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pic>
            <p:nvPicPr>
              <p:cNvPr id="238" name="Picture 8" descr="Image result for vmware logo"/>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t="-1527" b="-2710"/>
              <a:stretch/>
            </p:blipFill>
            <p:spPr bwMode="auto">
              <a:xfrm>
                <a:off x="291505" y="1455735"/>
                <a:ext cx="384392" cy="168274"/>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29" name="Rectangle: Rounded Corners 228"/>
            <p:cNvSpPr/>
            <p:nvPr/>
          </p:nvSpPr>
          <p:spPr>
            <a:xfrm>
              <a:off x="3087250" y="1165980"/>
              <a:ext cx="379573" cy="379319"/>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230" name="Group 229"/>
            <p:cNvGrpSpPr/>
            <p:nvPr/>
          </p:nvGrpSpPr>
          <p:grpSpPr>
            <a:xfrm>
              <a:off x="2619792" y="1640114"/>
              <a:ext cx="379573" cy="379319"/>
              <a:chOff x="255723" y="2815771"/>
              <a:chExt cx="493776" cy="493446"/>
            </a:xfrm>
          </p:grpSpPr>
          <p:pic>
            <p:nvPicPr>
              <p:cNvPr id="234" name="Picture 2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1093" y="2858979"/>
                <a:ext cx="403036" cy="403036"/>
              </a:xfrm>
              <a:prstGeom prst="rect">
                <a:avLst/>
              </a:prstGeom>
            </p:spPr>
          </p:pic>
          <p:sp>
            <p:nvSpPr>
              <p:cNvPr id="235" name="Rectangle: Rounded Corners 234"/>
              <p:cNvSpPr/>
              <p:nvPr/>
            </p:nvSpPr>
            <p:spPr>
              <a:xfrm>
                <a:off x="255723" y="2815771"/>
                <a:ext cx="493776" cy="493446"/>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31" name="Group 230"/>
            <p:cNvGrpSpPr/>
            <p:nvPr/>
          </p:nvGrpSpPr>
          <p:grpSpPr>
            <a:xfrm>
              <a:off x="3087250" y="1640114"/>
              <a:ext cx="379573" cy="379319"/>
              <a:chOff x="843962" y="2538807"/>
              <a:chExt cx="493776" cy="493446"/>
            </a:xfrm>
          </p:grpSpPr>
          <p:pic>
            <p:nvPicPr>
              <p:cNvPr id="232" name="Picture 6" descr="Image result for microsoft windows logo"/>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30781" y="2615319"/>
                <a:ext cx="339007" cy="339008"/>
              </a:xfrm>
              <a:prstGeom prst="rect">
                <a:avLst/>
              </a:prstGeom>
              <a:noFill/>
              <a:extLst>
                <a:ext uri="{909E8E84-426E-40dd-AFC4-6F175D3DCCD1}">
                  <a14:hiddenFill xmlns="" xmlns:a14="http://schemas.microsoft.com/office/drawing/2010/main">
                    <a:solidFill>
                      <a:srgbClr val="FFFFFF"/>
                    </a:solidFill>
                  </a14:hiddenFill>
                </a:ext>
              </a:extLst>
            </p:spPr>
          </p:pic>
          <p:sp>
            <p:nvSpPr>
              <p:cNvPr id="233" name="Rectangle: Rounded Corners 232"/>
              <p:cNvSpPr/>
              <p:nvPr/>
            </p:nvSpPr>
            <p:spPr>
              <a:xfrm>
                <a:off x="843962" y="2538807"/>
                <a:ext cx="493776" cy="493446"/>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pic>
          <p:nvPicPr>
            <p:cNvPr id="2050" name="Picture 2" descr="Image result for aix logo">
              <a:extLst>
                <a:ext uri="{FF2B5EF4-FFF2-40B4-BE49-F238E27FC236}">
                  <a16:creationId xmlns:a16="http://schemas.microsoft.com/office/drawing/2014/main" id="{F480A64D-8932-48A3-A56C-335F514D805A}"/>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593043" y="1206500"/>
              <a:ext cx="302682" cy="30268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3542192" y="1640114"/>
              <a:ext cx="394664" cy="379319"/>
              <a:chOff x="3557690" y="1640114"/>
              <a:chExt cx="394664" cy="379319"/>
            </a:xfrm>
          </p:grpSpPr>
          <p:sp>
            <p:nvSpPr>
              <p:cNvPr id="242" name="Rectangle: Rounded Corners 241"/>
              <p:cNvSpPr/>
              <p:nvPr/>
            </p:nvSpPr>
            <p:spPr>
              <a:xfrm>
                <a:off x="3565236" y="1640114"/>
                <a:ext cx="379573" cy="379319"/>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pic>
            <p:nvPicPr>
              <p:cNvPr id="2" name="Picture 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57690" y="1734239"/>
                <a:ext cx="394664" cy="191068"/>
              </a:xfrm>
              <a:prstGeom prst="rect">
                <a:avLst/>
              </a:prstGeom>
            </p:spPr>
          </p:pic>
        </p:grpSp>
      </p:grpSp>
      <p:sp>
        <p:nvSpPr>
          <p:cNvPr id="6" name="Rectangle 5">
            <a:extLst>
              <a:ext uri="{FF2B5EF4-FFF2-40B4-BE49-F238E27FC236}">
                <a16:creationId xmlns:a16="http://schemas.microsoft.com/office/drawing/2014/main" id="{AAB83042-BF0E-234A-AE34-0877D61F272B}"/>
              </a:ext>
            </a:extLst>
          </p:cNvPr>
          <p:cNvSpPr/>
          <p:nvPr/>
        </p:nvSpPr>
        <p:spPr>
          <a:xfrm>
            <a:off x="11542230" y="6292657"/>
            <a:ext cx="437940"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fld id="{D60D1EDE-7116-2443-9BDD-368CE5B37660}" type="slidenum">
              <a:rPr kumimoji="0" lang="en-US" sz="1765" b="0" i="0" u="none" strike="noStrike" kern="1200" cap="none" spc="0" normalizeH="0" baseline="0" noProof="0">
                <a:ln>
                  <a:noFill/>
                </a:ln>
                <a:solidFill>
                  <a:srgbClr val="1A1A1A"/>
                </a:solidFill>
                <a:effectLst/>
                <a:uLnTx/>
                <a:uFillTx/>
                <a:latin typeface="Arial" panose="020B0604020202020204" pitchFamily="34" charset="0"/>
                <a:ea typeface="+mn-ea"/>
                <a:cs typeface="+mn-cs"/>
              </a:rPr>
              <a:pPr marL="0" marR="0" lvl="0" indent="0" algn="l" defTabSz="914367" rtl="0" eaLnBrk="1" fontAlgn="auto" latinLnBrk="0" hangingPunct="1">
                <a:lnSpc>
                  <a:spcPct val="100000"/>
                </a:lnSpc>
                <a:spcBef>
                  <a:spcPts val="0"/>
                </a:spcBef>
                <a:spcAft>
                  <a:spcPts val="0"/>
                </a:spcAft>
                <a:buClrTx/>
                <a:buSzTx/>
                <a:buFontTx/>
                <a:buNone/>
                <a:tabLst/>
                <a:defRPr/>
              </a:pPr>
              <a:t>25</a:t>
            </a:fld>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58728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6"/>
                                        </p:tgtEl>
                                        <p:attrNameLst>
                                          <p:attrName>style.visibility</p:attrName>
                                        </p:attrNameLst>
                                      </p:cBhvr>
                                      <p:to>
                                        <p:strVal val="visible"/>
                                      </p:to>
                                    </p:set>
                                    <p:animEffect transition="in" filter="fade">
                                      <p:cBhvr>
                                        <p:cTn id="7" dur="500"/>
                                        <p:tgtEl>
                                          <p:spTgt spid="616"/>
                                        </p:tgtEl>
                                      </p:cBhvr>
                                    </p:animEffect>
                                  </p:childTnLst>
                                </p:cTn>
                              </p:par>
                              <p:par>
                                <p:cTn id="8" presetID="10" presetClass="entr" presetSubtype="0" fill="hold" nodeType="withEffect">
                                  <p:stCondLst>
                                    <p:cond delay="0"/>
                                  </p:stCondLst>
                                  <p:childTnLst>
                                    <p:set>
                                      <p:cBhvr>
                                        <p:cTn id="9" dur="1" fill="hold">
                                          <p:stCondLst>
                                            <p:cond delay="0"/>
                                          </p:stCondLst>
                                        </p:cTn>
                                        <p:tgtEl>
                                          <p:spTgt spid="619"/>
                                        </p:tgtEl>
                                        <p:attrNameLst>
                                          <p:attrName>style.visibility</p:attrName>
                                        </p:attrNameLst>
                                      </p:cBhvr>
                                      <p:to>
                                        <p:strVal val="visible"/>
                                      </p:to>
                                    </p:set>
                                    <p:animEffect transition="in" filter="fade">
                                      <p:cBhvr>
                                        <p:cTn id="10" dur="500"/>
                                        <p:tgtEl>
                                          <p:spTgt spid="619"/>
                                        </p:tgtEl>
                                      </p:cBhvr>
                                    </p:animEffect>
                                  </p:childTnLst>
                                </p:cTn>
                              </p:par>
                              <p:par>
                                <p:cTn id="11" presetID="10" presetClass="entr" presetSubtype="0" fill="hold" nodeType="withEffect">
                                  <p:stCondLst>
                                    <p:cond delay="0"/>
                                  </p:stCondLst>
                                  <p:childTnLst>
                                    <p:set>
                                      <p:cBhvr>
                                        <p:cTn id="12" dur="1" fill="hold">
                                          <p:stCondLst>
                                            <p:cond delay="0"/>
                                          </p:stCondLst>
                                        </p:cTn>
                                        <p:tgtEl>
                                          <p:spTgt spid="622"/>
                                        </p:tgtEl>
                                        <p:attrNameLst>
                                          <p:attrName>style.visibility</p:attrName>
                                        </p:attrNameLst>
                                      </p:cBhvr>
                                      <p:to>
                                        <p:strVal val="visible"/>
                                      </p:to>
                                    </p:set>
                                    <p:animEffect transition="in" filter="fade">
                                      <p:cBhvr>
                                        <p:cTn id="13" dur="500"/>
                                        <p:tgtEl>
                                          <p:spTgt spid="622"/>
                                        </p:tgtEl>
                                      </p:cBhvr>
                                    </p:animEffect>
                                  </p:childTnLst>
                                </p:cTn>
                              </p:par>
                              <p:par>
                                <p:cTn id="14" presetID="10" presetClass="entr" presetSubtype="0" fill="hold" nodeType="withEffect">
                                  <p:stCondLst>
                                    <p:cond delay="0"/>
                                  </p:stCondLst>
                                  <p:childTnLst>
                                    <p:set>
                                      <p:cBhvr>
                                        <p:cTn id="15" dur="1" fill="hold">
                                          <p:stCondLst>
                                            <p:cond delay="0"/>
                                          </p:stCondLst>
                                        </p:cTn>
                                        <p:tgtEl>
                                          <p:spTgt spid="628"/>
                                        </p:tgtEl>
                                        <p:attrNameLst>
                                          <p:attrName>style.visibility</p:attrName>
                                        </p:attrNameLst>
                                      </p:cBhvr>
                                      <p:to>
                                        <p:strVal val="visible"/>
                                      </p:to>
                                    </p:set>
                                    <p:animEffect transition="in" filter="fade">
                                      <p:cBhvr>
                                        <p:cTn id="16" dur="500"/>
                                        <p:tgtEl>
                                          <p:spTgt spid="628"/>
                                        </p:tgtEl>
                                      </p:cBhvr>
                                    </p:animEffect>
                                  </p:childTnLst>
                                </p:cTn>
                              </p:par>
                              <p:par>
                                <p:cTn id="17" presetID="10" presetClass="entr" presetSubtype="0" fill="hold" nodeType="withEffect">
                                  <p:stCondLst>
                                    <p:cond delay="0"/>
                                  </p:stCondLst>
                                  <p:childTnLst>
                                    <p:set>
                                      <p:cBhvr>
                                        <p:cTn id="18" dur="1" fill="hold">
                                          <p:stCondLst>
                                            <p:cond delay="0"/>
                                          </p:stCondLst>
                                        </p:cTn>
                                        <p:tgtEl>
                                          <p:spTgt spid="625"/>
                                        </p:tgtEl>
                                        <p:attrNameLst>
                                          <p:attrName>style.visibility</p:attrName>
                                        </p:attrNameLst>
                                      </p:cBhvr>
                                      <p:to>
                                        <p:strVal val="visible"/>
                                      </p:to>
                                    </p:set>
                                    <p:animEffect transition="in" filter="fade">
                                      <p:cBhvr>
                                        <p:cTn id="19" dur="500"/>
                                        <p:tgtEl>
                                          <p:spTgt spid="625"/>
                                        </p:tgtEl>
                                      </p:cBhvr>
                                    </p:animEffect>
                                  </p:childTnLst>
                                </p:cTn>
                              </p:par>
                              <p:par>
                                <p:cTn id="20" presetID="10" presetClass="entr" presetSubtype="0" fill="hold" nodeType="withEffect">
                                  <p:stCondLst>
                                    <p:cond delay="0"/>
                                  </p:stCondLst>
                                  <p:childTnLst>
                                    <p:set>
                                      <p:cBhvr>
                                        <p:cTn id="21" dur="1" fill="hold">
                                          <p:stCondLst>
                                            <p:cond delay="0"/>
                                          </p:stCondLst>
                                        </p:cTn>
                                        <p:tgtEl>
                                          <p:spTgt spid="631"/>
                                        </p:tgtEl>
                                        <p:attrNameLst>
                                          <p:attrName>style.visibility</p:attrName>
                                        </p:attrNameLst>
                                      </p:cBhvr>
                                      <p:to>
                                        <p:strVal val="visible"/>
                                      </p:to>
                                    </p:set>
                                    <p:animEffect transition="in" filter="fade">
                                      <p:cBhvr>
                                        <p:cTn id="22" dur="500"/>
                                        <p:tgtEl>
                                          <p:spTgt spid="6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Arial" panose="020B0604020202020204" pitchFamily="34" charset="0"/>
                <a:ea typeface="+mn-ea"/>
                <a:cs typeface="+mn-cs"/>
              </a:rPr>
              <a:t> </a:t>
            </a:r>
          </a:p>
        </p:txBody>
      </p:sp>
      <p:sp>
        <p:nvSpPr>
          <p:cNvPr id="20" name="Title 7"/>
          <p:cNvSpPr txBox="1">
            <a:spLocks noGrp="1"/>
          </p:cNvSpPr>
          <p:nvPr>
            <p:ph type="title"/>
          </p:nvPr>
        </p:nvSpPr>
        <p:spPr>
          <a:xfrm>
            <a:off x="597057" y="553082"/>
            <a:ext cx="10326316" cy="461665"/>
          </a:xfrm>
          <a:prstGeom prst="rect">
            <a:avLst/>
          </a:prstGeom>
          <a:noFill/>
        </p:spPr>
        <p:txBody>
          <a:bodyPr wrap="square" rtlCol="0">
            <a:spAutoFit/>
          </a:bodyPr>
          <a:lstStyle/>
          <a:p>
            <a:r>
              <a:rPr lang="en-US" sz="3733" dirty="0">
                <a:latin typeface="Arial" panose="020B0604020202020204" pitchFamily="34" charset="0"/>
              </a:rPr>
              <a:t>Rubrik’s Vision Simplifies Your Data Center</a:t>
            </a:r>
          </a:p>
        </p:txBody>
      </p:sp>
      <p:cxnSp>
        <p:nvCxnSpPr>
          <p:cNvPr id="296" name="Straight Connector 295"/>
          <p:cNvCxnSpPr>
            <a:cxnSpLocks/>
          </p:cNvCxnSpPr>
          <p:nvPr/>
        </p:nvCxnSpPr>
        <p:spPr>
          <a:xfrm>
            <a:off x="6163745" y="2303733"/>
            <a:ext cx="0" cy="646431"/>
          </a:xfrm>
          <a:prstGeom prst="line">
            <a:avLst/>
          </a:prstGeom>
          <a:noFill/>
          <a:ln w="19050" cap="flat" cmpd="sng" algn="ctr">
            <a:solidFill>
              <a:srgbClr val="888B8D"/>
            </a:solidFill>
            <a:prstDash val="sysDot"/>
          </a:ln>
          <a:effectLst/>
        </p:spPr>
      </p:cxnSp>
      <p:sp>
        <p:nvSpPr>
          <p:cNvPr id="498" name="Freeform 497"/>
          <p:cNvSpPr/>
          <p:nvPr/>
        </p:nvSpPr>
        <p:spPr>
          <a:xfrm rot="5400000">
            <a:off x="4900798" y="1922929"/>
            <a:ext cx="1196329" cy="386433"/>
          </a:xfrm>
          <a:custGeom>
            <a:avLst/>
            <a:gdLst>
              <a:gd name="connsiteX0" fmla="*/ 41096 w 3565132"/>
              <a:gd name="connsiteY0" fmla="*/ 2578813 h 2609636"/>
              <a:gd name="connsiteX1" fmla="*/ 1376737 w 3565132"/>
              <a:gd name="connsiteY1" fmla="*/ 0 h 2609636"/>
              <a:gd name="connsiteX2" fmla="*/ 2044557 w 3565132"/>
              <a:gd name="connsiteY2" fmla="*/ 20548 h 2609636"/>
              <a:gd name="connsiteX3" fmla="*/ 3565132 w 3565132"/>
              <a:gd name="connsiteY3" fmla="*/ 2599362 h 2609636"/>
              <a:gd name="connsiteX4" fmla="*/ 0 w 3565132"/>
              <a:gd name="connsiteY4" fmla="*/ 2609636 h 2609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5132" h="2609636">
                <a:moveTo>
                  <a:pt x="41096" y="2578813"/>
                </a:moveTo>
                <a:lnTo>
                  <a:pt x="1376737" y="0"/>
                </a:lnTo>
                <a:lnTo>
                  <a:pt x="2044557" y="20548"/>
                </a:lnTo>
                <a:lnTo>
                  <a:pt x="3565132" y="2599362"/>
                </a:lnTo>
                <a:lnTo>
                  <a:pt x="0" y="2609636"/>
                </a:lnTo>
              </a:path>
            </a:pathLst>
          </a:custGeom>
          <a:gradFill flip="none" rotWithShape="1">
            <a:gsLst>
              <a:gs pos="0">
                <a:sysClr val="window" lastClr="FFFFFF"/>
              </a:gs>
              <a:gs pos="73000">
                <a:srgbClr val="5AAA81">
                  <a:lumMod val="30000"/>
                  <a:lumOff val="70000"/>
                </a:srgbClr>
              </a:gs>
            </a:gsLst>
            <a:lin ang="16200000" scaled="1"/>
            <a:tileRect/>
          </a:gradFill>
          <a:ln w="9525">
            <a:noFill/>
            <a:round/>
            <a:headEnd/>
            <a:tailEnd/>
          </a:ln>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1219170" rtl="0" eaLnBrk="1" fontAlgn="base" latinLnBrk="0" hangingPunct="1">
              <a:lnSpc>
                <a:spcPct val="100000"/>
              </a:lnSpc>
              <a:spcBef>
                <a:spcPct val="0"/>
              </a:spcBef>
              <a:spcAft>
                <a:spcPct val="40000"/>
              </a:spcAft>
              <a:buClrTx/>
              <a:buSzTx/>
              <a:buFontTx/>
              <a:buNone/>
              <a:tabLst/>
              <a:defRPr/>
            </a:pPr>
            <a:endParaRPr kumimoji="0" lang="en-US" sz="3200" b="0" i="0" u="none" strike="noStrike" kern="0" cap="none" spc="0" normalizeH="0" baseline="0" noProof="0">
              <a:ln>
                <a:noFill/>
              </a:ln>
              <a:solidFill>
                <a:srgbClr val="FFFFFF"/>
              </a:solidFill>
              <a:effectLst/>
              <a:uLnTx/>
              <a:uFillTx/>
              <a:latin typeface="Arial"/>
              <a:ea typeface="ＭＳ Ｐゴシック" pitchFamily="34" charset="-128"/>
              <a:cs typeface="+mn-cs"/>
            </a:endParaRPr>
          </a:p>
        </p:txBody>
      </p:sp>
      <p:grpSp>
        <p:nvGrpSpPr>
          <p:cNvPr id="193" name="Group 192"/>
          <p:cNvGrpSpPr/>
          <p:nvPr/>
        </p:nvGrpSpPr>
        <p:grpSpPr>
          <a:xfrm>
            <a:off x="5696365" y="1967811"/>
            <a:ext cx="934764" cy="320709"/>
            <a:chOff x="1271891" y="1465989"/>
            <a:chExt cx="918210" cy="315030"/>
          </a:xfrm>
        </p:grpSpPr>
        <p:grpSp>
          <p:nvGrpSpPr>
            <p:cNvPr id="195" name="Group 194"/>
            <p:cNvGrpSpPr/>
            <p:nvPr/>
          </p:nvGrpSpPr>
          <p:grpSpPr>
            <a:xfrm>
              <a:off x="1271891" y="1465989"/>
              <a:ext cx="822960" cy="248355"/>
              <a:chOff x="1604903" y="1783645"/>
              <a:chExt cx="822960" cy="248355"/>
            </a:xfrm>
          </p:grpSpPr>
          <p:sp>
            <p:nvSpPr>
              <p:cNvPr id="199" name="Rectangle: Rounded Corners 198"/>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00" name="Oval 199"/>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96" name="Group 195"/>
            <p:cNvGrpSpPr/>
            <p:nvPr/>
          </p:nvGrpSpPr>
          <p:grpSpPr>
            <a:xfrm>
              <a:off x="1367141" y="1532664"/>
              <a:ext cx="822960" cy="248355"/>
              <a:chOff x="1604903" y="1783645"/>
              <a:chExt cx="822960" cy="248355"/>
            </a:xfrm>
          </p:grpSpPr>
          <p:sp>
            <p:nvSpPr>
              <p:cNvPr id="197" name="Rectangle: Rounded Corners 196"/>
              <p:cNvSpPr/>
              <p:nvPr/>
            </p:nvSpPr>
            <p:spPr>
              <a:xfrm>
                <a:off x="1604903" y="1783645"/>
                <a:ext cx="822960" cy="248355"/>
              </a:xfrm>
              <a:prstGeom prst="roundRect">
                <a:avLst>
                  <a:gd name="adj" fmla="val 5161"/>
                </a:avLst>
              </a:prstGeom>
              <a:solidFill>
                <a:schemeClr val="bg1"/>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198" name="Oval 197"/>
              <p:cNvSpPr/>
              <p:nvPr/>
            </p:nvSpPr>
            <p:spPr>
              <a:xfrm>
                <a:off x="2259294" y="1880941"/>
                <a:ext cx="54864" cy="54864"/>
              </a:xfrm>
              <a:prstGeom prst="ellipse">
                <a:avLst/>
              </a:prstGeom>
              <a:solidFill>
                <a:schemeClr val="tx2"/>
              </a:solidFill>
              <a:ln w="28575">
                <a:solidFill>
                  <a:schemeClr val="tx1">
                    <a:lumMod val="75000"/>
                  </a:schemeClr>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sp>
        <p:nvSpPr>
          <p:cNvPr id="247" name="TextBox 246"/>
          <p:cNvSpPr txBox="1"/>
          <p:nvPr/>
        </p:nvSpPr>
        <p:spPr>
          <a:xfrm>
            <a:off x="8768090" y="3773004"/>
            <a:ext cx="604653" cy="338554"/>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lumMod val="65000"/>
                    <a:lumOff val="35000"/>
                  </a:prstClr>
                </a:solidFill>
                <a:effectLst/>
                <a:uLnTx/>
                <a:uFillTx/>
                <a:latin typeface="Arial" panose="020B0604020202020204" pitchFamily="34" charset="0"/>
                <a:ea typeface="+mn-ea"/>
                <a:cs typeface="+mn-cs"/>
              </a:rPr>
              <a:t>SAN</a:t>
            </a:r>
          </a:p>
        </p:txBody>
      </p:sp>
      <p:cxnSp>
        <p:nvCxnSpPr>
          <p:cNvPr id="267" name="Straight Connector 266"/>
          <p:cNvCxnSpPr>
            <a:cxnSpLocks/>
          </p:cNvCxnSpPr>
          <p:nvPr/>
        </p:nvCxnSpPr>
        <p:spPr>
          <a:xfrm>
            <a:off x="3994151" y="2925227"/>
            <a:ext cx="4245232" cy="0"/>
          </a:xfrm>
          <a:prstGeom prst="line">
            <a:avLst/>
          </a:prstGeom>
          <a:noFill/>
          <a:ln w="19050" cap="flat" cmpd="sng" algn="ctr">
            <a:solidFill>
              <a:srgbClr val="888B8D"/>
            </a:solidFill>
            <a:prstDash val="sysDot"/>
          </a:ln>
          <a:effectLst/>
        </p:spPr>
      </p:cxnSp>
      <p:cxnSp>
        <p:nvCxnSpPr>
          <p:cNvPr id="268" name="Straight Connector 267"/>
          <p:cNvCxnSpPr>
            <a:cxnSpLocks/>
          </p:cNvCxnSpPr>
          <p:nvPr/>
        </p:nvCxnSpPr>
        <p:spPr>
          <a:xfrm>
            <a:off x="4000240" y="2912525"/>
            <a:ext cx="0" cy="2142075"/>
          </a:xfrm>
          <a:prstGeom prst="line">
            <a:avLst/>
          </a:prstGeom>
          <a:noFill/>
          <a:ln w="19050" cap="flat" cmpd="sng" algn="ctr">
            <a:solidFill>
              <a:srgbClr val="888B8D"/>
            </a:solidFill>
            <a:prstDash val="sysDot"/>
          </a:ln>
          <a:effectLst/>
        </p:spPr>
      </p:cxnSp>
      <p:cxnSp>
        <p:nvCxnSpPr>
          <p:cNvPr id="269" name="Straight Connector 268"/>
          <p:cNvCxnSpPr/>
          <p:nvPr/>
        </p:nvCxnSpPr>
        <p:spPr>
          <a:xfrm flipH="1">
            <a:off x="8229380" y="2912526"/>
            <a:ext cx="771" cy="536985"/>
          </a:xfrm>
          <a:prstGeom prst="line">
            <a:avLst/>
          </a:prstGeom>
          <a:noFill/>
          <a:ln w="19050" cap="flat" cmpd="sng" algn="ctr">
            <a:solidFill>
              <a:srgbClr val="888B8D"/>
            </a:solidFill>
            <a:prstDash val="sysDot"/>
          </a:ln>
          <a:effectLst/>
        </p:spPr>
      </p:cxnSp>
      <p:grpSp>
        <p:nvGrpSpPr>
          <p:cNvPr id="270" name="Group 269"/>
          <p:cNvGrpSpPr/>
          <p:nvPr/>
        </p:nvGrpSpPr>
        <p:grpSpPr>
          <a:xfrm>
            <a:off x="7689407" y="3429554"/>
            <a:ext cx="1080719" cy="1091647"/>
            <a:chOff x="5586072" y="3477388"/>
            <a:chExt cx="1035592" cy="1046064"/>
          </a:xfrm>
        </p:grpSpPr>
        <p:sp>
          <p:nvSpPr>
            <p:cNvPr id="271" name="Rectangle 2"/>
            <p:cNvSpPr/>
            <p:nvPr/>
          </p:nvSpPr>
          <p:spPr>
            <a:xfrm>
              <a:off x="5586072" y="3831899"/>
              <a:ext cx="1035592" cy="344661"/>
            </a:xfrm>
            <a:custGeom>
              <a:avLst/>
              <a:gdLst/>
              <a:ahLst/>
              <a:cxnLst/>
              <a:rect l="l" t="t" r="r" b="b"/>
              <a:pathLst>
                <a:path w="1035592" h="344661">
                  <a:moveTo>
                    <a:pt x="0" y="0"/>
                  </a:moveTo>
                  <a:lnTo>
                    <a:pt x="80972" y="0"/>
                  </a:lnTo>
                  <a:lnTo>
                    <a:pt x="80972" y="24085"/>
                  </a:lnTo>
                  <a:lnTo>
                    <a:pt x="954620" y="24085"/>
                  </a:lnTo>
                  <a:lnTo>
                    <a:pt x="954620" y="0"/>
                  </a:lnTo>
                  <a:lnTo>
                    <a:pt x="1035592" y="0"/>
                  </a:lnTo>
                  <a:lnTo>
                    <a:pt x="1035592" y="344661"/>
                  </a:lnTo>
                  <a:lnTo>
                    <a:pt x="954620" y="344661"/>
                  </a:lnTo>
                  <a:lnTo>
                    <a:pt x="954620" y="331934"/>
                  </a:lnTo>
                  <a:lnTo>
                    <a:pt x="80972" y="331934"/>
                  </a:lnTo>
                  <a:lnTo>
                    <a:pt x="80972" y="344661"/>
                  </a:lnTo>
                  <a:lnTo>
                    <a:pt x="0" y="344661"/>
                  </a:lnTo>
                  <a:close/>
                </a:path>
              </a:pathLst>
            </a:cu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63666A"/>
                </a:solidFill>
                <a:effectLst/>
                <a:uLnTx/>
                <a:uFillTx/>
                <a:latin typeface="Arial"/>
                <a:ea typeface="+mn-ea"/>
                <a:cs typeface="+mn-cs"/>
              </a:endParaRPr>
            </a:p>
          </p:txBody>
        </p:sp>
        <p:sp>
          <p:nvSpPr>
            <p:cNvPr id="272" name="Rectangle 271"/>
            <p:cNvSpPr/>
            <p:nvPr/>
          </p:nvSpPr>
          <p:spPr>
            <a:xfrm>
              <a:off x="5708928" y="3897551"/>
              <a:ext cx="789879" cy="209516"/>
            </a:xfrm>
            <a:prstGeom prst="rect">
              <a:avLst/>
            </a:pr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63666A"/>
                </a:solidFill>
                <a:effectLst/>
                <a:uLnTx/>
                <a:uFillTx/>
                <a:latin typeface="Arial"/>
                <a:ea typeface="+mn-ea"/>
                <a:cs typeface="+mn-cs"/>
              </a:endParaRPr>
            </a:p>
          </p:txBody>
        </p:sp>
        <p:grpSp>
          <p:nvGrpSpPr>
            <p:cNvPr id="273" name="Group 272"/>
            <p:cNvGrpSpPr/>
            <p:nvPr/>
          </p:nvGrpSpPr>
          <p:grpSpPr>
            <a:xfrm>
              <a:off x="5753788" y="3945582"/>
              <a:ext cx="703130" cy="129735"/>
              <a:chOff x="7844039" y="3206893"/>
              <a:chExt cx="703130" cy="98017"/>
            </a:xfrm>
          </p:grpSpPr>
          <p:grpSp>
            <p:nvGrpSpPr>
              <p:cNvPr id="359" name="Group 358"/>
              <p:cNvGrpSpPr/>
              <p:nvPr/>
            </p:nvGrpSpPr>
            <p:grpSpPr>
              <a:xfrm>
                <a:off x="7844039" y="3206893"/>
                <a:ext cx="43783" cy="98017"/>
                <a:chOff x="7917064" y="3396505"/>
                <a:chExt cx="43783" cy="98017"/>
              </a:xfrm>
            </p:grpSpPr>
            <p:cxnSp>
              <p:nvCxnSpPr>
                <p:cNvPr id="378" name="Straight Connector 377"/>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79" name="Straight Connector 378"/>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0" name="Group 359"/>
              <p:cNvGrpSpPr/>
              <p:nvPr/>
            </p:nvGrpSpPr>
            <p:grpSpPr>
              <a:xfrm>
                <a:off x="7955164" y="3206893"/>
                <a:ext cx="43783" cy="98017"/>
                <a:chOff x="7917064" y="3396505"/>
                <a:chExt cx="43783" cy="98017"/>
              </a:xfrm>
            </p:grpSpPr>
            <p:cxnSp>
              <p:nvCxnSpPr>
                <p:cNvPr id="376" name="Straight Connector 375"/>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77" name="Straight Connector 376"/>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1" name="Group 360"/>
              <p:cNvGrpSpPr/>
              <p:nvPr/>
            </p:nvGrpSpPr>
            <p:grpSpPr>
              <a:xfrm>
                <a:off x="8066289" y="3206893"/>
                <a:ext cx="43783" cy="98017"/>
                <a:chOff x="7917064" y="3396505"/>
                <a:chExt cx="43783" cy="98017"/>
              </a:xfrm>
            </p:grpSpPr>
            <p:cxnSp>
              <p:nvCxnSpPr>
                <p:cNvPr id="374" name="Straight Connector 373"/>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75" name="Straight Connector 374"/>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2" name="Group 361"/>
              <p:cNvGrpSpPr/>
              <p:nvPr/>
            </p:nvGrpSpPr>
            <p:grpSpPr>
              <a:xfrm>
                <a:off x="8177414" y="3206893"/>
                <a:ext cx="43783" cy="98017"/>
                <a:chOff x="7917064" y="3396505"/>
                <a:chExt cx="43783" cy="98017"/>
              </a:xfrm>
            </p:grpSpPr>
            <p:cxnSp>
              <p:nvCxnSpPr>
                <p:cNvPr id="372" name="Straight Connector 371"/>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73" name="Straight Connector 372"/>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3" name="Group 362"/>
              <p:cNvGrpSpPr/>
              <p:nvPr/>
            </p:nvGrpSpPr>
            <p:grpSpPr>
              <a:xfrm>
                <a:off x="8288539" y="3206893"/>
                <a:ext cx="43783" cy="98017"/>
                <a:chOff x="7917064" y="3396505"/>
                <a:chExt cx="43783" cy="98017"/>
              </a:xfrm>
            </p:grpSpPr>
            <p:cxnSp>
              <p:nvCxnSpPr>
                <p:cNvPr id="370" name="Straight Connector 369"/>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71" name="Straight Connector 370"/>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4" name="Group 363"/>
              <p:cNvGrpSpPr/>
              <p:nvPr/>
            </p:nvGrpSpPr>
            <p:grpSpPr>
              <a:xfrm>
                <a:off x="8399664" y="3206893"/>
                <a:ext cx="43783" cy="98017"/>
                <a:chOff x="7917064" y="3396505"/>
                <a:chExt cx="43783" cy="98017"/>
              </a:xfrm>
            </p:grpSpPr>
            <p:cxnSp>
              <p:nvCxnSpPr>
                <p:cNvPr id="368" name="Straight Connector 367"/>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69" name="Straight Connector 368"/>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65" name="Group 364"/>
              <p:cNvGrpSpPr/>
              <p:nvPr/>
            </p:nvGrpSpPr>
            <p:grpSpPr>
              <a:xfrm>
                <a:off x="8503386" y="3206893"/>
                <a:ext cx="43783" cy="98017"/>
                <a:chOff x="7917064" y="3396505"/>
                <a:chExt cx="43783" cy="98017"/>
              </a:xfrm>
            </p:grpSpPr>
            <p:cxnSp>
              <p:nvCxnSpPr>
                <p:cNvPr id="366" name="Straight Connector 365"/>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67" name="Straight Connector 366"/>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sp>
          <p:nvSpPr>
            <p:cNvPr id="274" name="Rectangle 2"/>
            <p:cNvSpPr/>
            <p:nvPr/>
          </p:nvSpPr>
          <p:spPr>
            <a:xfrm>
              <a:off x="5586072" y="4178791"/>
              <a:ext cx="1035592" cy="344661"/>
            </a:xfrm>
            <a:custGeom>
              <a:avLst/>
              <a:gdLst/>
              <a:ahLst/>
              <a:cxnLst/>
              <a:rect l="l" t="t" r="r" b="b"/>
              <a:pathLst>
                <a:path w="1035592" h="344661">
                  <a:moveTo>
                    <a:pt x="0" y="0"/>
                  </a:moveTo>
                  <a:lnTo>
                    <a:pt x="80972" y="0"/>
                  </a:lnTo>
                  <a:lnTo>
                    <a:pt x="80972" y="24085"/>
                  </a:lnTo>
                  <a:lnTo>
                    <a:pt x="954620" y="24085"/>
                  </a:lnTo>
                  <a:lnTo>
                    <a:pt x="954620" y="0"/>
                  </a:lnTo>
                  <a:lnTo>
                    <a:pt x="1035592" y="0"/>
                  </a:lnTo>
                  <a:lnTo>
                    <a:pt x="1035592" y="344661"/>
                  </a:lnTo>
                  <a:lnTo>
                    <a:pt x="954620" y="344661"/>
                  </a:lnTo>
                  <a:lnTo>
                    <a:pt x="954620" y="331934"/>
                  </a:lnTo>
                  <a:lnTo>
                    <a:pt x="80972" y="331934"/>
                  </a:lnTo>
                  <a:lnTo>
                    <a:pt x="80972" y="344661"/>
                  </a:lnTo>
                  <a:lnTo>
                    <a:pt x="0" y="344661"/>
                  </a:lnTo>
                  <a:close/>
                </a:path>
              </a:pathLst>
            </a:cu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63666A"/>
                </a:solidFill>
                <a:effectLst/>
                <a:uLnTx/>
                <a:uFillTx/>
                <a:latin typeface="Arial"/>
                <a:ea typeface="+mn-ea"/>
                <a:cs typeface="+mn-cs"/>
              </a:endParaRPr>
            </a:p>
          </p:txBody>
        </p:sp>
        <p:sp>
          <p:nvSpPr>
            <p:cNvPr id="275" name="Rectangle 274"/>
            <p:cNvSpPr/>
            <p:nvPr/>
          </p:nvSpPr>
          <p:spPr>
            <a:xfrm>
              <a:off x="5708928" y="4244443"/>
              <a:ext cx="789879" cy="209516"/>
            </a:xfrm>
            <a:prstGeom prst="rect">
              <a:avLst/>
            </a:pr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63666A"/>
                </a:solidFill>
                <a:effectLst/>
                <a:uLnTx/>
                <a:uFillTx/>
                <a:latin typeface="Arial"/>
                <a:ea typeface="+mn-ea"/>
                <a:cs typeface="+mn-cs"/>
              </a:endParaRPr>
            </a:p>
          </p:txBody>
        </p:sp>
        <p:grpSp>
          <p:nvGrpSpPr>
            <p:cNvPr id="276" name="Group 275"/>
            <p:cNvGrpSpPr/>
            <p:nvPr/>
          </p:nvGrpSpPr>
          <p:grpSpPr>
            <a:xfrm>
              <a:off x="5753788" y="4292474"/>
              <a:ext cx="703130" cy="129735"/>
              <a:chOff x="7844039" y="3206893"/>
              <a:chExt cx="703130" cy="98017"/>
            </a:xfrm>
          </p:grpSpPr>
          <p:grpSp>
            <p:nvGrpSpPr>
              <p:cNvPr id="306" name="Group 305"/>
              <p:cNvGrpSpPr/>
              <p:nvPr/>
            </p:nvGrpSpPr>
            <p:grpSpPr>
              <a:xfrm>
                <a:off x="7844039" y="3206893"/>
                <a:ext cx="43783" cy="98017"/>
                <a:chOff x="7917064" y="3396505"/>
                <a:chExt cx="43783" cy="98017"/>
              </a:xfrm>
            </p:grpSpPr>
            <p:cxnSp>
              <p:nvCxnSpPr>
                <p:cNvPr id="357" name="Straight Connector 356"/>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58" name="Straight Connector 357"/>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07" name="Group 306"/>
              <p:cNvGrpSpPr/>
              <p:nvPr/>
            </p:nvGrpSpPr>
            <p:grpSpPr>
              <a:xfrm>
                <a:off x="7955164" y="3206893"/>
                <a:ext cx="43783" cy="98017"/>
                <a:chOff x="7917064" y="3396505"/>
                <a:chExt cx="43783" cy="98017"/>
              </a:xfrm>
            </p:grpSpPr>
            <p:cxnSp>
              <p:nvCxnSpPr>
                <p:cNvPr id="355" name="Straight Connector 354"/>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56" name="Straight Connector 355"/>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40" name="Group 339"/>
              <p:cNvGrpSpPr/>
              <p:nvPr/>
            </p:nvGrpSpPr>
            <p:grpSpPr>
              <a:xfrm>
                <a:off x="8066289" y="3206893"/>
                <a:ext cx="43783" cy="98017"/>
                <a:chOff x="7917064" y="3396505"/>
                <a:chExt cx="43783" cy="98017"/>
              </a:xfrm>
            </p:grpSpPr>
            <p:cxnSp>
              <p:nvCxnSpPr>
                <p:cNvPr id="353" name="Straight Connector 352"/>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54" name="Straight Connector 353"/>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41" name="Group 340"/>
              <p:cNvGrpSpPr/>
              <p:nvPr/>
            </p:nvGrpSpPr>
            <p:grpSpPr>
              <a:xfrm>
                <a:off x="8177414" y="3206893"/>
                <a:ext cx="43783" cy="98017"/>
                <a:chOff x="7917064" y="3396505"/>
                <a:chExt cx="43783" cy="98017"/>
              </a:xfrm>
            </p:grpSpPr>
            <p:cxnSp>
              <p:nvCxnSpPr>
                <p:cNvPr id="351" name="Straight Connector 350"/>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52" name="Straight Connector 351"/>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42" name="Group 341"/>
              <p:cNvGrpSpPr/>
              <p:nvPr/>
            </p:nvGrpSpPr>
            <p:grpSpPr>
              <a:xfrm>
                <a:off x="8288539" y="3206893"/>
                <a:ext cx="43783" cy="98017"/>
                <a:chOff x="7917064" y="3396505"/>
                <a:chExt cx="43783" cy="98017"/>
              </a:xfrm>
            </p:grpSpPr>
            <p:cxnSp>
              <p:nvCxnSpPr>
                <p:cNvPr id="349" name="Straight Connector 348"/>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50" name="Straight Connector 349"/>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43" name="Group 342"/>
              <p:cNvGrpSpPr/>
              <p:nvPr/>
            </p:nvGrpSpPr>
            <p:grpSpPr>
              <a:xfrm>
                <a:off x="8399664" y="3206893"/>
                <a:ext cx="43783" cy="98017"/>
                <a:chOff x="7917064" y="3396505"/>
                <a:chExt cx="43783" cy="98017"/>
              </a:xfrm>
            </p:grpSpPr>
            <p:cxnSp>
              <p:nvCxnSpPr>
                <p:cNvPr id="347" name="Straight Connector 346"/>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48" name="Straight Connector 347"/>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344" name="Group 343"/>
              <p:cNvGrpSpPr/>
              <p:nvPr/>
            </p:nvGrpSpPr>
            <p:grpSpPr>
              <a:xfrm>
                <a:off x="8503386" y="3206893"/>
                <a:ext cx="43783" cy="98017"/>
                <a:chOff x="7917064" y="3396505"/>
                <a:chExt cx="43783" cy="98017"/>
              </a:xfrm>
            </p:grpSpPr>
            <p:cxnSp>
              <p:nvCxnSpPr>
                <p:cNvPr id="345" name="Straight Connector 344"/>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46" name="Straight Connector 345"/>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sp>
          <p:nvSpPr>
            <p:cNvPr id="277" name="Rectangle 2"/>
            <p:cNvSpPr/>
            <p:nvPr/>
          </p:nvSpPr>
          <p:spPr>
            <a:xfrm>
              <a:off x="5586072" y="3477388"/>
              <a:ext cx="1035592" cy="344661"/>
            </a:xfrm>
            <a:custGeom>
              <a:avLst/>
              <a:gdLst/>
              <a:ahLst/>
              <a:cxnLst/>
              <a:rect l="l" t="t" r="r" b="b"/>
              <a:pathLst>
                <a:path w="1035592" h="344661">
                  <a:moveTo>
                    <a:pt x="0" y="0"/>
                  </a:moveTo>
                  <a:lnTo>
                    <a:pt x="80972" y="0"/>
                  </a:lnTo>
                  <a:lnTo>
                    <a:pt x="80972" y="24085"/>
                  </a:lnTo>
                  <a:lnTo>
                    <a:pt x="954620" y="24085"/>
                  </a:lnTo>
                  <a:lnTo>
                    <a:pt x="954620" y="0"/>
                  </a:lnTo>
                  <a:lnTo>
                    <a:pt x="1035592" y="0"/>
                  </a:lnTo>
                  <a:lnTo>
                    <a:pt x="1035592" y="344661"/>
                  </a:lnTo>
                  <a:lnTo>
                    <a:pt x="954620" y="344661"/>
                  </a:lnTo>
                  <a:lnTo>
                    <a:pt x="954620" y="331934"/>
                  </a:lnTo>
                  <a:lnTo>
                    <a:pt x="80972" y="331934"/>
                  </a:lnTo>
                  <a:lnTo>
                    <a:pt x="80972" y="344661"/>
                  </a:lnTo>
                  <a:lnTo>
                    <a:pt x="0" y="344661"/>
                  </a:lnTo>
                  <a:close/>
                </a:path>
              </a:pathLst>
            </a:cu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63666A"/>
                </a:solidFill>
                <a:effectLst/>
                <a:uLnTx/>
                <a:uFillTx/>
                <a:latin typeface="Arial"/>
                <a:ea typeface="+mn-ea"/>
                <a:cs typeface="+mn-cs"/>
              </a:endParaRPr>
            </a:p>
          </p:txBody>
        </p:sp>
        <p:sp>
          <p:nvSpPr>
            <p:cNvPr id="278" name="Rectangle 277"/>
            <p:cNvSpPr/>
            <p:nvPr/>
          </p:nvSpPr>
          <p:spPr>
            <a:xfrm>
              <a:off x="5708928" y="3543040"/>
              <a:ext cx="789879" cy="209516"/>
            </a:xfrm>
            <a:prstGeom prst="rect">
              <a:avLst/>
            </a:prstGeom>
            <a:solidFill>
              <a:sysClr val="window" lastClr="FFFFFF"/>
            </a:solidFill>
            <a:ln w="19050" cap="flat" cmpd="sng" algn="ctr">
              <a:solidFill>
                <a:schemeClr val="tx1">
                  <a:lumMod val="75000"/>
                </a:schemeClr>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63666A"/>
                </a:solidFill>
                <a:effectLst/>
                <a:uLnTx/>
                <a:uFillTx/>
                <a:latin typeface="Arial"/>
                <a:ea typeface="+mn-ea"/>
                <a:cs typeface="+mn-cs"/>
              </a:endParaRPr>
            </a:p>
          </p:txBody>
        </p:sp>
        <p:grpSp>
          <p:nvGrpSpPr>
            <p:cNvPr id="279" name="Group 278"/>
            <p:cNvGrpSpPr/>
            <p:nvPr/>
          </p:nvGrpSpPr>
          <p:grpSpPr>
            <a:xfrm>
              <a:off x="5753788" y="3591071"/>
              <a:ext cx="703130" cy="129735"/>
              <a:chOff x="7844039" y="3206893"/>
              <a:chExt cx="703130" cy="98017"/>
            </a:xfrm>
          </p:grpSpPr>
          <p:grpSp>
            <p:nvGrpSpPr>
              <p:cNvPr id="280" name="Group 279"/>
              <p:cNvGrpSpPr/>
              <p:nvPr/>
            </p:nvGrpSpPr>
            <p:grpSpPr>
              <a:xfrm>
                <a:off x="7844039" y="3206893"/>
                <a:ext cx="43783" cy="98017"/>
                <a:chOff x="7917064" y="3396505"/>
                <a:chExt cx="43783" cy="98017"/>
              </a:xfrm>
            </p:grpSpPr>
            <p:cxnSp>
              <p:nvCxnSpPr>
                <p:cNvPr id="304" name="Straight Connector 303"/>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05" name="Straight Connector 304"/>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1" name="Group 280"/>
              <p:cNvGrpSpPr/>
              <p:nvPr/>
            </p:nvGrpSpPr>
            <p:grpSpPr>
              <a:xfrm>
                <a:off x="7955164" y="3206893"/>
                <a:ext cx="43783" cy="98017"/>
                <a:chOff x="7917064" y="3396505"/>
                <a:chExt cx="43783" cy="98017"/>
              </a:xfrm>
            </p:grpSpPr>
            <p:cxnSp>
              <p:nvCxnSpPr>
                <p:cNvPr id="302" name="Straight Connector 301"/>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03" name="Straight Connector 302"/>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2" name="Group 281"/>
              <p:cNvGrpSpPr/>
              <p:nvPr/>
            </p:nvGrpSpPr>
            <p:grpSpPr>
              <a:xfrm>
                <a:off x="8066289" y="3206893"/>
                <a:ext cx="43783" cy="98017"/>
                <a:chOff x="7917064" y="3396505"/>
                <a:chExt cx="43783" cy="98017"/>
              </a:xfrm>
            </p:grpSpPr>
            <p:cxnSp>
              <p:nvCxnSpPr>
                <p:cNvPr id="300" name="Straight Connector 299"/>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301" name="Straight Connector 300"/>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3" name="Group 282"/>
              <p:cNvGrpSpPr/>
              <p:nvPr/>
            </p:nvGrpSpPr>
            <p:grpSpPr>
              <a:xfrm>
                <a:off x="8177414" y="3206893"/>
                <a:ext cx="43783" cy="98017"/>
                <a:chOff x="7917064" y="3396505"/>
                <a:chExt cx="43783" cy="98017"/>
              </a:xfrm>
            </p:grpSpPr>
            <p:cxnSp>
              <p:nvCxnSpPr>
                <p:cNvPr id="293" name="Straight Connector 292"/>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294" name="Straight Connector 293"/>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4" name="Group 283"/>
              <p:cNvGrpSpPr/>
              <p:nvPr/>
            </p:nvGrpSpPr>
            <p:grpSpPr>
              <a:xfrm>
                <a:off x="8288539" y="3206893"/>
                <a:ext cx="43783" cy="98017"/>
                <a:chOff x="7917064" y="3396505"/>
                <a:chExt cx="43783" cy="98017"/>
              </a:xfrm>
            </p:grpSpPr>
            <p:cxnSp>
              <p:nvCxnSpPr>
                <p:cNvPr id="291" name="Straight Connector 290"/>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292" name="Straight Connector 291"/>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5" name="Group 284"/>
              <p:cNvGrpSpPr/>
              <p:nvPr/>
            </p:nvGrpSpPr>
            <p:grpSpPr>
              <a:xfrm>
                <a:off x="8399664" y="3206893"/>
                <a:ext cx="43783" cy="98017"/>
                <a:chOff x="7917064" y="3396505"/>
                <a:chExt cx="43783" cy="98017"/>
              </a:xfrm>
            </p:grpSpPr>
            <p:cxnSp>
              <p:nvCxnSpPr>
                <p:cNvPr id="289" name="Straight Connector 288"/>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290" name="Straight Connector 289"/>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nvGrpSpPr>
              <p:cNvPr id="286" name="Group 285"/>
              <p:cNvGrpSpPr/>
              <p:nvPr/>
            </p:nvGrpSpPr>
            <p:grpSpPr>
              <a:xfrm>
                <a:off x="8503386" y="3206893"/>
                <a:ext cx="43783" cy="98017"/>
                <a:chOff x="7917064" y="3396505"/>
                <a:chExt cx="43783" cy="98017"/>
              </a:xfrm>
            </p:grpSpPr>
            <p:cxnSp>
              <p:nvCxnSpPr>
                <p:cNvPr id="287" name="Straight Connector 286"/>
                <p:cNvCxnSpPr/>
                <p:nvPr/>
              </p:nvCxnSpPr>
              <p:spPr>
                <a:xfrm>
                  <a:off x="7917064" y="3396505"/>
                  <a:ext cx="43783" cy="0"/>
                </a:xfrm>
                <a:prstGeom prst="line">
                  <a:avLst/>
                </a:prstGeom>
                <a:noFill/>
                <a:ln w="19050" cap="flat" cmpd="sng" algn="ctr">
                  <a:solidFill>
                    <a:schemeClr val="tx1">
                      <a:lumMod val="75000"/>
                    </a:schemeClr>
                  </a:solidFill>
                  <a:prstDash val="solid"/>
                </a:ln>
                <a:effectLst/>
              </p:spPr>
            </p:cxnSp>
            <p:cxnSp>
              <p:nvCxnSpPr>
                <p:cNvPr id="288" name="Straight Connector 287"/>
                <p:cNvCxnSpPr/>
                <p:nvPr/>
              </p:nvCxnSpPr>
              <p:spPr>
                <a:xfrm>
                  <a:off x="7938955" y="3396505"/>
                  <a:ext cx="0" cy="98017"/>
                </a:xfrm>
                <a:prstGeom prst="line">
                  <a:avLst/>
                </a:prstGeom>
                <a:noFill/>
                <a:ln w="19050" cap="flat" cmpd="sng" algn="ctr">
                  <a:solidFill>
                    <a:schemeClr val="tx1">
                      <a:lumMod val="75000"/>
                    </a:schemeClr>
                  </a:solidFill>
                  <a:prstDash val="solid"/>
                </a:ln>
                <a:effectLst/>
              </p:spPr>
            </p:cxnSp>
          </p:grpSp>
        </p:grpSp>
      </p:grpSp>
      <p:sp>
        <p:nvSpPr>
          <p:cNvPr id="450" name="TextBox 449"/>
          <p:cNvSpPr txBox="1"/>
          <p:nvPr/>
        </p:nvSpPr>
        <p:spPr>
          <a:xfrm>
            <a:off x="6657540" y="1976322"/>
            <a:ext cx="2049656" cy="338554"/>
          </a:xfrm>
          <a:prstGeom prst="rect">
            <a:avLst/>
          </a:prstGeom>
          <a:noFill/>
          <a:ln w="9525">
            <a:noFill/>
          </a:ln>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3666A"/>
                </a:solidFill>
                <a:effectLst/>
                <a:uLnTx/>
                <a:uFillTx/>
                <a:latin typeface="Arial"/>
                <a:ea typeface="+mn-ea"/>
                <a:cs typeface="+mn-cs"/>
              </a:rPr>
              <a:t>Production Servers</a:t>
            </a:r>
          </a:p>
        </p:txBody>
      </p:sp>
      <p:sp>
        <p:nvSpPr>
          <p:cNvPr id="201" name="Left Arrow 118"/>
          <p:cNvSpPr/>
          <p:nvPr/>
        </p:nvSpPr>
        <p:spPr>
          <a:xfrm>
            <a:off x="720461" y="5013541"/>
            <a:ext cx="2837299" cy="646508"/>
          </a:xfrm>
          <a:prstGeom prst="leftArrow">
            <a:avLst/>
          </a:prstGeom>
          <a:gradFill>
            <a:gsLst>
              <a:gs pos="0">
                <a:srgbClr val="00B2A9"/>
              </a:gs>
              <a:gs pos="80000">
                <a:schemeClr val="accent1">
                  <a:lumMod val="20000"/>
                  <a:lumOff val="8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Scale Out</a:t>
            </a:r>
          </a:p>
        </p:txBody>
      </p:sp>
      <p:sp>
        <p:nvSpPr>
          <p:cNvPr id="202" name="Left Arrow 119"/>
          <p:cNvSpPr/>
          <p:nvPr/>
        </p:nvSpPr>
        <p:spPr>
          <a:xfrm>
            <a:off x="720461" y="3457590"/>
            <a:ext cx="2837299" cy="646508"/>
          </a:xfrm>
          <a:prstGeom prst="leftArrow">
            <a:avLst/>
          </a:prstGeom>
          <a:gradFill>
            <a:gsLst>
              <a:gs pos="0">
                <a:srgbClr val="00B2A9"/>
              </a:gs>
              <a:gs pos="80000">
                <a:schemeClr val="accent1">
                  <a:lumMod val="20000"/>
                  <a:lumOff val="80000"/>
                </a:schemeClr>
              </a:gs>
            </a:gsLst>
            <a:lin ang="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2133"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Scale Out</a:t>
            </a:r>
          </a:p>
        </p:txBody>
      </p:sp>
      <p:sp>
        <p:nvSpPr>
          <p:cNvPr id="206" name="TextBox 205"/>
          <p:cNvSpPr txBox="1"/>
          <p:nvPr/>
        </p:nvSpPr>
        <p:spPr>
          <a:xfrm>
            <a:off x="4830699" y="3620852"/>
            <a:ext cx="1193007" cy="338554"/>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3666A"/>
                </a:solidFill>
                <a:effectLst/>
                <a:uLnTx/>
                <a:uFillTx/>
                <a:latin typeface="Arial"/>
                <a:ea typeface="+mn-ea"/>
                <a:cs typeface="+mn-cs"/>
              </a:rPr>
              <a:t>Rubrik</a:t>
            </a:r>
          </a:p>
        </p:txBody>
      </p:sp>
      <p:sp>
        <p:nvSpPr>
          <p:cNvPr id="207" name="TextBox 206"/>
          <p:cNvSpPr txBox="1"/>
          <p:nvPr/>
        </p:nvSpPr>
        <p:spPr>
          <a:xfrm>
            <a:off x="3159264" y="5700331"/>
            <a:ext cx="2600275" cy="584775"/>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3666A"/>
                </a:solidFill>
                <a:effectLst/>
                <a:uLnTx/>
                <a:uFillTx/>
                <a:latin typeface="Arial"/>
                <a:ea typeface="+mn-ea"/>
                <a:cs typeface="+mn-cs"/>
              </a:rPr>
              <a:t>Replication + Long-Term</a:t>
            </a: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3666A"/>
                </a:solidFill>
                <a:effectLst/>
                <a:uLnTx/>
                <a:uFillTx/>
                <a:latin typeface="Arial"/>
                <a:ea typeface="+mn-ea"/>
                <a:cs typeface="+mn-cs"/>
              </a:rPr>
              <a:t>Retention + Search</a:t>
            </a:r>
          </a:p>
        </p:txBody>
      </p:sp>
      <p:grpSp>
        <p:nvGrpSpPr>
          <p:cNvPr id="211" name="Group 210"/>
          <p:cNvGrpSpPr/>
          <p:nvPr/>
        </p:nvGrpSpPr>
        <p:grpSpPr>
          <a:xfrm>
            <a:off x="3297195" y="3593050"/>
            <a:ext cx="1501688" cy="385788"/>
            <a:chOff x="2927574" y="2533649"/>
            <a:chExt cx="1126266" cy="289341"/>
          </a:xfrm>
        </p:grpSpPr>
        <p:sp>
          <p:nvSpPr>
            <p:cNvPr id="212" name="Rectangle: Rounded Corners 211"/>
            <p:cNvSpPr/>
            <p:nvPr/>
          </p:nvSpPr>
          <p:spPr>
            <a:xfrm>
              <a:off x="2927574" y="2545081"/>
              <a:ext cx="1126266" cy="267454"/>
            </a:xfrm>
            <a:prstGeom prst="roundRect">
              <a:avLst>
                <a:gd name="adj" fmla="val 5161"/>
              </a:avLst>
            </a:prstGeom>
            <a:solidFill>
              <a:schemeClr val="bg1"/>
            </a:solidFill>
            <a:ln w="28575">
              <a:solidFill>
                <a:schemeClr val="tx2"/>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pic>
          <p:nvPicPr>
            <p:cNvPr id="213" name="Picture 2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41539" y="2533649"/>
              <a:ext cx="289341" cy="289341"/>
            </a:xfrm>
            <a:prstGeom prst="rect">
              <a:avLst/>
            </a:prstGeom>
          </p:spPr>
        </p:pic>
        <p:grpSp>
          <p:nvGrpSpPr>
            <p:cNvPr id="214" name="Group 213"/>
            <p:cNvGrpSpPr/>
            <p:nvPr/>
          </p:nvGrpSpPr>
          <p:grpSpPr>
            <a:xfrm>
              <a:off x="3641568" y="2613572"/>
              <a:ext cx="54864" cy="145353"/>
              <a:chOff x="3555843" y="2613572"/>
              <a:chExt cx="54864" cy="145353"/>
            </a:xfrm>
          </p:grpSpPr>
          <p:sp>
            <p:nvSpPr>
              <p:cNvPr id="221" name="Oval 220"/>
              <p:cNvSpPr/>
              <p:nvPr/>
            </p:nvSpPr>
            <p:spPr>
              <a:xfrm>
                <a:off x="3555843" y="2613572"/>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22" name="Oval 221"/>
              <p:cNvSpPr/>
              <p:nvPr/>
            </p:nvSpPr>
            <p:spPr>
              <a:xfrm>
                <a:off x="3555843" y="2704061"/>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15" name="Group 214"/>
            <p:cNvGrpSpPr/>
            <p:nvPr/>
          </p:nvGrpSpPr>
          <p:grpSpPr>
            <a:xfrm>
              <a:off x="3762218" y="2613572"/>
              <a:ext cx="54864" cy="145353"/>
              <a:chOff x="3555843" y="2613572"/>
              <a:chExt cx="54864" cy="145353"/>
            </a:xfrm>
          </p:grpSpPr>
          <p:sp>
            <p:nvSpPr>
              <p:cNvPr id="219" name="Oval 218"/>
              <p:cNvSpPr/>
              <p:nvPr/>
            </p:nvSpPr>
            <p:spPr>
              <a:xfrm>
                <a:off x="3555843" y="2613572"/>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20" name="Oval 219"/>
              <p:cNvSpPr/>
              <p:nvPr/>
            </p:nvSpPr>
            <p:spPr>
              <a:xfrm>
                <a:off x="3555843" y="2704061"/>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216" name="Group 215"/>
            <p:cNvGrpSpPr/>
            <p:nvPr/>
          </p:nvGrpSpPr>
          <p:grpSpPr>
            <a:xfrm>
              <a:off x="3879693" y="2613572"/>
              <a:ext cx="54864" cy="145353"/>
              <a:chOff x="3555843" y="2613572"/>
              <a:chExt cx="54864" cy="145353"/>
            </a:xfrm>
          </p:grpSpPr>
          <p:sp>
            <p:nvSpPr>
              <p:cNvPr id="217" name="Oval 216"/>
              <p:cNvSpPr/>
              <p:nvPr/>
            </p:nvSpPr>
            <p:spPr>
              <a:xfrm>
                <a:off x="3555843" y="2613572"/>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sp>
            <p:nvSpPr>
              <p:cNvPr id="218" name="Oval 217"/>
              <p:cNvSpPr/>
              <p:nvPr/>
            </p:nvSpPr>
            <p:spPr>
              <a:xfrm>
                <a:off x="3555843" y="2704061"/>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grpSp>
        <p:nvGrpSpPr>
          <p:cNvPr id="2" name="Group 1"/>
          <p:cNvGrpSpPr/>
          <p:nvPr/>
        </p:nvGrpSpPr>
        <p:grpSpPr>
          <a:xfrm>
            <a:off x="2893301" y="4520642"/>
            <a:ext cx="3132204" cy="1094628"/>
            <a:chOff x="3089622" y="3390482"/>
            <a:chExt cx="2349153" cy="820971"/>
          </a:xfrm>
        </p:grpSpPr>
        <p:sp>
          <p:nvSpPr>
            <p:cNvPr id="136" name="Oval 57"/>
            <p:cNvSpPr/>
            <p:nvPr/>
          </p:nvSpPr>
          <p:spPr>
            <a:xfrm>
              <a:off x="3965922" y="3390482"/>
              <a:ext cx="1472853" cy="820971"/>
            </a:xfrm>
            <a:custGeom>
              <a:avLst/>
              <a:gdLst/>
              <a:ahLst/>
              <a:cxnLst/>
              <a:rect l="l" t="t" r="r" b="b"/>
              <a:pathLst>
                <a:path w="2310555" h="1287908">
                  <a:moveTo>
                    <a:pt x="929401" y="0"/>
                  </a:moveTo>
                  <a:cubicBezTo>
                    <a:pt x="1129678" y="0"/>
                    <a:pt x="1306255" y="101473"/>
                    <a:pt x="1410524" y="255811"/>
                  </a:cubicBezTo>
                  <a:lnTo>
                    <a:pt x="1430900" y="293352"/>
                  </a:lnTo>
                  <a:lnTo>
                    <a:pt x="1443624" y="282854"/>
                  </a:lnTo>
                  <a:cubicBezTo>
                    <a:pt x="1500858" y="244188"/>
                    <a:pt x="1569854" y="221610"/>
                    <a:pt x="1644123" y="221610"/>
                  </a:cubicBezTo>
                  <a:cubicBezTo>
                    <a:pt x="1817419" y="221610"/>
                    <a:pt x="1962003" y="344533"/>
                    <a:pt x="1995442" y="507943"/>
                  </a:cubicBezTo>
                  <a:lnTo>
                    <a:pt x="2002280" y="575774"/>
                  </a:lnTo>
                  <a:lnTo>
                    <a:pt x="2024223" y="577986"/>
                  </a:lnTo>
                  <a:cubicBezTo>
                    <a:pt x="2187633" y="611424"/>
                    <a:pt x="2310555" y="756009"/>
                    <a:pt x="2310555" y="929304"/>
                  </a:cubicBezTo>
                  <a:cubicBezTo>
                    <a:pt x="2310555" y="1127356"/>
                    <a:pt x="2150003" y="1287908"/>
                    <a:pt x="1951951" y="1287908"/>
                  </a:cubicBezTo>
                  <a:lnTo>
                    <a:pt x="1895635" y="1282939"/>
                  </a:lnTo>
                  <a:lnTo>
                    <a:pt x="358604" y="1282939"/>
                  </a:lnTo>
                  <a:lnTo>
                    <a:pt x="345405" y="1282939"/>
                  </a:lnTo>
                  <a:lnTo>
                    <a:pt x="332242" y="1280282"/>
                  </a:lnTo>
                  <a:lnTo>
                    <a:pt x="286333" y="1275654"/>
                  </a:lnTo>
                  <a:cubicBezTo>
                    <a:pt x="122922" y="1242215"/>
                    <a:pt x="0" y="1097631"/>
                    <a:pt x="0" y="924335"/>
                  </a:cubicBezTo>
                  <a:cubicBezTo>
                    <a:pt x="0" y="751040"/>
                    <a:pt x="122922" y="606455"/>
                    <a:pt x="286333" y="573017"/>
                  </a:cubicBezTo>
                  <a:lnTo>
                    <a:pt x="350565" y="566541"/>
                  </a:lnTo>
                  <a:lnTo>
                    <a:pt x="360975" y="463281"/>
                  </a:lnTo>
                  <a:cubicBezTo>
                    <a:pt x="415078" y="198887"/>
                    <a:pt x="649014" y="0"/>
                    <a:pt x="929401" y="0"/>
                  </a:cubicBezTo>
                  <a:close/>
                </a:path>
              </a:pathLst>
            </a:custGeom>
            <a:solidFill>
              <a:sysClr val="window" lastClr="FFFFFF"/>
            </a:solidFill>
            <a:ln w="19050" cap="flat" cmpd="sng" algn="ctr">
              <a:solidFill>
                <a:srgbClr val="00A3E0"/>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204" name="Oval 57"/>
            <p:cNvSpPr/>
            <p:nvPr/>
          </p:nvSpPr>
          <p:spPr>
            <a:xfrm>
              <a:off x="3089622" y="3390482"/>
              <a:ext cx="1472853" cy="820971"/>
            </a:xfrm>
            <a:custGeom>
              <a:avLst/>
              <a:gdLst/>
              <a:ahLst/>
              <a:cxnLst/>
              <a:rect l="l" t="t" r="r" b="b"/>
              <a:pathLst>
                <a:path w="2310555" h="1287908">
                  <a:moveTo>
                    <a:pt x="929401" y="0"/>
                  </a:moveTo>
                  <a:cubicBezTo>
                    <a:pt x="1129678" y="0"/>
                    <a:pt x="1306255" y="101473"/>
                    <a:pt x="1410524" y="255811"/>
                  </a:cubicBezTo>
                  <a:lnTo>
                    <a:pt x="1430900" y="293352"/>
                  </a:lnTo>
                  <a:lnTo>
                    <a:pt x="1443624" y="282854"/>
                  </a:lnTo>
                  <a:cubicBezTo>
                    <a:pt x="1500858" y="244188"/>
                    <a:pt x="1569854" y="221610"/>
                    <a:pt x="1644123" y="221610"/>
                  </a:cubicBezTo>
                  <a:cubicBezTo>
                    <a:pt x="1817419" y="221610"/>
                    <a:pt x="1962003" y="344533"/>
                    <a:pt x="1995442" y="507943"/>
                  </a:cubicBezTo>
                  <a:lnTo>
                    <a:pt x="2002280" y="575774"/>
                  </a:lnTo>
                  <a:lnTo>
                    <a:pt x="2024223" y="577986"/>
                  </a:lnTo>
                  <a:cubicBezTo>
                    <a:pt x="2187633" y="611424"/>
                    <a:pt x="2310555" y="756009"/>
                    <a:pt x="2310555" y="929304"/>
                  </a:cubicBezTo>
                  <a:cubicBezTo>
                    <a:pt x="2310555" y="1127356"/>
                    <a:pt x="2150003" y="1287908"/>
                    <a:pt x="1951951" y="1287908"/>
                  </a:cubicBezTo>
                  <a:lnTo>
                    <a:pt x="1895635" y="1282939"/>
                  </a:lnTo>
                  <a:lnTo>
                    <a:pt x="358604" y="1282939"/>
                  </a:lnTo>
                  <a:lnTo>
                    <a:pt x="345405" y="1282939"/>
                  </a:lnTo>
                  <a:lnTo>
                    <a:pt x="332242" y="1280282"/>
                  </a:lnTo>
                  <a:lnTo>
                    <a:pt x="286333" y="1275654"/>
                  </a:lnTo>
                  <a:cubicBezTo>
                    <a:pt x="122922" y="1242215"/>
                    <a:pt x="0" y="1097631"/>
                    <a:pt x="0" y="924335"/>
                  </a:cubicBezTo>
                  <a:cubicBezTo>
                    <a:pt x="0" y="751040"/>
                    <a:pt x="122922" y="606455"/>
                    <a:pt x="286333" y="573017"/>
                  </a:cubicBezTo>
                  <a:lnTo>
                    <a:pt x="350565" y="566541"/>
                  </a:lnTo>
                  <a:lnTo>
                    <a:pt x="360975" y="463281"/>
                  </a:lnTo>
                  <a:cubicBezTo>
                    <a:pt x="415078" y="198887"/>
                    <a:pt x="649014" y="0"/>
                    <a:pt x="929401" y="0"/>
                  </a:cubicBezTo>
                  <a:close/>
                </a:path>
              </a:pathLst>
            </a:custGeom>
            <a:solidFill>
              <a:sysClr val="window" lastClr="FFFFFF"/>
            </a:solidFill>
            <a:ln w="19050" cap="flat" cmpd="sng" algn="ctr">
              <a:solidFill>
                <a:srgbClr val="00A3E0"/>
              </a:solidFill>
              <a:prstDash val="solid"/>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Arial"/>
                <a:ea typeface="+mn-ea"/>
                <a:cs typeface="+mn-cs"/>
              </a:endParaRPr>
            </a:p>
          </p:txBody>
        </p:sp>
        <p:sp>
          <p:nvSpPr>
            <p:cNvPr id="243" name="Freeform 65"/>
            <p:cNvSpPr>
              <a:spLocks noEditPoints="1"/>
            </p:cNvSpPr>
            <p:nvPr/>
          </p:nvSpPr>
          <p:spPr bwMode="auto">
            <a:xfrm>
              <a:off x="5178758" y="3876675"/>
              <a:ext cx="160549" cy="220927"/>
            </a:xfrm>
            <a:custGeom>
              <a:avLst/>
              <a:gdLst>
                <a:gd name="T0" fmla="*/ 67 w 135"/>
                <a:gd name="T1" fmla="*/ 109 h 185"/>
                <a:gd name="T2" fmla="*/ 50 w 135"/>
                <a:gd name="T3" fmla="*/ 126 h 185"/>
                <a:gd name="T4" fmla="*/ 55 w 135"/>
                <a:gd name="T5" fmla="*/ 137 h 185"/>
                <a:gd name="T6" fmla="*/ 54 w 135"/>
                <a:gd name="T7" fmla="*/ 139 h 185"/>
                <a:gd name="T8" fmla="*/ 67 w 135"/>
                <a:gd name="T9" fmla="*/ 151 h 185"/>
                <a:gd name="T10" fmla="*/ 80 w 135"/>
                <a:gd name="T11" fmla="*/ 139 h 185"/>
                <a:gd name="T12" fmla="*/ 80 w 135"/>
                <a:gd name="T13" fmla="*/ 137 h 185"/>
                <a:gd name="T14" fmla="*/ 84 w 135"/>
                <a:gd name="T15" fmla="*/ 126 h 185"/>
                <a:gd name="T16" fmla="*/ 67 w 135"/>
                <a:gd name="T17" fmla="*/ 109 h 185"/>
                <a:gd name="T18" fmla="*/ 71 w 135"/>
                <a:gd name="T19" fmla="*/ 133 h 185"/>
                <a:gd name="T20" fmla="*/ 71 w 135"/>
                <a:gd name="T21" fmla="*/ 139 h 185"/>
                <a:gd name="T22" fmla="*/ 67 w 135"/>
                <a:gd name="T23" fmla="*/ 143 h 185"/>
                <a:gd name="T24" fmla="*/ 63 w 135"/>
                <a:gd name="T25" fmla="*/ 139 h 185"/>
                <a:gd name="T26" fmla="*/ 63 w 135"/>
                <a:gd name="T27" fmla="*/ 133 h 185"/>
                <a:gd name="T28" fmla="*/ 59 w 135"/>
                <a:gd name="T29" fmla="*/ 126 h 185"/>
                <a:gd name="T30" fmla="*/ 67 w 135"/>
                <a:gd name="T31" fmla="*/ 118 h 185"/>
                <a:gd name="T32" fmla="*/ 76 w 135"/>
                <a:gd name="T33" fmla="*/ 126 h 185"/>
                <a:gd name="T34" fmla="*/ 71 w 135"/>
                <a:gd name="T35" fmla="*/ 133 h 185"/>
                <a:gd name="T36" fmla="*/ 118 w 135"/>
                <a:gd name="T37" fmla="*/ 75 h 185"/>
                <a:gd name="T38" fmla="*/ 118 w 135"/>
                <a:gd name="T39" fmla="*/ 50 h 185"/>
                <a:gd name="T40" fmla="*/ 67 w 135"/>
                <a:gd name="T41" fmla="*/ 0 h 185"/>
                <a:gd name="T42" fmla="*/ 16 w 135"/>
                <a:gd name="T43" fmla="*/ 50 h 185"/>
                <a:gd name="T44" fmla="*/ 16 w 135"/>
                <a:gd name="T45" fmla="*/ 75 h 185"/>
                <a:gd name="T46" fmla="*/ 0 w 135"/>
                <a:gd name="T47" fmla="*/ 92 h 185"/>
                <a:gd name="T48" fmla="*/ 0 w 135"/>
                <a:gd name="T49" fmla="*/ 168 h 185"/>
                <a:gd name="T50" fmla="*/ 16 w 135"/>
                <a:gd name="T51" fmla="*/ 185 h 185"/>
                <a:gd name="T52" fmla="*/ 118 w 135"/>
                <a:gd name="T53" fmla="*/ 185 h 185"/>
                <a:gd name="T54" fmla="*/ 135 w 135"/>
                <a:gd name="T55" fmla="*/ 168 h 185"/>
                <a:gd name="T56" fmla="*/ 135 w 135"/>
                <a:gd name="T57" fmla="*/ 92 h 185"/>
                <a:gd name="T58" fmla="*/ 118 w 135"/>
                <a:gd name="T59" fmla="*/ 75 h 185"/>
                <a:gd name="T60" fmla="*/ 25 w 135"/>
                <a:gd name="T61" fmla="*/ 50 h 185"/>
                <a:gd name="T62" fmla="*/ 67 w 135"/>
                <a:gd name="T63" fmla="*/ 8 h 185"/>
                <a:gd name="T64" fmla="*/ 109 w 135"/>
                <a:gd name="T65" fmla="*/ 50 h 185"/>
                <a:gd name="T66" fmla="*/ 109 w 135"/>
                <a:gd name="T67" fmla="*/ 75 h 185"/>
                <a:gd name="T68" fmla="*/ 25 w 135"/>
                <a:gd name="T69" fmla="*/ 75 h 185"/>
                <a:gd name="T70" fmla="*/ 25 w 135"/>
                <a:gd name="T71" fmla="*/ 50 h 185"/>
                <a:gd name="T72" fmla="*/ 126 w 135"/>
                <a:gd name="T73" fmla="*/ 168 h 185"/>
                <a:gd name="T74" fmla="*/ 118 w 135"/>
                <a:gd name="T75" fmla="*/ 177 h 185"/>
                <a:gd name="T76" fmla="*/ 16 w 135"/>
                <a:gd name="T77" fmla="*/ 177 h 185"/>
                <a:gd name="T78" fmla="*/ 8 w 135"/>
                <a:gd name="T79" fmla="*/ 168 h 185"/>
                <a:gd name="T80" fmla="*/ 8 w 135"/>
                <a:gd name="T81" fmla="*/ 92 h 185"/>
                <a:gd name="T82" fmla="*/ 16 w 135"/>
                <a:gd name="T83" fmla="*/ 84 h 185"/>
                <a:gd name="T84" fmla="*/ 118 w 135"/>
                <a:gd name="T85" fmla="*/ 84 h 185"/>
                <a:gd name="T86" fmla="*/ 126 w 135"/>
                <a:gd name="T87" fmla="*/ 92 h 185"/>
                <a:gd name="T88" fmla="*/ 126 w 135"/>
                <a:gd name="T89" fmla="*/ 168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5" h="185">
                  <a:moveTo>
                    <a:pt x="67" y="109"/>
                  </a:moveTo>
                  <a:cubicBezTo>
                    <a:pt x="58" y="109"/>
                    <a:pt x="50" y="117"/>
                    <a:pt x="50" y="126"/>
                  </a:cubicBezTo>
                  <a:cubicBezTo>
                    <a:pt x="50" y="130"/>
                    <a:pt x="52" y="134"/>
                    <a:pt x="55" y="137"/>
                  </a:cubicBezTo>
                  <a:cubicBezTo>
                    <a:pt x="55" y="138"/>
                    <a:pt x="54" y="138"/>
                    <a:pt x="54" y="139"/>
                  </a:cubicBezTo>
                  <a:cubicBezTo>
                    <a:pt x="54" y="146"/>
                    <a:pt x="60" y="151"/>
                    <a:pt x="67" y="151"/>
                  </a:cubicBezTo>
                  <a:cubicBezTo>
                    <a:pt x="74" y="151"/>
                    <a:pt x="80" y="146"/>
                    <a:pt x="80" y="139"/>
                  </a:cubicBezTo>
                  <a:cubicBezTo>
                    <a:pt x="80" y="138"/>
                    <a:pt x="80" y="138"/>
                    <a:pt x="80" y="137"/>
                  </a:cubicBezTo>
                  <a:cubicBezTo>
                    <a:pt x="82" y="134"/>
                    <a:pt x="84" y="130"/>
                    <a:pt x="84" y="126"/>
                  </a:cubicBezTo>
                  <a:cubicBezTo>
                    <a:pt x="84" y="117"/>
                    <a:pt x="76" y="109"/>
                    <a:pt x="67" y="109"/>
                  </a:cubicBezTo>
                  <a:close/>
                  <a:moveTo>
                    <a:pt x="71" y="133"/>
                  </a:moveTo>
                  <a:cubicBezTo>
                    <a:pt x="71" y="139"/>
                    <a:pt x="71" y="139"/>
                    <a:pt x="71" y="139"/>
                  </a:cubicBezTo>
                  <a:cubicBezTo>
                    <a:pt x="71" y="141"/>
                    <a:pt x="69" y="143"/>
                    <a:pt x="67" y="143"/>
                  </a:cubicBezTo>
                  <a:cubicBezTo>
                    <a:pt x="65" y="143"/>
                    <a:pt x="63" y="141"/>
                    <a:pt x="63" y="139"/>
                  </a:cubicBezTo>
                  <a:cubicBezTo>
                    <a:pt x="63" y="133"/>
                    <a:pt x="63" y="133"/>
                    <a:pt x="63" y="133"/>
                  </a:cubicBezTo>
                  <a:cubicBezTo>
                    <a:pt x="60" y="132"/>
                    <a:pt x="59" y="129"/>
                    <a:pt x="59" y="126"/>
                  </a:cubicBezTo>
                  <a:cubicBezTo>
                    <a:pt x="59" y="121"/>
                    <a:pt x="62" y="118"/>
                    <a:pt x="67" y="118"/>
                  </a:cubicBezTo>
                  <a:cubicBezTo>
                    <a:pt x="72" y="118"/>
                    <a:pt x="76" y="121"/>
                    <a:pt x="76" y="126"/>
                  </a:cubicBezTo>
                  <a:cubicBezTo>
                    <a:pt x="76" y="129"/>
                    <a:pt x="74" y="132"/>
                    <a:pt x="71" y="133"/>
                  </a:cubicBezTo>
                  <a:close/>
                  <a:moveTo>
                    <a:pt x="118" y="75"/>
                  </a:moveTo>
                  <a:cubicBezTo>
                    <a:pt x="118" y="50"/>
                    <a:pt x="118" y="50"/>
                    <a:pt x="118" y="50"/>
                  </a:cubicBezTo>
                  <a:cubicBezTo>
                    <a:pt x="118" y="22"/>
                    <a:pt x="95" y="0"/>
                    <a:pt x="67" y="0"/>
                  </a:cubicBezTo>
                  <a:cubicBezTo>
                    <a:pt x="39" y="0"/>
                    <a:pt x="16" y="22"/>
                    <a:pt x="16" y="50"/>
                  </a:cubicBezTo>
                  <a:cubicBezTo>
                    <a:pt x="16" y="75"/>
                    <a:pt x="16" y="75"/>
                    <a:pt x="16" y="75"/>
                  </a:cubicBezTo>
                  <a:cubicBezTo>
                    <a:pt x="7" y="75"/>
                    <a:pt x="0" y="83"/>
                    <a:pt x="0" y="92"/>
                  </a:cubicBezTo>
                  <a:cubicBezTo>
                    <a:pt x="0" y="168"/>
                    <a:pt x="0" y="168"/>
                    <a:pt x="0" y="168"/>
                  </a:cubicBezTo>
                  <a:cubicBezTo>
                    <a:pt x="0" y="178"/>
                    <a:pt x="7" y="185"/>
                    <a:pt x="16" y="185"/>
                  </a:cubicBezTo>
                  <a:cubicBezTo>
                    <a:pt x="118" y="185"/>
                    <a:pt x="118" y="185"/>
                    <a:pt x="118" y="185"/>
                  </a:cubicBezTo>
                  <a:cubicBezTo>
                    <a:pt x="127" y="185"/>
                    <a:pt x="135" y="178"/>
                    <a:pt x="135" y="168"/>
                  </a:cubicBezTo>
                  <a:cubicBezTo>
                    <a:pt x="135" y="92"/>
                    <a:pt x="135" y="92"/>
                    <a:pt x="135" y="92"/>
                  </a:cubicBezTo>
                  <a:cubicBezTo>
                    <a:pt x="135" y="83"/>
                    <a:pt x="127" y="75"/>
                    <a:pt x="118" y="75"/>
                  </a:cubicBezTo>
                  <a:close/>
                  <a:moveTo>
                    <a:pt x="25" y="50"/>
                  </a:moveTo>
                  <a:cubicBezTo>
                    <a:pt x="25" y="27"/>
                    <a:pt x="44" y="8"/>
                    <a:pt x="67" y="8"/>
                  </a:cubicBezTo>
                  <a:cubicBezTo>
                    <a:pt x="90" y="8"/>
                    <a:pt x="109" y="27"/>
                    <a:pt x="109" y="50"/>
                  </a:cubicBezTo>
                  <a:cubicBezTo>
                    <a:pt x="109" y="75"/>
                    <a:pt x="109" y="75"/>
                    <a:pt x="109" y="75"/>
                  </a:cubicBezTo>
                  <a:cubicBezTo>
                    <a:pt x="25" y="75"/>
                    <a:pt x="25" y="75"/>
                    <a:pt x="25" y="75"/>
                  </a:cubicBezTo>
                  <a:lnTo>
                    <a:pt x="25" y="50"/>
                  </a:lnTo>
                  <a:close/>
                  <a:moveTo>
                    <a:pt x="126" y="168"/>
                  </a:moveTo>
                  <a:cubicBezTo>
                    <a:pt x="126" y="173"/>
                    <a:pt x="122" y="177"/>
                    <a:pt x="118" y="177"/>
                  </a:cubicBezTo>
                  <a:cubicBezTo>
                    <a:pt x="16" y="177"/>
                    <a:pt x="16" y="177"/>
                    <a:pt x="16" y="177"/>
                  </a:cubicBezTo>
                  <a:cubicBezTo>
                    <a:pt x="12" y="177"/>
                    <a:pt x="8" y="173"/>
                    <a:pt x="8" y="168"/>
                  </a:cubicBezTo>
                  <a:cubicBezTo>
                    <a:pt x="8" y="92"/>
                    <a:pt x="8" y="92"/>
                    <a:pt x="8" y="92"/>
                  </a:cubicBezTo>
                  <a:cubicBezTo>
                    <a:pt x="8" y="88"/>
                    <a:pt x="12" y="84"/>
                    <a:pt x="16" y="84"/>
                  </a:cubicBezTo>
                  <a:cubicBezTo>
                    <a:pt x="118" y="84"/>
                    <a:pt x="118" y="84"/>
                    <a:pt x="118" y="84"/>
                  </a:cubicBezTo>
                  <a:cubicBezTo>
                    <a:pt x="122" y="84"/>
                    <a:pt x="126" y="88"/>
                    <a:pt x="126" y="92"/>
                  </a:cubicBezTo>
                  <a:lnTo>
                    <a:pt x="126" y="168"/>
                  </a:lnTo>
                  <a:close/>
                </a:path>
              </a:pathLst>
            </a:custGeom>
            <a:solidFill>
              <a:schemeClr val="tx1"/>
            </a:solidFill>
            <a:ln>
              <a:noFill/>
            </a:ln>
          </p:spPr>
          <p:txBody>
            <a:bodyPr vert="horz" wrap="square" lIns="38571" tIns="19287" rIns="38571" bIns="19287" numCol="1" anchor="t" anchorCtr="0" compatLnSpc="1">
              <a:prstTxWarp prst="textNoShape">
                <a:avLst/>
              </a:prstTxWarp>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63666A"/>
                </a:solidFill>
                <a:effectLst/>
                <a:uLnTx/>
                <a:uFillTx/>
                <a:latin typeface="Tahoma"/>
                <a:ea typeface="+mn-ea"/>
                <a:cs typeface="+mn-cs"/>
              </a:endParaRPr>
            </a:p>
          </p:txBody>
        </p:sp>
        <p:sp>
          <p:nvSpPr>
            <p:cNvPr id="244" name="TextBox 243"/>
            <p:cNvSpPr txBox="1"/>
            <p:nvPr/>
          </p:nvSpPr>
          <p:spPr>
            <a:xfrm>
              <a:off x="4520590" y="3857764"/>
              <a:ext cx="697547" cy="284742"/>
            </a:xfrm>
            <a:prstGeom prst="rect">
              <a:avLst/>
            </a:prstGeom>
            <a:noFill/>
          </p:spPr>
          <p:txBody>
            <a:bodyPr wrap="non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srgbClr val="63666A"/>
                  </a:solidFill>
                  <a:effectLst/>
                  <a:uLnTx/>
                  <a:uFillTx/>
                  <a:latin typeface="Arial" panose="020B0604020202020204" pitchFamily="34" charset="0"/>
                  <a:ea typeface="+mn-ea"/>
                  <a:cs typeface="+mn-cs"/>
                </a:rPr>
                <a:t>Private</a:t>
              </a:r>
            </a:p>
          </p:txBody>
        </p:sp>
      </p:grpSp>
      <p:grpSp>
        <p:nvGrpSpPr>
          <p:cNvPr id="154" name="Group 153"/>
          <p:cNvGrpSpPr/>
          <p:nvPr/>
        </p:nvGrpSpPr>
        <p:grpSpPr>
          <a:xfrm>
            <a:off x="3493056" y="1554641"/>
            <a:ext cx="1756085" cy="1137937"/>
            <a:chOff x="2619792" y="1165980"/>
            <a:chExt cx="1317064" cy="853453"/>
          </a:xfrm>
        </p:grpSpPr>
        <p:grpSp>
          <p:nvGrpSpPr>
            <p:cNvPr id="155" name="Group 154"/>
            <p:cNvGrpSpPr/>
            <p:nvPr/>
          </p:nvGrpSpPr>
          <p:grpSpPr>
            <a:xfrm>
              <a:off x="2619792" y="1165980"/>
              <a:ext cx="379573" cy="379319"/>
              <a:chOff x="848931" y="2199055"/>
              <a:chExt cx="379573" cy="379319"/>
            </a:xfrm>
          </p:grpSpPr>
          <p:sp>
            <p:nvSpPr>
              <p:cNvPr id="170" name="Rectangle: Rounded Corners 238"/>
              <p:cNvSpPr/>
              <p:nvPr/>
            </p:nvSpPr>
            <p:spPr>
              <a:xfrm>
                <a:off x="848931" y="2199055"/>
                <a:ext cx="379573" cy="379319"/>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pic>
            <p:nvPicPr>
              <p:cNvPr id="171" name="Picture 4" descr="Image result for microsoft sql logo"/>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68393" y="2255500"/>
                <a:ext cx="333432" cy="27797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56" name="Group 155"/>
            <p:cNvGrpSpPr/>
            <p:nvPr/>
          </p:nvGrpSpPr>
          <p:grpSpPr>
            <a:xfrm>
              <a:off x="3130758" y="1165980"/>
              <a:ext cx="804255" cy="379319"/>
              <a:chOff x="291505" y="1293804"/>
              <a:chExt cx="1046233" cy="493446"/>
            </a:xfrm>
          </p:grpSpPr>
          <p:sp>
            <p:nvSpPr>
              <p:cNvPr id="168" name="Rectangle: Rounded Corners 236"/>
              <p:cNvSpPr/>
              <p:nvPr/>
            </p:nvSpPr>
            <p:spPr>
              <a:xfrm>
                <a:off x="843962" y="1293804"/>
                <a:ext cx="493776" cy="493446"/>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pic>
            <p:nvPicPr>
              <p:cNvPr id="169" name="Picture 8" descr="Image result for vmware logo"/>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t="-1527" b="-2710"/>
              <a:stretch/>
            </p:blipFill>
            <p:spPr bwMode="auto">
              <a:xfrm>
                <a:off x="291505" y="1455735"/>
                <a:ext cx="384392" cy="168274"/>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57" name="Rectangle: Rounded Corners 228"/>
            <p:cNvSpPr/>
            <p:nvPr/>
          </p:nvSpPr>
          <p:spPr>
            <a:xfrm>
              <a:off x="3087250" y="1165980"/>
              <a:ext cx="379573" cy="379319"/>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nvGrpSpPr>
            <p:cNvPr id="158" name="Group 157"/>
            <p:cNvGrpSpPr/>
            <p:nvPr/>
          </p:nvGrpSpPr>
          <p:grpSpPr>
            <a:xfrm>
              <a:off x="2619792" y="1640114"/>
              <a:ext cx="379573" cy="379319"/>
              <a:chOff x="255723" y="2815771"/>
              <a:chExt cx="493776" cy="493446"/>
            </a:xfrm>
          </p:grpSpPr>
          <p:pic>
            <p:nvPicPr>
              <p:cNvPr id="166" name="Picture 16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1093" y="2858979"/>
                <a:ext cx="403036" cy="403036"/>
              </a:xfrm>
              <a:prstGeom prst="rect">
                <a:avLst/>
              </a:prstGeom>
            </p:spPr>
          </p:pic>
          <p:sp>
            <p:nvSpPr>
              <p:cNvPr id="167" name="Rectangle: Rounded Corners 234"/>
              <p:cNvSpPr/>
              <p:nvPr/>
            </p:nvSpPr>
            <p:spPr>
              <a:xfrm>
                <a:off x="255723" y="2815771"/>
                <a:ext cx="493776" cy="493446"/>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grpSp>
          <p:nvGrpSpPr>
            <p:cNvPr id="159" name="Group 158"/>
            <p:cNvGrpSpPr/>
            <p:nvPr/>
          </p:nvGrpSpPr>
          <p:grpSpPr>
            <a:xfrm>
              <a:off x="3087250" y="1640114"/>
              <a:ext cx="379573" cy="379319"/>
              <a:chOff x="843962" y="2538807"/>
              <a:chExt cx="493776" cy="493446"/>
            </a:xfrm>
          </p:grpSpPr>
          <p:pic>
            <p:nvPicPr>
              <p:cNvPr id="164" name="Picture 6" descr="Image result for microsoft windows logo"/>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930781" y="2615319"/>
                <a:ext cx="339007" cy="339008"/>
              </a:xfrm>
              <a:prstGeom prst="rect">
                <a:avLst/>
              </a:prstGeom>
              <a:noFill/>
              <a:extLst>
                <a:ext uri="{909E8E84-426E-40dd-AFC4-6F175D3DCCD1}">
                  <a14:hiddenFill xmlns="" xmlns:a14="http://schemas.microsoft.com/office/drawing/2010/main">
                    <a:solidFill>
                      <a:srgbClr val="FFFFFF"/>
                    </a:solidFill>
                  </a14:hiddenFill>
                </a:ext>
              </a:extLst>
            </p:spPr>
          </p:pic>
          <p:sp>
            <p:nvSpPr>
              <p:cNvPr id="165" name="Rectangle: Rounded Corners 232"/>
              <p:cNvSpPr/>
              <p:nvPr/>
            </p:nvSpPr>
            <p:spPr>
              <a:xfrm>
                <a:off x="843962" y="2538807"/>
                <a:ext cx="493776" cy="493446"/>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grpSp>
        <p:pic>
          <p:nvPicPr>
            <p:cNvPr id="160" name="Picture 2" descr="Image result for aix logo">
              <a:extLst>
                <a:ext uri="{FF2B5EF4-FFF2-40B4-BE49-F238E27FC236}">
                  <a16:creationId xmlns:a16="http://schemas.microsoft.com/office/drawing/2014/main" id="{F480A64D-8932-48A3-A56C-335F514D805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593043" y="1206500"/>
              <a:ext cx="302682" cy="302682"/>
            </a:xfrm>
            <a:prstGeom prst="rect">
              <a:avLst/>
            </a:prstGeom>
            <a:noFill/>
            <a:extLst>
              <a:ext uri="{909E8E84-426E-40DD-AFC4-6F175D3DCCD1}">
                <a14:hiddenFill xmlns:a14="http://schemas.microsoft.com/office/drawing/2010/main">
                  <a:solidFill>
                    <a:srgbClr val="FFFFFF"/>
                  </a:solidFill>
                </a14:hiddenFill>
              </a:ext>
            </a:extLst>
          </p:spPr>
        </p:pic>
        <p:grpSp>
          <p:nvGrpSpPr>
            <p:cNvPr id="161" name="Group 160"/>
            <p:cNvGrpSpPr/>
            <p:nvPr/>
          </p:nvGrpSpPr>
          <p:grpSpPr>
            <a:xfrm>
              <a:off x="3542192" y="1640114"/>
              <a:ext cx="394664" cy="379319"/>
              <a:chOff x="3557690" y="1640114"/>
              <a:chExt cx="394664" cy="379319"/>
            </a:xfrm>
          </p:grpSpPr>
          <p:sp>
            <p:nvSpPr>
              <p:cNvPr id="162" name="Rectangle: Rounded Corners 241"/>
              <p:cNvSpPr/>
              <p:nvPr/>
            </p:nvSpPr>
            <p:spPr>
              <a:xfrm>
                <a:off x="3565236" y="1640114"/>
                <a:ext cx="379573" cy="379319"/>
              </a:xfrm>
              <a:prstGeom prst="roundRect">
                <a:avLst>
                  <a:gd name="adj" fmla="val 5556"/>
                </a:avLst>
              </a:prstGeom>
              <a:no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Arial"/>
                  <a:ea typeface="+mn-ea"/>
                  <a:cs typeface="+mn-cs"/>
                </a:endParaRPr>
              </a:p>
            </p:txBody>
          </p:sp>
          <p:pic>
            <p:nvPicPr>
              <p:cNvPr id="163" name="Picture 16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557690" y="1734239"/>
                <a:ext cx="394664" cy="191068"/>
              </a:xfrm>
              <a:prstGeom prst="rect">
                <a:avLst/>
              </a:prstGeom>
            </p:spPr>
          </p:pic>
        </p:grpSp>
      </p:grpSp>
      <p:grpSp>
        <p:nvGrpSpPr>
          <p:cNvPr id="134" name="Group 133">
            <a:extLst>
              <a:ext uri="{FF2B5EF4-FFF2-40B4-BE49-F238E27FC236}">
                <a16:creationId xmlns:a16="http://schemas.microsoft.com/office/drawing/2014/main" id="{DA0C5E42-361A-474C-86C1-9621C2A43DA4}"/>
              </a:ext>
            </a:extLst>
          </p:cNvPr>
          <p:cNvGrpSpPr/>
          <p:nvPr/>
        </p:nvGrpSpPr>
        <p:grpSpPr>
          <a:xfrm>
            <a:off x="3020516" y="4618088"/>
            <a:ext cx="1754173" cy="775038"/>
            <a:chOff x="1288228" y="3312795"/>
            <a:chExt cx="1315630" cy="581279"/>
          </a:xfrm>
        </p:grpSpPr>
        <p:pic>
          <p:nvPicPr>
            <p:cNvPr id="135" name="Picture 134">
              <a:extLst>
                <a:ext uri="{FF2B5EF4-FFF2-40B4-BE49-F238E27FC236}">
                  <a16:creationId xmlns:a16="http://schemas.microsoft.com/office/drawing/2014/main" id="{5E9C96FE-A6D0-1F4B-92F1-CD79BD44ECC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645480" y="3312795"/>
              <a:ext cx="297424" cy="177860"/>
            </a:xfrm>
            <a:prstGeom prst="rect">
              <a:avLst/>
            </a:prstGeom>
          </p:spPr>
        </p:pic>
        <p:pic>
          <p:nvPicPr>
            <p:cNvPr id="137" name="Picture 136">
              <a:extLst>
                <a:ext uri="{FF2B5EF4-FFF2-40B4-BE49-F238E27FC236}">
                  <a16:creationId xmlns:a16="http://schemas.microsoft.com/office/drawing/2014/main" id="{770FD75E-DCF0-F649-B913-3A9C5D846A6E}"/>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288228" y="3733566"/>
              <a:ext cx="1315630" cy="160508"/>
            </a:xfrm>
            <a:prstGeom prst="rect">
              <a:avLst/>
            </a:prstGeom>
          </p:spPr>
        </p:pic>
        <p:pic>
          <p:nvPicPr>
            <p:cNvPr id="138" name="Picture 137">
              <a:extLst>
                <a:ext uri="{FF2B5EF4-FFF2-40B4-BE49-F238E27FC236}">
                  <a16:creationId xmlns:a16="http://schemas.microsoft.com/office/drawing/2014/main" id="{B9B4C5D1-FB83-D14F-AB83-3D559CF5AB4B}"/>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1430685" y="3447418"/>
              <a:ext cx="1007545" cy="136047"/>
            </a:xfrm>
            <a:prstGeom prst="rect">
              <a:avLst/>
            </a:prstGeom>
          </p:spPr>
        </p:pic>
      </p:grpSp>
      <p:sp>
        <p:nvSpPr>
          <p:cNvPr id="140" name="TextBox 139">
            <a:extLst>
              <a:ext uri="{FF2B5EF4-FFF2-40B4-BE49-F238E27FC236}">
                <a16:creationId xmlns:a16="http://schemas.microsoft.com/office/drawing/2014/main" id="{B35D0ECB-C038-2449-8A31-B7373E7A0038}"/>
              </a:ext>
            </a:extLst>
          </p:cNvPr>
          <p:cNvSpPr txBox="1"/>
          <p:nvPr/>
        </p:nvSpPr>
        <p:spPr>
          <a:xfrm>
            <a:off x="6669074" y="5168899"/>
            <a:ext cx="4168129" cy="461665"/>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70C0"/>
                </a:solidFill>
                <a:effectLst/>
                <a:uLnTx/>
                <a:uFillTx/>
                <a:latin typeface="Segoe UI"/>
                <a:ea typeface="+mn-ea"/>
                <a:cs typeface="+mn-cs"/>
              </a:rPr>
              <a:t>Next Generation Protection</a:t>
            </a:r>
          </a:p>
        </p:txBody>
      </p:sp>
    </p:spTree>
    <p:extLst>
      <p:ext uri="{BB962C8B-B14F-4D97-AF65-F5344CB8AC3E}">
        <p14:creationId xmlns:p14="http://schemas.microsoft.com/office/powerpoint/2010/main" val="11886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A5683-C1DD-4DFF-9DF8-34C26450DAAE}"/>
              </a:ext>
            </a:extLst>
          </p:cNvPr>
          <p:cNvSpPr>
            <a:spLocks noGrp="1"/>
          </p:cNvSpPr>
          <p:nvPr>
            <p:ph type="title"/>
          </p:nvPr>
        </p:nvSpPr>
        <p:spPr>
          <a:xfrm>
            <a:off x="597059" y="271548"/>
            <a:ext cx="10985341" cy="1024737"/>
          </a:xfrm>
        </p:spPr>
        <p:txBody>
          <a:bodyPr>
            <a:noAutofit/>
          </a:bodyPr>
          <a:lstStyle/>
          <a:p>
            <a:r>
              <a:rPr lang="en-US" sz="3200" dirty="0">
                <a:latin typeface="Calibri" panose="020F0502020204030204" pitchFamily="34" charset="0"/>
                <a:ea typeface="Gotham Book" charset="0"/>
                <a:cs typeface="Calibri" panose="020F0502020204030204" pitchFamily="34" charset="0"/>
              </a:rPr>
              <a:t>Datos IO Microsoft Azure Platform for NoSQL</a:t>
            </a:r>
          </a:p>
        </p:txBody>
      </p:sp>
      <p:sp>
        <p:nvSpPr>
          <p:cNvPr id="3" name="Slide Number Placeholder 2">
            <a:extLst>
              <a:ext uri="{FF2B5EF4-FFF2-40B4-BE49-F238E27FC236}">
                <a16:creationId xmlns:a16="http://schemas.microsoft.com/office/drawing/2014/main" id="{465BF468-8191-4F6A-A996-EA55B8EC4F5A}"/>
              </a:ext>
            </a:extLst>
          </p:cNvPr>
          <p:cNvSpPr>
            <a:spLocks noGrp="1"/>
          </p:cNvSpPr>
          <p:nvPr>
            <p:ph type="sldNum" sz="quarter" idx="10"/>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60D1EDE-7116-2443-9BDD-368CE5B37660}" type="slidenum">
              <a:rPr kumimoji="0" lang="en-US" sz="1200" b="0" i="0" u="none" strike="noStrike" kern="1200" cap="none" spc="0" normalizeH="0" baseline="0" noProof="0">
                <a:ln>
                  <a:noFill/>
                </a:ln>
                <a:solidFill>
                  <a:srgbClr val="63666A">
                    <a:tint val="75000"/>
                  </a:srgbClr>
                </a:solidFill>
                <a:effectLst/>
                <a:uLnTx/>
                <a:uFillTx/>
                <a:latin typeface="Arial" panose="020B0604020202020204" pitchFamily="34" charset="0"/>
                <a:ea typeface="+mn-ea"/>
                <a:cs typeface="Arial" panose="020B0604020202020204" pitchFamily="34" charset="0"/>
              </a:rPr>
              <a:pPr marL="0" marR="0" lvl="0" indent="0" algn="r" defTabSz="9143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63666A">
                  <a:tint val="75000"/>
                </a:srgbClr>
              </a:solidFill>
              <a:effectLst/>
              <a:uLnTx/>
              <a:uFillTx/>
              <a:latin typeface="Arial" panose="020B0604020202020204" pitchFamily="34" charset="0"/>
              <a:ea typeface="+mn-ea"/>
              <a:cs typeface="Arial" panose="020B0604020202020204" pitchFamily="34" charset="0"/>
            </a:endParaRPr>
          </a:p>
        </p:txBody>
      </p:sp>
      <p:pic>
        <p:nvPicPr>
          <p:cNvPr id="7" name="Picture 10" descr="Image result for microsoft azure">
            <a:extLst>
              <a:ext uri="{FF2B5EF4-FFF2-40B4-BE49-F238E27FC236}">
                <a16:creationId xmlns:a16="http://schemas.microsoft.com/office/drawing/2014/main" id="{9B4D2741-0311-F343-9E9E-B094153DBF47}"/>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09299" y="1296285"/>
            <a:ext cx="2771444" cy="1385723"/>
          </a:xfrm>
          <a:prstGeom prst="rect">
            <a:avLst/>
          </a:prstGeom>
          <a:noFill/>
          <a:extLst>
            <a:ext uri="{909E8E84-426E-40DD-AFC4-6F175D3DCCD1}">
              <a14:hiddenFill xmlns:a14="http://schemas.microsoft.com/office/drawing/2010/main">
                <a:solidFill>
                  <a:srgbClr val="FFFFFF"/>
                </a:solidFill>
              </a14:hiddenFill>
            </a:ext>
          </a:extLst>
        </p:spPr>
      </p:pic>
      <p:sp>
        <p:nvSpPr>
          <p:cNvPr id="11" name="Cross 10">
            <a:extLst>
              <a:ext uri="{FF2B5EF4-FFF2-40B4-BE49-F238E27FC236}">
                <a16:creationId xmlns:a16="http://schemas.microsoft.com/office/drawing/2014/main" id="{EB738E50-27F4-8E44-A24A-080317A65DF3}"/>
              </a:ext>
            </a:extLst>
          </p:cNvPr>
          <p:cNvSpPr/>
          <p:nvPr/>
        </p:nvSpPr>
        <p:spPr>
          <a:xfrm>
            <a:off x="5557261" y="1728650"/>
            <a:ext cx="520995" cy="520995"/>
          </a:xfrm>
          <a:prstGeom prst="plus">
            <a:avLst>
              <a:gd name="adj" fmla="val 4132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Content Placeholder 5">
            <a:extLst>
              <a:ext uri="{FF2B5EF4-FFF2-40B4-BE49-F238E27FC236}">
                <a16:creationId xmlns:a16="http://schemas.microsoft.com/office/drawing/2014/main" id="{A0BE151F-9A4A-D248-B6E1-AE66C9B5F9DD}"/>
              </a:ext>
            </a:extLst>
          </p:cNvPr>
          <p:cNvSpPr txBox="1">
            <a:spLocks/>
          </p:cNvSpPr>
          <p:nvPr/>
        </p:nvSpPr>
        <p:spPr>
          <a:xfrm>
            <a:off x="595518" y="3523597"/>
            <a:ext cx="11112461" cy="2310631"/>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900"/>
              </a:spcBef>
              <a:buClr>
                <a:schemeClr val="tx2"/>
              </a:buClr>
              <a:buFont typeface="Wingdings" panose="05000000000000000000" pitchFamily="2" charset="2"/>
              <a:buChar char="§"/>
              <a:defRPr sz="2200" kern="1200">
                <a:solidFill>
                  <a:srgbClr val="404040"/>
                </a:solidFill>
                <a:latin typeface="+mn-lt"/>
                <a:ea typeface="Arial Hebrew Scholar" charset="-79"/>
                <a:cs typeface="Arial Hebrew Scholar" charset="-79"/>
              </a:defRPr>
            </a:lvl1pPr>
            <a:lvl2pPr marL="512064" indent="-219456" algn="l" defTabSz="914400" rtl="0" eaLnBrk="1" latinLnBrk="0" hangingPunct="1">
              <a:lnSpc>
                <a:spcPct val="100000"/>
              </a:lnSpc>
              <a:spcBef>
                <a:spcPts val="400"/>
              </a:spcBef>
              <a:buClr>
                <a:schemeClr val="tx2"/>
              </a:buClr>
              <a:buFont typeface="Arial" panose="020B0604020202020204" pitchFamily="34" charset="0"/>
              <a:buChar char="»"/>
              <a:defRPr sz="1900" kern="1200">
                <a:solidFill>
                  <a:srgbClr val="404040"/>
                </a:solidFill>
                <a:latin typeface="+mn-lt"/>
                <a:ea typeface="Arial Hebrew Scholar" charset="-79"/>
                <a:cs typeface="Arial Hebrew Scholar" charset="-79"/>
              </a:defRPr>
            </a:lvl2pPr>
            <a:lvl3pPr marL="800100" indent="-171450" algn="l" defTabSz="914400" rtl="0" eaLnBrk="1" latinLnBrk="0" hangingPunct="1">
              <a:lnSpc>
                <a:spcPct val="100000"/>
              </a:lnSpc>
              <a:spcBef>
                <a:spcPts val="400"/>
              </a:spcBef>
              <a:buClr>
                <a:schemeClr val="tx2"/>
              </a:buClr>
              <a:buFont typeface="Arial" panose="020B0604020202020204" pitchFamily="34" charset="0"/>
              <a:buChar char="•"/>
              <a:defRPr sz="1700" kern="1200">
                <a:solidFill>
                  <a:srgbClr val="404040"/>
                </a:solidFill>
                <a:latin typeface="+mn-lt"/>
                <a:ea typeface="Arial Hebrew Scholar" charset="-79"/>
                <a:cs typeface="Arial Hebrew Scholar" charset="-79"/>
              </a:defRPr>
            </a:lvl3pPr>
            <a:lvl4pPr marL="1143000" indent="-228600" algn="l" defTabSz="914400" rtl="0" eaLnBrk="1" latinLnBrk="0" hangingPunct="1">
              <a:lnSpc>
                <a:spcPct val="100000"/>
              </a:lnSpc>
              <a:spcBef>
                <a:spcPts val="400"/>
              </a:spcBef>
              <a:buClr>
                <a:schemeClr val="tx2"/>
              </a:buClr>
              <a:buFont typeface="Arial" panose="020B0604020202020204" pitchFamily="34" charset="0"/>
              <a:buChar char="–"/>
              <a:defRPr sz="1500" kern="1200">
                <a:solidFill>
                  <a:srgbClr val="404040"/>
                </a:solidFill>
                <a:latin typeface="+mn-lt"/>
                <a:ea typeface="Arial Hebrew Scholar" charset="-79"/>
                <a:cs typeface="Arial Hebrew Scholar" charset="-79"/>
              </a:defRPr>
            </a:lvl4pPr>
            <a:lvl5pPr marL="1485900" indent="-228600" algn="l" defTabSz="914400" rtl="0" eaLnBrk="1" latinLnBrk="0" hangingPunct="1">
              <a:lnSpc>
                <a:spcPct val="100000"/>
              </a:lnSpc>
              <a:spcBef>
                <a:spcPts val="400"/>
              </a:spcBef>
              <a:buClr>
                <a:schemeClr val="tx2"/>
              </a:buClr>
              <a:buFont typeface="Arial" panose="020B0604020202020204" pitchFamily="34" charset="0"/>
              <a:buChar char="»"/>
              <a:defRPr sz="1300" kern="1200">
                <a:solidFill>
                  <a:srgbClr val="404040"/>
                </a:solidFill>
                <a:latin typeface="+mn-lt"/>
                <a:ea typeface="Arial Hebrew Scholar" charset="-79"/>
                <a:cs typeface="Arial Hebrew Scholar" charset="-79"/>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marR="0" lvl="0" indent="-457200" algn="l" defTabSz="914400" rtl="0" eaLnBrk="1" fontAlgn="auto" latinLnBrk="0" hangingPunct="1">
              <a:lnSpc>
                <a:spcPct val="100000"/>
              </a:lnSpc>
              <a:spcBef>
                <a:spcPts val="900"/>
              </a:spcBef>
              <a:spcAft>
                <a:spcPts val="0"/>
              </a:spcAft>
              <a:buClr>
                <a:srgbClr val="1460AD"/>
              </a:buClr>
              <a:buSzTx/>
              <a:buFont typeface="+mj-lt"/>
              <a:buAutoNum type="arabicPeriod"/>
              <a:tabLst/>
              <a:defRPr/>
            </a:pPr>
            <a:r>
              <a:rPr kumimoji="0" lang="en-US" sz="1800" b="1" i="0" u="none" strike="noStrike" kern="1200" cap="none" spc="0" normalizeH="0" baseline="0" noProof="0" dirty="0">
                <a:ln>
                  <a:noFill/>
                </a:ln>
                <a:solidFill>
                  <a:srgbClr val="606A71"/>
                </a:solidFill>
                <a:effectLst/>
                <a:uLnTx/>
                <a:uFillTx/>
                <a:latin typeface="Calibri" charset="0"/>
                <a:ea typeface="Calibri" charset="0"/>
                <a:cs typeface="Calibri" charset="0"/>
              </a:rPr>
              <a:t>Azure Blob Storage for NoSQL backups!</a:t>
            </a:r>
          </a:p>
          <a:p>
            <a:pPr marL="683514" marR="0" lvl="1" indent="-457200" algn="l" defTabSz="914400" rtl="0" eaLnBrk="1" fontAlgn="auto" latinLnBrk="0" hangingPunct="1">
              <a:lnSpc>
                <a:spcPct val="100000"/>
              </a:lnSpc>
              <a:spcBef>
                <a:spcPts val="400"/>
              </a:spcBef>
              <a:spcAft>
                <a:spcPts val="0"/>
              </a:spcAft>
              <a:buClr>
                <a:srgbClr val="1460AD"/>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606A71"/>
                </a:solidFill>
                <a:effectLst/>
                <a:uLnTx/>
                <a:uFillTx/>
                <a:latin typeface="Calibri" charset="0"/>
                <a:cs typeface="Calibri" charset="0"/>
              </a:rPr>
              <a:t>Added Azure Blob Storage API support</a:t>
            </a:r>
          </a:p>
          <a:p>
            <a:pPr marL="457200" marR="0" lvl="0" indent="-457200" algn="l" defTabSz="914400" rtl="0" eaLnBrk="1" fontAlgn="auto" latinLnBrk="0" hangingPunct="1">
              <a:lnSpc>
                <a:spcPct val="100000"/>
              </a:lnSpc>
              <a:spcBef>
                <a:spcPts val="900"/>
              </a:spcBef>
              <a:spcAft>
                <a:spcPts val="0"/>
              </a:spcAft>
              <a:buClr>
                <a:srgbClr val="1460AD"/>
              </a:buClr>
              <a:buSzTx/>
              <a:buFont typeface="+mj-lt"/>
              <a:buAutoNum type="arabicPeriod"/>
              <a:tabLst/>
              <a:defRPr/>
            </a:pPr>
            <a:r>
              <a:rPr kumimoji="0" lang="en-US" sz="1800" b="0" i="0" u="none" strike="noStrike" kern="1200" cap="none" spc="0" normalizeH="0" baseline="0" noProof="0" dirty="0">
                <a:ln>
                  <a:noFill/>
                </a:ln>
                <a:solidFill>
                  <a:srgbClr val="606A71"/>
                </a:solidFill>
                <a:effectLst/>
                <a:uLnTx/>
                <a:uFillTx/>
                <a:latin typeface="Calibri" charset="0"/>
                <a:ea typeface="Calibri" charset="0"/>
                <a:cs typeface="Calibri" charset="0"/>
              </a:rPr>
              <a:t>RDIO Architecture for NoSQL Backups:</a:t>
            </a:r>
          </a:p>
          <a:p>
            <a:pPr marL="683514" marR="0" lvl="1" indent="-457200" algn="l" defTabSz="914400" rtl="0" eaLnBrk="1" fontAlgn="auto" latinLnBrk="0" hangingPunct="1">
              <a:lnSpc>
                <a:spcPct val="100000"/>
              </a:lnSpc>
              <a:spcBef>
                <a:spcPts val="400"/>
              </a:spcBef>
              <a:spcAft>
                <a:spcPts val="0"/>
              </a:spcAft>
              <a:buClr>
                <a:srgbClr val="1460AD"/>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606A71"/>
                </a:solidFill>
                <a:effectLst/>
                <a:uLnTx/>
                <a:uFillTx/>
                <a:latin typeface="Calibri" charset="0"/>
                <a:ea typeface="Calibri" charset="0"/>
                <a:cs typeface="Calibri" charset="0"/>
              </a:rPr>
              <a:t>Application Listeners that read from and write to secondary storage such as Azure Blob Storage (ABS)</a:t>
            </a:r>
          </a:p>
          <a:p>
            <a:pPr marL="683514" marR="0" lvl="1" indent="-457200" algn="l" defTabSz="914400" rtl="0" eaLnBrk="1" fontAlgn="auto" latinLnBrk="0" hangingPunct="1">
              <a:lnSpc>
                <a:spcPct val="100000"/>
              </a:lnSpc>
              <a:spcBef>
                <a:spcPts val="400"/>
              </a:spcBef>
              <a:spcAft>
                <a:spcPts val="0"/>
              </a:spcAft>
              <a:buClr>
                <a:srgbClr val="1460AD"/>
              </a:buClr>
              <a:buSzTx/>
              <a:buFont typeface="Arial" panose="020B0604020202020204" pitchFamily="34" charset="0"/>
              <a:buChar char="»"/>
              <a:tabLst/>
              <a:defRPr/>
            </a:pPr>
            <a:r>
              <a:rPr kumimoji="0" lang="en-US" sz="1800" b="0" i="0" u="none" strike="noStrike" kern="1200" cap="none" spc="0" normalizeH="0" baseline="0" noProof="0" dirty="0" err="1">
                <a:ln>
                  <a:noFill/>
                </a:ln>
                <a:solidFill>
                  <a:srgbClr val="606A71"/>
                </a:solidFill>
                <a:effectLst/>
                <a:uLnTx/>
                <a:uFillTx/>
                <a:latin typeface="Calibri" charset="0"/>
                <a:ea typeface="Calibri" charset="0"/>
                <a:cs typeface="Calibri" charset="0"/>
              </a:rPr>
              <a:t>Datos</a:t>
            </a:r>
            <a:r>
              <a:rPr kumimoji="0" lang="en-US" sz="1800" b="0" i="0" u="none" strike="noStrike" kern="1200" cap="none" spc="0" normalizeH="0" baseline="0" noProof="0" dirty="0">
                <a:ln>
                  <a:noFill/>
                </a:ln>
                <a:solidFill>
                  <a:srgbClr val="606A71"/>
                </a:solidFill>
                <a:effectLst/>
                <a:uLnTx/>
                <a:uFillTx/>
                <a:latin typeface="Calibri" charset="0"/>
                <a:ea typeface="Calibri" charset="0"/>
                <a:cs typeface="Calibri" charset="0"/>
              </a:rPr>
              <a:t> IO compute nodes that read, de-dupe, and store data back to ABS</a:t>
            </a:r>
          </a:p>
          <a:p>
            <a:pPr marL="683514" marR="0" lvl="1" indent="-457200" algn="l" defTabSz="914400" rtl="0" eaLnBrk="1" fontAlgn="auto" latinLnBrk="0" hangingPunct="1">
              <a:lnSpc>
                <a:spcPct val="100000"/>
              </a:lnSpc>
              <a:spcBef>
                <a:spcPts val="400"/>
              </a:spcBef>
              <a:spcAft>
                <a:spcPts val="0"/>
              </a:spcAft>
              <a:buClr>
                <a:srgbClr val="1460AD"/>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606A71"/>
                </a:solidFill>
                <a:effectLst/>
                <a:uLnTx/>
                <a:uFillTx/>
                <a:latin typeface="Calibri" charset="0"/>
                <a:ea typeface="Calibri" charset="0"/>
                <a:cs typeface="Calibri" charset="0"/>
              </a:rPr>
              <a:t>SFL (data plane) layer that controls access to secondary storage in both Application Listeners and </a:t>
            </a:r>
            <a:r>
              <a:rPr kumimoji="0" lang="en-US" sz="1800" b="0" i="0" u="none" strike="noStrike" kern="1200" cap="none" spc="0" normalizeH="0" baseline="0" noProof="0" dirty="0" err="1">
                <a:ln>
                  <a:noFill/>
                </a:ln>
                <a:solidFill>
                  <a:srgbClr val="606A71"/>
                </a:solidFill>
                <a:effectLst/>
                <a:uLnTx/>
                <a:uFillTx/>
                <a:latin typeface="Calibri" charset="0"/>
                <a:ea typeface="Calibri" charset="0"/>
                <a:cs typeface="Calibri" charset="0"/>
              </a:rPr>
              <a:t>Datos</a:t>
            </a:r>
            <a:r>
              <a:rPr kumimoji="0" lang="en-US" sz="1800" b="0" i="0" u="none" strike="noStrike" kern="1200" cap="none" spc="0" normalizeH="0" baseline="0" noProof="0" dirty="0">
                <a:ln>
                  <a:noFill/>
                </a:ln>
                <a:solidFill>
                  <a:srgbClr val="606A71"/>
                </a:solidFill>
                <a:effectLst/>
                <a:uLnTx/>
                <a:uFillTx/>
                <a:latin typeface="Calibri" charset="0"/>
                <a:ea typeface="Calibri" charset="0"/>
                <a:cs typeface="Calibri" charset="0"/>
              </a:rPr>
              <a:t> IO compute nodes</a:t>
            </a:r>
          </a:p>
        </p:txBody>
      </p:sp>
      <p:cxnSp>
        <p:nvCxnSpPr>
          <p:cNvPr id="14" name="Straight Connector 13">
            <a:extLst>
              <a:ext uri="{FF2B5EF4-FFF2-40B4-BE49-F238E27FC236}">
                <a16:creationId xmlns:a16="http://schemas.microsoft.com/office/drawing/2014/main" id="{5009E5CC-B54A-5F4F-BF3D-A4E0F9813465}"/>
              </a:ext>
            </a:extLst>
          </p:cNvPr>
          <p:cNvCxnSpPr>
            <a:cxnSpLocks/>
          </p:cNvCxnSpPr>
          <p:nvPr/>
        </p:nvCxnSpPr>
        <p:spPr>
          <a:xfrm>
            <a:off x="533259" y="3200399"/>
            <a:ext cx="11236980" cy="0"/>
          </a:xfrm>
          <a:prstGeom prst="line">
            <a:avLst/>
          </a:prstGeom>
          <a:ln w="6350">
            <a:solidFill>
              <a:schemeClr val="bg1">
                <a:lumMod val="75000"/>
              </a:schemeClr>
            </a:solidFill>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1026" name="Picture 2" descr="https://lh6.googleusercontent.com/4XLQJlpP3KxfN3m3UTGdOnZB_ewysuquQ6MYPQ0FNiwJNHBSkIxvHp43WcHvRVzDFTk-0z5qSGKrlpGVOS-nBEjS5TzVYgSu48mzj5AqppyhQw5vAoYUMqqnDDKmzLBpuLeX0-IHVIA">
            <a:extLst>
              <a:ext uri="{FF2B5EF4-FFF2-40B4-BE49-F238E27FC236}">
                <a16:creationId xmlns:a16="http://schemas.microsoft.com/office/drawing/2014/main" id="{2160A18E-9517-4F41-A9C8-54C33D2541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509" y="1151940"/>
            <a:ext cx="4128193" cy="2048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32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2457-957A-1948-8751-87E57C086F91}"/>
              </a:ext>
            </a:extLst>
          </p:cNvPr>
          <p:cNvSpPr>
            <a:spLocks noGrp="1"/>
          </p:cNvSpPr>
          <p:nvPr>
            <p:ph type="title"/>
          </p:nvPr>
        </p:nvSpPr>
        <p:spPr/>
        <p:txBody>
          <a:bodyPr/>
          <a:lstStyle/>
          <a:p>
            <a:r>
              <a:rPr lang="en-US" dirty="0"/>
              <a:t>Global Reporting, Data Analytics, Data Protection, and Governance</a:t>
            </a:r>
          </a:p>
        </p:txBody>
      </p:sp>
      <p:sp>
        <p:nvSpPr>
          <p:cNvPr id="3" name="Text Placeholder 2">
            <a:extLst>
              <a:ext uri="{FF2B5EF4-FFF2-40B4-BE49-F238E27FC236}">
                <a16:creationId xmlns:a16="http://schemas.microsoft.com/office/drawing/2014/main" id="{5402AECD-6880-B54F-85AB-224C8607944D}"/>
              </a:ext>
            </a:extLst>
          </p:cNvPr>
          <p:cNvSpPr>
            <a:spLocks noGrp="1"/>
          </p:cNvSpPr>
          <p:nvPr>
            <p:ph type="body" sz="quarter" idx="12"/>
          </p:nvPr>
        </p:nvSpPr>
        <p:spPr/>
        <p:txBody>
          <a:bodyPr/>
          <a:lstStyle/>
          <a:p>
            <a:r>
              <a:rPr lang="en-US" dirty="0"/>
              <a:t>Polaris SaaS Platform</a:t>
            </a:r>
          </a:p>
        </p:txBody>
      </p:sp>
    </p:spTree>
    <p:extLst>
      <p:ext uri="{BB962C8B-B14F-4D97-AF65-F5344CB8AC3E}">
        <p14:creationId xmlns:p14="http://schemas.microsoft.com/office/powerpoint/2010/main" val="57735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7"/>
          <p:cNvSpPr txBox="1">
            <a:spLocks noGrp="1"/>
          </p:cNvSpPr>
          <p:nvPr>
            <p:ph type="title"/>
          </p:nvPr>
        </p:nvSpPr>
        <p:spPr/>
        <p:txBody>
          <a:bodyPr/>
          <a:lstStyle/>
          <a:p>
            <a:r>
              <a:rPr lang="en-US" sz="3733" dirty="0">
                <a:latin typeface="Arial" panose="020B0604020202020204" pitchFamily="34" charset="0"/>
              </a:rPr>
              <a:t>Rubrik Global Detection and Mitigation </a:t>
            </a:r>
            <a:endParaRPr lang="en-US" sz="3733" dirty="0"/>
          </a:p>
        </p:txBody>
      </p:sp>
      <p:sp>
        <p:nvSpPr>
          <p:cNvPr id="3" name="Slide Number Placeholder 2"/>
          <p:cNvSpPr>
            <a:spLocks noGrp="1"/>
          </p:cNvSpPr>
          <p:nvPr>
            <p:ph type="sldNum" sz="quarter" idx="12"/>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Arial"/>
              <a:ea typeface="+mn-ea"/>
              <a:cs typeface="Arial"/>
            </a:endParaRPr>
          </a:p>
        </p:txBody>
      </p:sp>
      <p:grpSp>
        <p:nvGrpSpPr>
          <p:cNvPr id="5" name="Group 4"/>
          <p:cNvGrpSpPr/>
          <p:nvPr/>
        </p:nvGrpSpPr>
        <p:grpSpPr>
          <a:xfrm>
            <a:off x="8457399" y="1596462"/>
            <a:ext cx="3388092" cy="4836183"/>
            <a:chOff x="6343049" y="1117850"/>
            <a:chExt cx="2541069" cy="3627137"/>
          </a:xfrm>
        </p:grpSpPr>
        <p:sp>
          <p:nvSpPr>
            <p:cNvPr id="11" name="Rectangle: Rounded Corners 10">
              <a:extLst>
                <a:ext uri="{FF2B5EF4-FFF2-40B4-BE49-F238E27FC236}">
                  <a16:creationId xmlns:a16="http://schemas.microsoft.com/office/drawing/2014/main" id="{5656F7A6-9111-455A-8F4A-26CE6871741B}"/>
                </a:ext>
              </a:extLst>
            </p:cNvPr>
            <p:cNvSpPr/>
            <p:nvPr/>
          </p:nvSpPr>
          <p:spPr>
            <a:xfrm>
              <a:off x="6343049" y="1117850"/>
              <a:ext cx="2541069" cy="3627137"/>
            </a:xfrm>
            <a:prstGeom prst="roundRect">
              <a:avLst>
                <a:gd name="adj" fmla="val 1528"/>
              </a:avLst>
            </a:prstGeom>
            <a:solidFill>
              <a:schemeClr val="accent5">
                <a:lumMod val="20000"/>
                <a:lumOff val="80000"/>
              </a:schemeClr>
            </a:solidFill>
            <a:ln>
              <a:solidFill>
                <a:schemeClr val="accent5">
                  <a:lumMod val="40000"/>
                  <a:lumOff val="60000"/>
                </a:schemeClr>
              </a:solid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dirty="0">
                <a:ln>
                  <a:noFill/>
                </a:ln>
                <a:solidFill>
                  <a:prstClr val="white"/>
                </a:solidFill>
                <a:effectLst/>
                <a:uLnTx/>
                <a:uFillTx/>
                <a:latin typeface="Arial" panose="020B0604020202020204" pitchFamily="34" charset="0"/>
                <a:ea typeface="+mn-ea"/>
                <a:cs typeface="+mn-cs"/>
              </a:endParaRPr>
            </a:p>
          </p:txBody>
        </p:sp>
        <p:sp>
          <p:nvSpPr>
            <p:cNvPr id="10" name="TextBox 9">
              <a:extLst>
                <a:ext uri="{FF2B5EF4-FFF2-40B4-BE49-F238E27FC236}">
                  <a16:creationId xmlns:a16="http://schemas.microsoft.com/office/drawing/2014/main" id="{662FF74C-F1AD-4883-A322-29C7EC38515C}"/>
                </a:ext>
              </a:extLst>
            </p:cNvPr>
            <p:cNvSpPr txBox="1"/>
            <p:nvPr/>
          </p:nvSpPr>
          <p:spPr>
            <a:xfrm>
              <a:off x="6420049" y="1234432"/>
              <a:ext cx="2435193" cy="3393236"/>
            </a:xfrm>
            <a:prstGeom prst="rect">
              <a:avLst/>
            </a:prstGeom>
            <a:noFill/>
          </p:spPr>
          <p:txBody>
            <a:bodyPr wrap="square" rtlCol="0">
              <a:spAutoFit/>
            </a:bodyPr>
            <a:lstStyle/>
            <a:p>
              <a:pPr marL="230712" marR="0" lvl="0" indent="-230712"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63666A"/>
                  </a:solidFill>
                  <a:effectLst/>
                  <a:uLnTx/>
                  <a:uFillTx/>
                  <a:latin typeface="Arial"/>
                  <a:ea typeface="+mn-ea"/>
                  <a:cs typeface="+mn-cs"/>
                </a:rPr>
                <a:t>Cloud provides global view of the business</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63666A"/>
                </a:solidFill>
                <a:effectLst/>
                <a:uLnTx/>
                <a:uFillTx/>
                <a:latin typeface="Arial"/>
                <a:ea typeface="+mn-ea"/>
                <a:cs typeface="+mn-cs"/>
              </a:endParaRPr>
            </a:p>
            <a:p>
              <a:pPr marL="230712" marR="0" lvl="0" indent="-230712"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63666A"/>
                  </a:solidFill>
                  <a:effectLst/>
                  <a:uLnTx/>
                  <a:uFillTx/>
                  <a:latin typeface="Arial"/>
                  <a:ea typeface="+mn-ea"/>
                  <a:cs typeface="+mn-cs"/>
                </a:rPr>
                <a:t>A unified system of record brings all BI/Analytics apps and data together on a common platform</a:t>
              </a:r>
            </a:p>
            <a:p>
              <a:pPr marL="230712" marR="0" lvl="0" indent="-230712"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1200" cap="none" spc="0" normalizeH="0" baseline="0" noProof="0" dirty="0">
                <a:ln>
                  <a:noFill/>
                </a:ln>
                <a:solidFill>
                  <a:srgbClr val="63666A"/>
                </a:solidFill>
                <a:effectLst/>
                <a:uLnTx/>
                <a:uFillTx/>
                <a:latin typeface="Arial"/>
                <a:ea typeface="+mn-ea"/>
                <a:cs typeface="+mn-cs"/>
              </a:endParaRPr>
            </a:p>
            <a:p>
              <a:pPr marL="230712" marR="0" lvl="0" indent="-230712"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63666A"/>
                  </a:solidFill>
                  <a:effectLst/>
                  <a:uLnTx/>
                  <a:uFillTx/>
                  <a:latin typeface="Arial"/>
                  <a:ea typeface="+mn-ea"/>
                  <a:cs typeface="+mn-cs"/>
                </a:rPr>
                <a:t>Polaris offers a new class of data management apps via open APIs</a:t>
              </a:r>
            </a:p>
            <a:p>
              <a:pPr marL="230712" marR="0" lvl="0" indent="-230712"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765" b="0" i="0" u="none" strike="noStrike" kern="1200" cap="none" spc="0" normalizeH="0" baseline="0" noProof="0" dirty="0">
                <a:ln>
                  <a:noFill/>
                </a:ln>
                <a:solidFill>
                  <a:srgbClr val="63666A"/>
                </a:solidFill>
                <a:effectLst/>
                <a:uLnTx/>
                <a:uFillTx/>
                <a:latin typeface="Arial"/>
                <a:ea typeface="+mn-ea"/>
                <a:cs typeface="+mn-cs"/>
              </a:endParaRPr>
            </a:p>
            <a:p>
              <a:pPr marL="230712" marR="0" lvl="0" indent="-230712" algn="l" defTabSz="60958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765" b="0" i="0" u="none" strike="noStrike" kern="1200" cap="none" spc="0" normalizeH="0" baseline="0" noProof="0" dirty="0">
                  <a:ln>
                    <a:noFill/>
                  </a:ln>
                  <a:solidFill>
                    <a:srgbClr val="63666A"/>
                  </a:solidFill>
                  <a:effectLst/>
                  <a:uLnTx/>
                  <a:uFillTx/>
                  <a:latin typeface="Arial"/>
                  <a:ea typeface="+mn-ea"/>
                  <a:cs typeface="+mn-cs"/>
                </a:rPr>
                <a:t>Apps address data control, policy, information governance, security, data intelligence</a:t>
              </a:r>
            </a:p>
          </p:txBody>
        </p:sp>
      </p:gr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8642"/>
          <a:stretch/>
        </p:blipFill>
        <p:spPr>
          <a:xfrm>
            <a:off x="-265519" y="1490467"/>
            <a:ext cx="9545996" cy="5048172"/>
          </a:xfrm>
          <a:prstGeom prst="rect">
            <a:avLst/>
          </a:prstGeom>
        </p:spPr>
      </p:pic>
    </p:spTree>
    <p:extLst>
      <p:ext uri="{BB962C8B-B14F-4D97-AF65-F5344CB8AC3E}">
        <p14:creationId xmlns:p14="http://schemas.microsoft.com/office/powerpoint/2010/main" val="109910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n owl&#10;&#10;Description generated with very high confidence">
            <a:extLst>
              <a:ext uri="{FF2B5EF4-FFF2-40B4-BE49-F238E27FC236}">
                <a16:creationId xmlns:a16="http://schemas.microsoft.com/office/drawing/2014/main" id="{A38F6F32-2C08-4C85-9A41-BC80B8D66F2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26276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A6D7435-D10E-BD4C-9B03-4623CC2D2126}"/>
              </a:ext>
            </a:extLst>
          </p:cNvPr>
          <p:cNvSpPr>
            <a:spLocks noGrp="1"/>
          </p:cNvSpPr>
          <p:nvPr>
            <p:ph type="title"/>
          </p:nvPr>
        </p:nvSpPr>
        <p:spPr>
          <a:xfrm>
            <a:off x="572690" y="717069"/>
            <a:ext cx="6400800" cy="775597"/>
          </a:xfrm>
        </p:spPr>
        <p:txBody>
          <a:bodyPr/>
          <a:lstStyle/>
          <a:p>
            <a:r>
              <a:rPr lang="en-US" dirty="0"/>
              <a:t>Polaris Radar</a:t>
            </a:r>
            <a:br>
              <a:rPr lang="en-US" dirty="0"/>
            </a:br>
            <a:r>
              <a:rPr lang="en-US" sz="2000" dirty="0"/>
              <a:t>Last Line of Defense</a:t>
            </a:r>
            <a:endParaRPr lang="en-US" dirty="0"/>
          </a:p>
        </p:txBody>
      </p:sp>
      <p:sp>
        <p:nvSpPr>
          <p:cNvPr id="2" name="Slide Number Placeholder 1">
            <a:extLst>
              <a:ext uri="{FF2B5EF4-FFF2-40B4-BE49-F238E27FC236}">
                <a16:creationId xmlns:a16="http://schemas.microsoft.com/office/drawing/2014/main" id="{84544BFD-AA65-F74C-8E33-7F29F05094EA}"/>
              </a:ext>
            </a:extLst>
          </p:cNvPr>
          <p:cNvSpPr>
            <a:spLocks noGrp="1"/>
          </p:cNvSpPr>
          <p:nvPr>
            <p:ph type="sldNum" sz="quarter" idx="12"/>
          </p:nvPr>
        </p:nvSpPr>
        <p:spPr/>
        <p:txBody>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 </a:t>
            </a:r>
          </a:p>
        </p:txBody>
      </p:sp>
      <p:pic>
        <p:nvPicPr>
          <p:cNvPr id="9" name="Picture 8">
            <a:extLst>
              <a:ext uri="{FF2B5EF4-FFF2-40B4-BE49-F238E27FC236}">
                <a16:creationId xmlns:a16="http://schemas.microsoft.com/office/drawing/2014/main" id="{396ACC69-1E07-E141-B623-47D14615BF41}"/>
              </a:ext>
            </a:extLst>
          </p:cNvPr>
          <p:cNvPicPr>
            <a:picLocks noChangeAspect="1"/>
          </p:cNvPicPr>
          <p:nvPr/>
        </p:nvPicPr>
        <p:blipFill>
          <a:blip r:embed="rId2"/>
          <a:stretch>
            <a:fillRect/>
          </a:stretch>
        </p:blipFill>
        <p:spPr>
          <a:xfrm>
            <a:off x="1925501" y="1783219"/>
            <a:ext cx="5953370" cy="3955728"/>
          </a:xfrm>
          <a:prstGeom prst="rect">
            <a:avLst/>
          </a:prstGeom>
        </p:spPr>
      </p:pic>
    </p:spTree>
    <p:extLst>
      <p:ext uri="{BB962C8B-B14F-4D97-AF65-F5344CB8AC3E}">
        <p14:creationId xmlns:p14="http://schemas.microsoft.com/office/powerpoint/2010/main" val="152547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057" y="271546"/>
            <a:ext cx="10985343" cy="1024737"/>
          </a:xfrm>
        </p:spPr>
        <p:txBody>
          <a:bodyPr>
            <a:normAutofit/>
          </a:bodyPr>
          <a:lstStyle/>
          <a:p>
            <a:r>
              <a:rPr lang="en-US" sz="2800" dirty="0"/>
              <a:t>Prevention is Essential, but Attacks Still Happen</a:t>
            </a:r>
          </a:p>
        </p:txBody>
      </p:sp>
      <p:sp>
        <p:nvSpPr>
          <p:cNvPr id="85" name="Rectangle 84"/>
          <p:cNvSpPr/>
          <p:nvPr/>
        </p:nvSpPr>
        <p:spPr>
          <a:xfrm>
            <a:off x="597057" y="1493716"/>
            <a:ext cx="10985343" cy="637646"/>
          </a:xfrm>
          <a:prstGeom prst="rect">
            <a:avLst/>
          </a:prstGeom>
          <a:solidFill>
            <a:srgbClr val="05B3EA"/>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a:ea typeface="+mn-ea"/>
                <a:cs typeface="+mn-cs"/>
              </a:rPr>
              <a:t>Prevention</a:t>
            </a:r>
          </a:p>
        </p:txBody>
      </p:sp>
      <p:grpSp>
        <p:nvGrpSpPr>
          <p:cNvPr id="4" name="Group 3"/>
          <p:cNvGrpSpPr/>
          <p:nvPr/>
        </p:nvGrpSpPr>
        <p:grpSpPr>
          <a:xfrm>
            <a:off x="755557" y="2624800"/>
            <a:ext cx="6739480" cy="3106073"/>
            <a:chOff x="597057" y="2566594"/>
            <a:chExt cx="7668474" cy="3534225"/>
          </a:xfrm>
        </p:grpSpPr>
        <p:sp>
          <p:nvSpPr>
            <p:cNvPr id="70" name="Oval 69"/>
            <p:cNvSpPr/>
            <p:nvPr/>
          </p:nvSpPr>
          <p:spPr>
            <a:xfrm>
              <a:off x="3344557" y="2566594"/>
              <a:ext cx="3534225" cy="3534225"/>
            </a:xfrm>
            <a:prstGeom prst="ellipse">
              <a:avLst/>
            </a:prstGeom>
            <a:solidFill>
              <a:srgbClr val="05B3EA"/>
            </a:solidFill>
            <a:ln w="12700">
              <a:no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313C"/>
                </a:solidFill>
                <a:effectLst/>
                <a:uLnTx/>
                <a:uFillTx/>
                <a:latin typeface="Segoe UI"/>
                <a:ea typeface="+mn-ea"/>
                <a:cs typeface="+mn-cs"/>
              </a:endParaRPr>
            </a:p>
          </p:txBody>
        </p:sp>
        <p:pic>
          <p:nvPicPr>
            <p:cNvPr id="98" name="Picture 9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9970" y="3885779"/>
              <a:ext cx="863323" cy="863323"/>
            </a:xfrm>
            <a:prstGeom prst="rect">
              <a:avLst/>
            </a:prstGeom>
          </p:spPr>
        </p:pic>
        <p:pic>
          <p:nvPicPr>
            <p:cNvPr id="27" name="Picture 2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0800000" flipV="1">
              <a:off x="4128778" y="3028883"/>
              <a:ext cx="2076553" cy="2653148"/>
            </a:xfrm>
            <a:prstGeom prst="rect">
              <a:avLst/>
            </a:prstGeom>
          </p:spPr>
        </p:pic>
        <p:grpSp>
          <p:nvGrpSpPr>
            <p:cNvPr id="5" name="Group 4"/>
            <p:cNvGrpSpPr/>
            <p:nvPr/>
          </p:nvGrpSpPr>
          <p:grpSpPr>
            <a:xfrm>
              <a:off x="3124117" y="3656134"/>
              <a:ext cx="4357194" cy="1301267"/>
              <a:chOff x="1774725" y="3734672"/>
              <a:chExt cx="3893015" cy="1011973"/>
            </a:xfrm>
          </p:grpSpPr>
          <p:cxnSp>
            <p:nvCxnSpPr>
              <p:cNvPr id="30" name="Straight Arrow Connector 29"/>
              <p:cNvCxnSpPr/>
              <p:nvPr/>
            </p:nvCxnSpPr>
            <p:spPr>
              <a:xfrm>
                <a:off x="1774725" y="3734672"/>
                <a:ext cx="3893015" cy="0"/>
              </a:xfrm>
              <a:prstGeom prst="straightConnector1">
                <a:avLst/>
              </a:prstGeom>
              <a:ln w="19050">
                <a:solidFill>
                  <a:srgbClr val="EA5E5B"/>
                </a:solidFill>
                <a:prstDash val="sysDash"/>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774725" y="4071996"/>
                <a:ext cx="3893015" cy="0"/>
              </a:xfrm>
              <a:prstGeom prst="straightConnector1">
                <a:avLst/>
              </a:prstGeom>
              <a:ln w="19050">
                <a:solidFill>
                  <a:srgbClr val="EA5E5B"/>
                </a:solidFill>
                <a:prstDash val="sysDash"/>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1774725" y="4409320"/>
                <a:ext cx="3893015" cy="0"/>
              </a:xfrm>
              <a:prstGeom prst="straightConnector1">
                <a:avLst/>
              </a:prstGeom>
              <a:ln w="19050">
                <a:solidFill>
                  <a:srgbClr val="EA5E5B"/>
                </a:solidFill>
                <a:prstDash val="sysDash"/>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1774725" y="4746645"/>
                <a:ext cx="3893015" cy="0"/>
              </a:xfrm>
              <a:prstGeom prst="straightConnector1">
                <a:avLst/>
              </a:prstGeom>
              <a:ln w="19050">
                <a:solidFill>
                  <a:srgbClr val="EA5E5B"/>
                </a:solidFill>
                <a:prstDash val="sysDash"/>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pic>
          <p:nvPicPr>
            <p:cNvPr id="37" name="Picture 36"/>
            <p:cNvPicPr>
              <a:picLocks noChangeAspect="1"/>
            </p:cNvPicPr>
            <p:nvPr/>
          </p:nvPicPr>
          <p:blipFill>
            <a:blip r:embed="rId5" cstate="screen">
              <a:alphaModFix am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597057" y="3090820"/>
              <a:ext cx="565315" cy="565315"/>
            </a:xfrm>
            <a:prstGeom prst="rect">
              <a:avLst/>
            </a:prstGeom>
          </p:spPr>
        </p:pic>
        <p:cxnSp>
          <p:nvCxnSpPr>
            <p:cNvPr id="39" name="Straight Arrow Connector 38"/>
            <p:cNvCxnSpPr/>
            <p:nvPr/>
          </p:nvCxnSpPr>
          <p:spPr>
            <a:xfrm>
              <a:off x="1624895" y="5136429"/>
              <a:ext cx="1231756" cy="0"/>
            </a:xfrm>
            <a:prstGeom prst="straightConnector1">
              <a:avLst/>
            </a:prstGeom>
            <a:ln w="19050">
              <a:solidFill>
                <a:schemeClr val="bg1">
                  <a:lumMod val="75000"/>
                </a:schemeClr>
              </a:solidFill>
              <a:prstDash val="solid"/>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a:off x="1150556" y="3373477"/>
              <a:ext cx="2160135" cy="0"/>
            </a:xfrm>
            <a:prstGeom prst="straightConnector1">
              <a:avLst/>
            </a:prstGeom>
            <a:ln w="19050">
              <a:solidFill>
                <a:schemeClr val="bg1">
                  <a:lumMod val="75000"/>
                </a:schemeClr>
              </a:solidFill>
              <a:prstDash val="solid"/>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nvGrpSpPr>
            <p:cNvPr id="11" name="Group 10"/>
            <p:cNvGrpSpPr/>
            <p:nvPr/>
          </p:nvGrpSpPr>
          <p:grpSpPr>
            <a:xfrm>
              <a:off x="2526536" y="3219589"/>
              <a:ext cx="363981" cy="307777"/>
              <a:chOff x="3661804" y="3231281"/>
              <a:chExt cx="363981" cy="307777"/>
            </a:xfrm>
          </p:grpSpPr>
          <p:sp>
            <p:nvSpPr>
              <p:cNvPr id="47" name="Oval 46"/>
              <p:cNvSpPr/>
              <p:nvPr/>
            </p:nvSpPr>
            <p:spPr>
              <a:xfrm>
                <a:off x="3702470" y="3243845"/>
                <a:ext cx="282649" cy="282649"/>
              </a:xfrm>
              <a:prstGeom prst="ellipse">
                <a:avLst/>
              </a:prstGeom>
              <a:solidFill>
                <a:schemeClr val="bg1">
                  <a:lumMod val="75000"/>
                </a:schemeClr>
              </a:solidFill>
              <a:ln>
                <a:no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48" name="TextBox 47"/>
              <p:cNvSpPr txBox="1"/>
              <p:nvPr/>
            </p:nvSpPr>
            <p:spPr>
              <a:xfrm>
                <a:off x="3661804" y="3231281"/>
                <a:ext cx="363981"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X</a:t>
                </a:r>
              </a:p>
            </p:txBody>
          </p:sp>
        </p:grpSp>
        <p:grpSp>
          <p:nvGrpSpPr>
            <p:cNvPr id="54" name="Group 53"/>
            <p:cNvGrpSpPr/>
            <p:nvPr/>
          </p:nvGrpSpPr>
          <p:grpSpPr>
            <a:xfrm>
              <a:off x="2385211" y="4982541"/>
              <a:ext cx="363981" cy="307777"/>
              <a:chOff x="3661804" y="3231281"/>
              <a:chExt cx="363981" cy="307777"/>
            </a:xfrm>
          </p:grpSpPr>
          <p:sp>
            <p:nvSpPr>
              <p:cNvPr id="55" name="Oval 54"/>
              <p:cNvSpPr/>
              <p:nvPr/>
            </p:nvSpPr>
            <p:spPr>
              <a:xfrm>
                <a:off x="3702470" y="3243845"/>
                <a:ext cx="282649" cy="282649"/>
              </a:xfrm>
              <a:prstGeom prst="ellipse">
                <a:avLst/>
              </a:prstGeom>
              <a:solidFill>
                <a:schemeClr val="bg1">
                  <a:lumMod val="75000"/>
                </a:schemeClr>
              </a:solidFill>
              <a:ln>
                <a:no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56" name="TextBox 55"/>
              <p:cNvSpPr txBox="1"/>
              <p:nvPr/>
            </p:nvSpPr>
            <p:spPr>
              <a:xfrm>
                <a:off x="3661804" y="3231281"/>
                <a:ext cx="363981"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rial" panose="020B0604020202020204" pitchFamily="34" charset="0"/>
                    <a:ea typeface="+mn-ea"/>
                    <a:cs typeface="+mn-cs"/>
                  </a:rPr>
                  <a:t>X</a:t>
                </a:r>
              </a:p>
            </p:txBody>
          </p:sp>
        </p:grpSp>
        <p:pic>
          <p:nvPicPr>
            <p:cNvPr id="33" name="Picture 32"/>
            <p:cNvPicPr>
              <a:picLocks noChangeAspect="1"/>
            </p:cNvPicPr>
            <p:nvPr/>
          </p:nvPicPr>
          <p:blipFill>
            <a:blip r:embed="rId5" cstate="screen">
              <a:alphaModFix amt="70000"/>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1068994" y="4853772"/>
              <a:ext cx="565315" cy="565315"/>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771755" y="4086818"/>
              <a:ext cx="493776" cy="493776"/>
            </a:xfrm>
            <a:prstGeom prst="rect">
              <a:avLst/>
            </a:prstGeom>
          </p:spPr>
        </p:pic>
      </p:grpSp>
      <p:grpSp>
        <p:nvGrpSpPr>
          <p:cNvPr id="13" name="Group 12"/>
          <p:cNvGrpSpPr/>
          <p:nvPr/>
        </p:nvGrpSpPr>
        <p:grpSpPr>
          <a:xfrm>
            <a:off x="7363356" y="2484815"/>
            <a:ext cx="4060543" cy="3410058"/>
            <a:chOff x="7204856" y="2460800"/>
            <a:chExt cx="4060543" cy="3410058"/>
          </a:xfrm>
        </p:grpSpPr>
        <p:sp>
          <p:nvSpPr>
            <p:cNvPr id="6" name="TextBox 5"/>
            <p:cNvSpPr txBox="1"/>
            <p:nvPr/>
          </p:nvSpPr>
          <p:spPr>
            <a:xfrm>
              <a:off x="9592270" y="3599881"/>
              <a:ext cx="1673128" cy="1015663"/>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05B3EA"/>
                  </a:solidFill>
                  <a:effectLst/>
                  <a:uLnTx/>
                  <a:uFillTx/>
                  <a:latin typeface="Segoe UI"/>
                  <a:ea typeface="+mn-ea"/>
                  <a:cs typeface="+mn-cs"/>
                </a:rPr>
                <a:t>71</a:t>
              </a:r>
              <a:r>
                <a:rPr kumimoji="0" lang="en-US" sz="6000" b="1" i="0" u="none" strike="noStrike" kern="1200" cap="none" spc="0" normalizeH="0" baseline="30000" noProof="0" dirty="0">
                  <a:ln>
                    <a:noFill/>
                  </a:ln>
                  <a:solidFill>
                    <a:srgbClr val="05B3EA"/>
                  </a:solidFill>
                  <a:effectLst/>
                  <a:uLnTx/>
                  <a:uFillTx/>
                  <a:latin typeface="Segoe UI"/>
                  <a:ea typeface="+mn-ea"/>
                  <a:cs typeface="+mn-cs"/>
                </a:rPr>
                <a:t>%</a:t>
              </a:r>
            </a:p>
          </p:txBody>
        </p:sp>
        <p:sp>
          <p:nvSpPr>
            <p:cNvPr id="9" name="Rectangle 8"/>
            <p:cNvSpPr/>
            <p:nvPr/>
          </p:nvSpPr>
          <p:spPr>
            <a:xfrm>
              <a:off x="7868387" y="4424308"/>
              <a:ext cx="3397012" cy="1446550"/>
            </a:xfrm>
            <a:prstGeom prst="rect">
              <a:avLst/>
            </a:prstGeom>
          </p:spPr>
          <p:txBody>
            <a:bodyPr wrap="square">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mn-ea"/>
                  <a:cs typeface="+mn-cs"/>
                </a:rPr>
                <a:t>of enterprises were hit by ransomware that successfully </a:t>
              </a:r>
              <a:r>
                <a:rPr kumimoji="0" lang="en-US" sz="1765" b="1" i="0" u="none" strike="noStrike" kern="1200" cap="none" spc="0" normalizeH="0" baseline="0" noProof="0" dirty="0">
                  <a:ln>
                    <a:noFill/>
                  </a:ln>
                  <a:solidFill>
                    <a:srgbClr val="05B3EA"/>
                  </a:solidFill>
                  <a:effectLst/>
                  <a:uLnTx/>
                  <a:uFillTx/>
                  <a:latin typeface="Segoe UI"/>
                  <a:ea typeface="+mn-ea"/>
                  <a:cs typeface="+mn-cs"/>
                </a:rPr>
                <a:t>bypassed their detection and prevention measures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rgbClr val="1A1A1A"/>
                </a:solidFill>
                <a:effectLst/>
                <a:uLnTx/>
                <a:uFillTx/>
                <a:latin typeface="Segoe UI"/>
                <a:ea typeface="Gotham Narrow Light" charset="0"/>
                <a:cs typeface="Gotham Narrow Light" charset="0"/>
              </a:endParaRPr>
            </a:p>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dirty="0">
                  <a:ln>
                    <a:noFill/>
                  </a:ln>
                  <a:solidFill>
                    <a:srgbClr val="1A1A1A"/>
                  </a:solidFill>
                  <a:effectLst/>
                  <a:uLnTx/>
                  <a:uFillTx/>
                  <a:latin typeface="Segoe UI"/>
                  <a:ea typeface="Gotham Narrow Light" charset="0"/>
                  <a:cs typeface="Gotham Narrow Light" charset="0"/>
                </a:rPr>
                <a:t>Source: Barkly Inc. survey</a:t>
              </a:r>
              <a:endParaRPr kumimoji="0" lang="en-US" sz="800" b="0" i="0" u="none" strike="noStrike" kern="1200" cap="none" spc="0" normalizeH="0" baseline="0" noProof="0" dirty="0">
                <a:ln>
                  <a:noFill/>
                </a:ln>
                <a:solidFill>
                  <a:srgbClr val="1A1A1A"/>
                </a:solidFill>
                <a:effectLst/>
                <a:uLnTx/>
                <a:uFillTx/>
                <a:latin typeface="Segoe UI"/>
                <a:ea typeface="+mn-ea"/>
                <a:cs typeface="+mn-cs"/>
              </a:endParaRPr>
            </a:p>
          </p:txBody>
        </p:sp>
        <p:graphicFrame>
          <p:nvGraphicFramePr>
            <p:cNvPr id="12" name="Chart 11"/>
            <p:cNvGraphicFramePr/>
            <p:nvPr>
              <p:extLst/>
            </p:nvPr>
          </p:nvGraphicFramePr>
          <p:xfrm>
            <a:off x="7204856" y="2460800"/>
            <a:ext cx="2981285" cy="1987523"/>
          </p:xfrm>
          <a:graphic>
            <a:graphicData uri="http://schemas.openxmlformats.org/drawingml/2006/chart">
              <c:chart xmlns:c="http://schemas.openxmlformats.org/drawingml/2006/chart" xmlns:r="http://schemas.openxmlformats.org/officeDocument/2006/relationships" r:id="rId8"/>
            </a:graphicData>
          </a:graphic>
        </p:graphicFrame>
      </p:grpSp>
      <p:pic>
        <p:nvPicPr>
          <p:cNvPr id="28" name="Picture 27">
            <a:extLst>
              <a:ext uri="{FF2B5EF4-FFF2-40B4-BE49-F238E27FC236}">
                <a16:creationId xmlns:a16="http://schemas.microsoft.com/office/drawing/2014/main" id="{C994FF28-2841-5941-BCA0-CCC47EEFA84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80404" y="3645678"/>
            <a:ext cx="901213" cy="927357"/>
          </a:xfrm>
          <a:prstGeom prst="rect">
            <a:avLst/>
          </a:prstGeom>
        </p:spPr>
      </p:pic>
    </p:spTree>
    <p:extLst>
      <p:ext uri="{BB962C8B-B14F-4D97-AF65-F5344CB8AC3E}">
        <p14:creationId xmlns:p14="http://schemas.microsoft.com/office/powerpoint/2010/main" val="3710330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722" y="271546"/>
            <a:ext cx="10985343" cy="1024737"/>
          </a:xfrm>
        </p:spPr>
        <p:txBody>
          <a:bodyPr>
            <a:normAutofit/>
          </a:bodyPr>
          <a:lstStyle/>
          <a:p>
            <a:r>
              <a:rPr lang="en-US" sz="3600" dirty="0"/>
              <a:t>When an Attack Happens </a:t>
            </a:r>
            <a:br>
              <a:rPr lang="en-US" sz="2800" dirty="0"/>
            </a:br>
            <a:r>
              <a:rPr lang="en-US" sz="2400" dirty="0"/>
              <a:t>It’s hard to bounce back fast</a:t>
            </a:r>
            <a:endParaRPr lang="en-US" sz="2800" dirty="0"/>
          </a:p>
        </p:txBody>
      </p:sp>
      <p:sp>
        <p:nvSpPr>
          <p:cNvPr id="85" name="Rectangle 84"/>
          <p:cNvSpPr/>
          <p:nvPr/>
        </p:nvSpPr>
        <p:spPr>
          <a:xfrm>
            <a:off x="572722" y="1418647"/>
            <a:ext cx="4027853" cy="637646"/>
          </a:xfrm>
          <a:prstGeom prst="rect">
            <a:avLst/>
          </a:prstGeom>
          <a:solidFill>
            <a:srgbClr val="05B3EA"/>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a:ea typeface="+mn-ea"/>
                <a:cs typeface="+mn-cs"/>
              </a:rPr>
              <a:t>Prevention</a:t>
            </a:r>
          </a:p>
        </p:txBody>
      </p:sp>
      <p:sp>
        <p:nvSpPr>
          <p:cNvPr id="88" name="Rectangle 87"/>
          <p:cNvSpPr/>
          <p:nvPr/>
        </p:nvSpPr>
        <p:spPr>
          <a:xfrm>
            <a:off x="4600575" y="1418647"/>
            <a:ext cx="7042777" cy="637646"/>
          </a:xfrm>
          <a:prstGeom prst="rect">
            <a:avLst/>
          </a:prstGeom>
          <a:solidFill>
            <a:srgbClr val="28C68D"/>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a:ea typeface="+mn-ea"/>
                <a:cs typeface="+mn-cs"/>
              </a:rPr>
              <a:t>Resiliency</a:t>
            </a:r>
          </a:p>
        </p:txBody>
      </p:sp>
      <p:grpSp>
        <p:nvGrpSpPr>
          <p:cNvPr id="13" name="Group 12"/>
          <p:cNvGrpSpPr/>
          <p:nvPr/>
        </p:nvGrpSpPr>
        <p:grpSpPr>
          <a:xfrm>
            <a:off x="4621070" y="3126631"/>
            <a:ext cx="2272126" cy="2272126"/>
            <a:chOff x="4621070" y="2780958"/>
            <a:chExt cx="2272126" cy="2272126"/>
          </a:xfrm>
        </p:grpSpPr>
        <p:sp>
          <p:nvSpPr>
            <p:cNvPr id="80" name="Oval 79"/>
            <p:cNvSpPr/>
            <p:nvPr/>
          </p:nvSpPr>
          <p:spPr>
            <a:xfrm>
              <a:off x="4621070" y="2780958"/>
              <a:ext cx="2272126" cy="2272126"/>
            </a:xfrm>
            <a:prstGeom prst="ellipse">
              <a:avLst/>
            </a:prstGeom>
            <a:solidFill>
              <a:srgbClr val="28C68D"/>
            </a:solidFill>
            <a:ln w="12700">
              <a:no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313C"/>
                </a:solidFill>
                <a:effectLst/>
                <a:uLnTx/>
                <a:uFillTx/>
                <a:latin typeface="Segoe UI"/>
                <a:ea typeface="+mn-ea"/>
                <a:cs typeface="+mn-cs"/>
              </a:endParaRPr>
            </a:p>
          </p:txBody>
        </p:sp>
        <p:pic>
          <p:nvPicPr>
            <p:cNvPr id="75" name="Picture 7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18532" y="3185041"/>
              <a:ext cx="1677203" cy="1463960"/>
            </a:xfrm>
            <a:prstGeom prst="rect">
              <a:avLst/>
            </a:prstGeom>
          </p:spPr>
        </p:pic>
      </p:grpSp>
      <p:grpSp>
        <p:nvGrpSpPr>
          <p:cNvPr id="22" name="Group 21"/>
          <p:cNvGrpSpPr/>
          <p:nvPr/>
        </p:nvGrpSpPr>
        <p:grpSpPr>
          <a:xfrm>
            <a:off x="572722" y="3126631"/>
            <a:ext cx="4001268" cy="2272126"/>
            <a:chOff x="572722" y="3126631"/>
            <a:chExt cx="4001268" cy="2272126"/>
          </a:xfrm>
        </p:grpSpPr>
        <p:pic>
          <p:nvPicPr>
            <p:cNvPr id="98" name="Picture 9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2722" y="3921920"/>
              <a:ext cx="681549" cy="681549"/>
            </a:xfrm>
            <a:prstGeom prst="rect">
              <a:avLst/>
            </a:prstGeom>
          </p:spPr>
        </p:pic>
        <p:grpSp>
          <p:nvGrpSpPr>
            <p:cNvPr id="19" name="Group 18"/>
            <p:cNvGrpSpPr/>
            <p:nvPr/>
          </p:nvGrpSpPr>
          <p:grpSpPr>
            <a:xfrm>
              <a:off x="1595625" y="3126631"/>
              <a:ext cx="2272126" cy="2272126"/>
              <a:chOff x="1595625" y="2799955"/>
              <a:chExt cx="2272126" cy="2272126"/>
            </a:xfrm>
          </p:grpSpPr>
          <p:sp>
            <p:nvSpPr>
              <p:cNvPr id="70" name="Oval 69"/>
              <p:cNvSpPr/>
              <p:nvPr/>
            </p:nvSpPr>
            <p:spPr>
              <a:xfrm>
                <a:off x="1595625" y="2799955"/>
                <a:ext cx="2272126" cy="2272126"/>
              </a:xfrm>
              <a:prstGeom prst="ellipse">
                <a:avLst/>
              </a:prstGeom>
              <a:solidFill>
                <a:srgbClr val="05B3EA"/>
              </a:solidFill>
              <a:ln w="12700">
                <a:no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313C"/>
                  </a:solidFill>
                  <a:effectLst/>
                  <a:uLnTx/>
                  <a:uFillTx/>
                  <a:latin typeface="Segoe UI"/>
                  <a:ea typeface="+mn-ea"/>
                  <a:cs typeface="+mn-cs"/>
                </a:endParaRPr>
              </a:p>
            </p:txBody>
          </p:sp>
          <p:pic>
            <p:nvPicPr>
              <p:cNvPr id="42" name="Picture 4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10800000" flipV="1">
                <a:off x="2074985" y="3096968"/>
                <a:ext cx="1313407" cy="1678100"/>
              </a:xfrm>
              <a:prstGeom prst="rect">
                <a:avLst/>
              </a:prstGeom>
            </p:spPr>
          </p:pic>
        </p:grpSp>
        <p:grpSp>
          <p:nvGrpSpPr>
            <p:cNvPr id="5" name="Group 4"/>
            <p:cNvGrpSpPr/>
            <p:nvPr/>
          </p:nvGrpSpPr>
          <p:grpSpPr>
            <a:xfrm>
              <a:off x="1500654" y="3863244"/>
              <a:ext cx="3073336" cy="798901"/>
              <a:chOff x="1774725" y="3734672"/>
              <a:chExt cx="3893015" cy="1011973"/>
            </a:xfrm>
          </p:grpSpPr>
          <p:cxnSp>
            <p:nvCxnSpPr>
              <p:cNvPr id="30" name="Straight Arrow Connector 29"/>
              <p:cNvCxnSpPr/>
              <p:nvPr/>
            </p:nvCxnSpPr>
            <p:spPr>
              <a:xfrm>
                <a:off x="1774725" y="3734672"/>
                <a:ext cx="3893015" cy="0"/>
              </a:xfrm>
              <a:prstGeom prst="straightConnector1">
                <a:avLst/>
              </a:prstGeom>
              <a:ln w="19050">
                <a:solidFill>
                  <a:srgbClr val="EA5E5B"/>
                </a:solidFill>
                <a:prstDash val="sysDash"/>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a:off x="1774725" y="4071996"/>
                <a:ext cx="3893015" cy="0"/>
              </a:xfrm>
              <a:prstGeom prst="straightConnector1">
                <a:avLst/>
              </a:prstGeom>
              <a:ln w="19050">
                <a:solidFill>
                  <a:srgbClr val="EA5E5B"/>
                </a:solidFill>
                <a:prstDash val="sysDash"/>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2" name="Straight Arrow Connector 101"/>
              <p:cNvCxnSpPr/>
              <p:nvPr/>
            </p:nvCxnSpPr>
            <p:spPr>
              <a:xfrm>
                <a:off x="1774725" y="4409320"/>
                <a:ext cx="3893015" cy="0"/>
              </a:xfrm>
              <a:prstGeom prst="straightConnector1">
                <a:avLst/>
              </a:prstGeom>
              <a:ln w="19050">
                <a:solidFill>
                  <a:srgbClr val="EA5E5B"/>
                </a:solidFill>
                <a:prstDash val="sysDash"/>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p:nvPr/>
            </p:nvCxnSpPr>
            <p:spPr>
              <a:xfrm>
                <a:off x="1774725" y="4746645"/>
                <a:ext cx="3893015" cy="0"/>
              </a:xfrm>
              <a:prstGeom prst="straightConnector1">
                <a:avLst/>
              </a:prstGeom>
              <a:ln w="19050">
                <a:solidFill>
                  <a:srgbClr val="EA5E5B"/>
                </a:solidFill>
                <a:prstDash val="sysDash"/>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grpSp>
      <p:cxnSp>
        <p:nvCxnSpPr>
          <p:cNvPr id="81" name="Straight Connector 80"/>
          <p:cNvCxnSpPr/>
          <p:nvPr/>
        </p:nvCxnSpPr>
        <p:spPr>
          <a:xfrm flipH="1">
            <a:off x="6866150" y="4262694"/>
            <a:ext cx="897598" cy="0"/>
          </a:xfrm>
          <a:prstGeom prst="line">
            <a:avLst/>
          </a:prstGeom>
          <a:ln w="12700">
            <a:solidFill>
              <a:schemeClr val="tx1">
                <a:lumMod val="60000"/>
                <a:lumOff val="40000"/>
              </a:schemeClr>
            </a:solidFill>
            <a:prstDash val="dash"/>
            <a:headEnd type="none"/>
            <a:tailEnd type="non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264200" y="2836968"/>
            <a:ext cx="20187" cy="2838644"/>
          </a:xfrm>
          <a:prstGeom prst="line">
            <a:avLst/>
          </a:prstGeom>
          <a:ln w="12700">
            <a:solidFill>
              <a:schemeClr val="tx1">
                <a:lumMod val="60000"/>
                <a:lumOff val="40000"/>
              </a:schemeClr>
            </a:solidFill>
            <a:prstDash val="dash"/>
            <a:headEnd type="none"/>
            <a:tailEnd type="non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flipV="1">
            <a:off x="7284387" y="5675670"/>
            <a:ext cx="498084" cy="1"/>
          </a:xfrm>
          <a:prstGeom prst="line">
            <a:avLst/>
          </a:prstGeom>
          <a:ln w="12700">
            <a:solidFill>
              <a:schemeClr val="tx1">
                <a:lumMod val="60000"/>
                <a:lumOff val="40000"/>
              </a:schemeClr>
            </a:solidFill>
            <a:prstDash val="dash"/>
            <a:headEnd type="none"/>
            <a:tailEnd type="non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91" name="Rectangle: Top Corners Rounded 9">
            <a:extLst>
              <a:ext uri="{FF2B5EF4-FFF2-40B4-BE49-F238E27FC236}">
                <a16:creationId xmlns:a16="http://schemas.microsoft.com/office/drawing/2014/main" id="{62DF017C-F343-4ED4-B205-AB6765DD668B}"/>
              </a:ext>
            </a:extLst>
          </p:cNvPr>
          <p:cNvSpPr/>
          <p:nvPr/>
        </p:nvSpPr>
        <p:spPr>
          <a:xfrm>
            <a:off x="7745620" y="5151291"/>
            <a:ext cx="3877869" cy="1048757"/>
          </a:xfrm>
          <a:prstGeom prst="round2SameRect">
            <a:avLst>
              <a:gd name="adj1" fmla="val 6130"/>
              <a:gd name="adj2" fmla="val 0"/>
            </a:avLst>
          </a:prstGeom>
          <a:gradFill>
            <a:gsLst>
              <a:gs pos="0">
                <a:srgbClr val="05B3EA"/>
              </a:gs>
              <a:gs pos="100000">
                <a:schemeClr val="accent2">
                  <a:lumMod val="50000"/>
                </a:schemeClr>
              </a:gs>
            </a:gsLst>
            <a:lin ang="10800000" scaled="0"/>
          </a:gradFill>
          <a:ln w="12700">
            <a:no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92" name="Rectangle 91"/>
          <p:cNvSpPr/>
          <p:nvPr/>
        </p:nvSpPr>
        <p:spPr>
          <a:xfrm>
            <a:off x="9205327" y="5244782"/>
            <a:ext cx="2418163" cy="86177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Recovery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a:ea typeface="+mn-ea"/>
                <a:cs typeface="+mn-cs"/>
              </a:rPr>
              <a:t>Restore as quickly</a:t>
            </a:r>
            <a:br>
              <a:rPr kumimoji="0" lang="en-US" sz="1400" b="0" i="1" u="none" strike="noStrike" kern="1200" cap="none" spc="0" normalizeH="0" baseline="0" noProof="0" dirty="0">
                <a:ln>
                  <a:noFill/>
                </a:ln>
                <a:solidFill>
                  <a:srgbClr val="FFFFFF"/>
                </a:solidFill>
                <a:effectLst/>
                <a:uLnTx/>
                <a:uFillTx/>
                <a:latin typeface="Segoe UI"/>
                <a:ea typeface="+mn-ea"/>
                <a:cs typeface="+mn-cs"/>
              </a:rPr>
            </a:br>
            <a:r>
              <a:rPr kumimoji="0" lang="en-US" sz="1400" b="0" i="1" u="none" strike="noStrike" kern="1200" cap="none" spc="0" normalizeH="0" baseline="0" noProof="0" dirty="0">
                <a:ln>
                  <a:noFill/>
                </a:ln>
                <a:solidFill>
                  <a:srgbClr val="FFFFFF"/>
                </a:solidFill>
                <a:effectLst/>
                <a:uLnTx/>
                <a:uFillTx/>
                <a:latin typeface="Segoe UI"/>
                <a:ea typeface="+mn-ea"/>
                <a:cs typeface="+mn-cs"/>
              </a:rPr>
              <a:t>as possible</a:t>
            </a:r>
          </a:p>
        </p:txBody>
      </p:sp>
      <p:sp>
        <p:nvSpPr>
          <p:cNvPr id="93" name="Rectangle: Rounded Corners 10">
            <a:extLst>
              <a:ext uri="{FF2B5EF4-FFF2-40B4-BE49-F238E27FC236}">
                <a16:creationId xmlns:a16="http://schemas.microsoft.com/office/drawing/2014/main" id="{648EB876-A4C3-4211-8F62-4DF7CE1D26EB}"/>
              </a:ext>
            </a:extLst>
          </p:cNvPr>
          <p:cNvSpPr/>
          <p:nvPr/>
        </p:nvSpPr>
        <p:spPr>
          <a:xfrm>
            <a:off x="7745620" y="5152774"/>
            <a:ext cx="1459707" cy="1045791"/>
          </a:xfrm>
          <a:prstGeom prst="roundRect">
            <a:avLst>
              <a:gd name="adj" fmla="val 0"/>
            </a:avLst>
          </a:prstGeom>
          <a:solidFill>
            <a:srgbClr val="05B3EA"/>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95" name="Picture 9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53646" y="5328381"/>
            <a:ext cx="1043654" cy="694577"/>
          </a:xfrm>
          <a:prstGeom prst="rect">
            <a:avLst/>
          </a:prstGeom>
          <a:noFill/>
        </p:spPr>
      </p:pic>
      <p:grpSp>
        <p:nvGrpSpPr>
          <p:cNvPr id="8" name="Group 7"/>
          <p:cNvGrpSpPr/>
          <p:nvPr/>
        </p:nvGrpSpPr>
        <p:grpSpPr>
          <a:xfrm>
            <a:off x="7745620" y="3738316"/>
            <a:ext cx="3877870" cy="1048757"/>
            <a:chOff x="7745620" y="3738316"/>
            <a:chExt cx="3877870" cy="1048757"/>
          </a:xfrm>
        </p:grpSpPr>
        <p:sp>
          <p:nvSpPr>
            <p:cNvPr id="87" name="Rectangle: Top Corners Rounded 9">
              <a:extLst>
                <a:ext uri="{FF2B5EF4-FFF2-40B4-BE49-F238E27FC236}">
                  <a16:creationId xmlns:a16="http://schemas.microsoft.com/office/drawing/2014/main" id="{62DF017C-F343-4ED4-B205-AB6765DD668B}"/>
                </a:ext>
              </a:extLst>
            </p:cNvPr>
            <p:cNvSpPr/>
            <p:nvPr/>
          </p:nvSpPr>
          <p:spPr>
            <a:xfrm>
              <a:off x="7745620" y="3738316"/>
              <a:ext cx="3877869" cy="1048757"/>
            </a:xfrm>
            <a:prstGeom prst="round2SameRect">
              <a:avLst>
                <a:gd name="adj1" fmla="val 6130"/>
                <a:gd name="adj2" fmla="val 0"/>
              </a:avLst>
            </a:prstGeom>
            <a:gradFill flip="none" rotWithShape="1">
              <a:gsLst>
                <a:gs pos="0">
                  <a:srgbClr val="05D1C6"/>
                </a:gs>
                <a:gs pos="100000">
                  <a:srgbClr val="00A1A8"/>
                </a:gs>
              </a:gsLst>
              <a:lin ang="10800000" scaled="0"/>
              <a:tileRect/>
            </a:gradFill>
            <a:ln w="12700">
              <a:no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89" name="Rectangle 88"/>
            <p:cNvSpPr/>
            <p:nvPr/>
          </p:nvSpPr>
          <p:spPr>
            <a:xfrm>
              <a:off x="9205327" y="3831807"/>
              <a:ext cx="2418163" cy="86177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rgbClr val="FFFFFF"/>
                  </a:solidFill>
                  <a:effectLst/>
                  <a:uLnTx/>
                  <a:uFillTx/>
                  <a:latin typeface="Segoe UI"/>
                  <a:ea typeface="+mn-ea"/>
                  <a:cs typeface="+mn-cs"/>
                </a:rPr>
                <a:t>Analysis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a:ea typeface="+mn-ea"/>
                  <a:cs typeface="+mn-cs"/>
                </a:rPr>
                <a:t>Understand impact of</a:t>
              </a:r>
              <a:br>
                <a:rPr kumimoji="0" lang="en-US" sz="1400" b="0" i="1" u="none" strike="noStrike" kern="1200" cap="none" spc="0" normalizeH="0" baseline="0" noProof="0" dirty="0">
                  <a:ln>
                    <a:noFill/>
                  </a:ln>
                  <a:solidFill>
                    <a:srgbClr val="FFFFFF"/>
                  </a:solidFill>
                  <a:effectLst/>
                  <a:uLnTx/>
                  <a:uFillTx/>
                  <a:latin typeface="Segoe UI"/>
                  <a:ea typeface="+mn-ea"/>
                  <a:cs typeface="+mn-cs"/>
                </a:rPr>
              </a:br>
              <a:r>
                <a:rPr kumimoji="0" lang="en-US" sz="1400" b="0" i="1" u="none" strike="noStrike" kern="1200" cap="none" spc="0" normalizeH="0" baseline="0" noProof="0" dirty="0">
                  <a:ln>
                    <a:noFill/>
                  </a:ln>
                  <a:solidFill>
                    <a:srgbClr val="FFFFFF"/>
                  </a:solidFill>
                  <a:effectLst/>
                  <a:uLnTx/>
                  <a:uFillTx/>
                  <a:latin typeface="Segoe UI"/>
                  <a:ea typeface="+mn-ea"/>
                  <a:cs typeface="+mn-cs"/>
                </a:rPr>
                <a:t>an attack</a:t>
              </a:r>
            </a:p>
          </p:txBody>
        </p:sp>
        <p:sp>
          <p:nvSpPr>
            <p:cNvPr id="90" name="Rectangle: Rounded Corners 10">
              <a:extLst>
                <a:ext uri="{FF2B5EF4-FFF2-40B4-BE49-F238E27FC236}">
                  <a16:creationId xmlns:a16="http://schemas.microsoft.com/office/drawing/2014/main" id="{648EB876-A4C3-4211-8F62-4DF7CE1D26EB}"/>
                </a:ext>
              </a:extLst>
            </p:cNvPr>
            <p:cNvSpPr/>
            <p:nvPr/>
          </p:nvSpPr>
          <p:spPr>
            <a:xfrm>
              <a:off x="7745620" y="3739799"/>
              <a:ext cx="1459707" cy="1045791"/>
            </a:xfrm>
            <a:prstGeom prst="roundRect">
              <a:avLst>
                <a:gd name="adj" fmla="val 0"/>
              </a:avLst>
            </a:prstGeom>
            <a:solidFill>
              <a:srgbClr val="05D1C6"/>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53371" y="3915222"/>
              <a:ext cx="1044204" cy="694944"/>
            </a:xfrm>
            <a:prstGeom prst="rect">
              <a:avLst/>
            </a:prstGeom>
          </p:spPr>
        </p:pic>
      </p:grpSp>
      <p:grpSp>
        <p:nvGrpSpPr>
          <p:cNvPr id="9" name="Group 8"/>
          <p:cNvGrpSpPr/>
          <p:nvPr/>
        </p:nvGrpSpPr>
        <p:grpSpPr>
          <a:xfrm>
            <a:off x="7244847" y="2357265"/>
            <a:ext cx="4378643" cy="1048757"/>
            <a:chOff x="7244847" y="2357265"/>
            <a:chExt cx="4378643" cy="1048757"/>
          </a:xfrm>
        </p:grpSpPr>
        <p:cxnSp>
          <p:nvCxnSpPr>
            <p:cNvPr id="86" name="Straight Connector 85"/>
            <p:cNvCxnSpPr/>
            <p:nvPr/>
          </p:nvCxnSpPr>
          <p:spPr>
            <a:xfrm flipH="1" flipV="1">
              <a:off x="7244847" y="2835489"/>
              <a:ext cx="500773" cy="1481"/>
            </a:xfrm>
            <a:prstGeom prst="line">
              <a:avLst/>
            </a:prstGeom>
            <a:ln w="12700">
              <a:solidFill>
                <a:schemeClr val="tx1">
                  <a:lumMod val="60000"/>
                  <a:lumOff val="40000"/>
                </a:schemeClr>
              </a:solidFill>
              <a:prstDash val="dash"/>
              <a:headEnd type="none"/>
              <a:tailEnd type="non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43" name="Rectangle: Top Corners Rounded 9">
              <a:extLst>
                <a:ext uri="{FF2B5EF4-FFF2-40B4-BE49-F238E27FC236}">
                  <a16:creationId xmlns:a16="http://schemas.microsoft.com/office/drawing/2014/main" id="{62DF017C-F343-4ED4-B205-AB6765DD668B}"/>
                </a:ext>
              </a:extLst>
            </p:cNvPr>
            <p:cNvSpPr/>
            <p:nvPr/>
          </p:nvSpPr>
          <p:spPr>
            <a:xfrm>
              <a:off x="7745620" y="2357265"/>
              <a:ext cx="3877869" cy="1048757"/>
            </a:xfrm>
            <a:prstGeom prst="round2SameRect">
              <a:avLst>
                <a:gd name="adj1" fmla="val 6130"/>
                <a:gd name="adj2" fmla="val 0"/>
              </a:avLst>
            </a:prstGeom>
            <a:gradFill>
              <a:gsLst>
                <a:gs pos="0">
                  <a:srgbClr val="28C68D"/>
                </a:gs>
                <a:gs pos="100000">
                  <a:schemeClr val="accent1">
                    <a:lumMod val="75000"/>
                  </a:schemeClr>
                </a:gs>
              </a:gsLst>
              <a:lin ang="10800000" scaled="0"/>
            </a:gradFill>
            <a:ln w="12700">
              <a:no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7" name="Rectangle 6"/>
            <p:cNvSpPr/>
            <p:nvPr/>
          </p:nvSpPr>
          <p:spPr>
            <a:xfrm>
              <a:off x="9205327" y="2450756"/>
              <a:ext cx="2418163" cy="86177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prstClr val="white"/>
                  </a:solidFill>
                  <a:effectLst/>
                  <a:uLnTx/>
                  <a:uFillTx/>
                  <a:latin typeface="Segoe UI"/>
                  <a:ea typeface="+mn-ea"/>
                  <a:cs typeface="+mn-cs"/>
                </a:rPr>
                <a:t>Detection</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 b="1"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a:ea typeface="+mn-ea"/>
                  <a:cs typeface="+mn-cs"/>
                </a:rPr>
                <a:t>Identify all strains of </a:t>
              </a:r>
              <a:br>
                <a:rPr kumimoji="0" lang="en-US" sz="1400" b="0" i="1" u="none" strike="noStrike" kern="1200" cap="none" spc="0" normalizeH="0" baseline="0" noProof="0" dirty="0">
                  <a:ln>
                    <a:noFill/>
                  </a:ln>
                  <a:solidFill>
                    <a:srgbClr val="FFFFFF"/>
                  </a:solidFill>
                  <a:effectLst/>
                  <a:uLnTx/>
                  <a:uFillTx/>
                  <a:latin typeface="Segoe UI"/>
                  <a:ea typeface="+mn-ea"/>
                  <a:cs typeface="+mn-cs"/>
                </a:rPr>
              </a:br>
              <a:r>
                <a:rPr kumimoji="0" lang="en-US" sz="1400" b="0" i="1" u="none" strike="noStrike" kern="1200" cap="none" spc="0" normalizeH="0" baseline="0" noProof="0" dirty="0">
                  <a:ln>
                    <a:noFill/>
                  </a:ln>
                  <a:solidFill>
                    <a:srgbClr val="FFFFFF"/>
                  </a:solidFill>
                  <a:effectLst/>
                  <a:uLnTx/>
                  <a:uFillTx/>
                  <a:latin typeface="Segoe UI"/>
                  <a:ea typeface="+mn-ea"/>
                  <a:cs typeface="+mn-cs"/>
                </a:rPr>
                <a:t>ransomware</a:t>
              </a:r>
            </a:p>
          </p:txBody>
        </p:sp>
        <p:sp>
          <p:nvSpPr>
            <p:cNvPr id="44" name="Rectangle: Rounded Corners 10">
              <a:extLst>
                <a:ext uri="{FF2B5EF4-FFF2-40B4-BE49-F238E27FC236}">
                  <a16:creationId xmlns:a16="http://schemas.microsoft.com/office/drawing/2014/main" id="{648EB876-A4C3-4211-8F62-4DF7CE1D26EB}"/>
                </a:ext>
              </a:extLst>
            </p:cNvPr>
            <p:cNvSpPr/>
            <p:nvPr/>
          </p:nvSpPr>
          <p:spPr>
            <a:xfrm>
              <a:off x="7745620" y="2358748"/>
              <a:ext cx="1459707" cy="1045791"/>
            </a:xfrm>
            <a:prstGeom prst="roundRect">
              <a:avLst>
                <a:gd name="adj" fmla="val 0"/>
              </a:avLst>
            </a:prstGeom>
            <a:solidFill>
              <a:srgbClr val="28C68D"/>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Segoe UI"/>
                <a:ea typeface="+mn-ea"/>
                <a:cs typeface="+mn-cs"/>
              </a:endParaRPr>
            </a:p>
          </p:txBody>
        </p:sp>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074103" y="2534171"/>
              <a:ext cx="802740" cy="694944"/>
            </a:xfrm>
            <a:prstGeom prst="rect">
              <a:avLst/>
            </a:prstGeom>
          </p:spPr>
        </p:pic>
      </p:grpSp>
    </p:spTree>
    <p:extLst>
      <p:ext uri="{BB962C8B-B14F-4D97-AF65-F5344CB8AC3E}">
        <p14:creationId xmlns:p14="http://schemas.microsoft.com/office/powerpoint/2010/main" val="3885056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75"/>
          <p:cNvSpPr>
            <a:spLocks noGrp="1"/>
          </p:cNvSpPr>
          <p:nvPr>
            <p:ph type="title"/>
          </p:nvPr>
        </p:nvSpPr>
        <p:spPr>
          <a:xfrm>
            <a:off x="578510" y="271546"/>
            <a:ext cx="11154676" cy="1024737"/>
          </a:xfrm>
        </p:spPr>
        <p:txBody>
          <a:bodyPr>
            <a:normAutofit/>
          </a:bodyPr>
          <a:lstStyle/>
          <a:p>
            <a:r>
              <a:rPr lang="en-US" sz="3000" dirty="0"/>
              <a:t>Introducing Radar: Recover Faster. Stay Smarter.</a:t>
            </a:r>
          </a:p>
        </p:txBody>
      </p:sp>
      <p:sp>
        <p:nvSpPr>
          <p:cNvPr id="13" name="Rectangle 12"/>
          <p:cNvSpPr/>
          <p:nvPr/>
        </p:nvSpPr>
        <p:spPr>
          <a:xfrm>
            <a:off x="578510" y="1467072"/>
            <a:ext cx="11211839" cy="584775"/>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1A1A1A"/>
                </a:solidFill>
                <a:effectLst/>
                <a:uLnTx/>
                <a:uFillTx/>
                <a:latin typeface="Segoe UI"/>
                <a:ea typeface="+mn-ea"/>
                <a:cs typeface="+mn-cs"/>
              </a:rPr>
              <a:t>Complement your layered approach to security by increasing resiliency against ransomware. Radar accelerates recovery by providing organizations deep intelligence on the impact of an attack.</a:t>
            </a:r>
          </a:p>
        </p:txBody>
      </p:sp>
      <p:cxnSp>
        <p:nvCxnSpPr>
          <p:cNvPr id="34" name="Straight Connector 33"/>
          <p:cNvCxnSpPr/>
          <p:nvPr/>
        </p:nvCxnSpPr>
        <p:spPr>
          <a:xfrm>
            <a:off x="4814203" y="3021810"/>
            <a:ext cx="2287033" cy="1"/>
          </a:xfrm>
          <a:prstGeom prst="line">
            <a:avLst/>
          </a:prstGeom>
          <a:ln w="12700">
            <a:solidFill>
              <a:schemeClr val="tx1">
                <a:lumMod val="60000"/>
                <a:lumOff val="40000"/>
              </a:schemeClr>
            </a:solidFill>
            <a:prstDash val="dash"/>
            <a:headEnd type="none"/>
            <a:tailEnd type="non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32" name="Oval 31"/>
          <p:cNvSpPr/>
          <p:nvPr/>
        </p:nvSpPr>
        <p:spPr>
          <a:xfrm>
            <a:off x="1380474" y="3286567"/>
            <a:ext cx="1512156" cy="1512156"/>
          </a:xfrm>
          <a:prstGeom prst="ellipse">
            <a:avLst/>
          </a:prstGeom>
          <a:solidFill>
            <a:schemeClr val="accent4"/>
          </a:solidFill>
          <a:ln w="12700">
            <a:noFill/>
            <a:prstDash val="lgDash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2" name="Group 121"/>
          <p:cNvGrpSpPr/>
          <p:nvPr/>
        </p:nvGrpSpPr>
        <p:grpSpPr>
          <a:xfrm>
            <a:off x="578509" y="2430306"/>
            <a:ext cx="3193318" cy="3224678"/>
            <a:chOff x="781113" y="2430306"/>
            <a:chExt cx="3193318" cy="3224678"/>
          </a:xfrm>
        </p:grpSpPr>
        <p:grpSp>
          <p:nvGrpSpPr>
            <p:cNvPr id="67" name="Group 66"/>
            <p:cNvGrpSpPr/>
            <p:nvPr/>
          </p:nvGrpSpPr>
          <p:grpSpPr>
            <a:xfrm rot="2700000">
              <a:off x="765433" y="2445986"/>
              <a:ext cx="3224678" cy="3193318"/>
              <a:chOff x="2774049" y="832550"/>
              <a:chExt cx="2529815" cy="2596695"/>
            </a:xfrm>
          </p:grpSpPr>
          <p:sp>
            <p:nvSpPr>
              <p:cNvPr id="68" name="Delay 1"/>
              <p:cNvSpPr/>
              <p:nvPr/>
            </p:nvSpPr>
            <p:spPr>
              <a:xfrm>
                <a:off x="4064001" y="832550"/>
                <a:ext cx="1239863" cy="2596695"/>
              </a:xfrm>
              <a:custGeom>
                <a:avLst/>
                <a:gdLst>
                  <a:gd name="connsiteX0" fmla="*/ 0 w 2244437"/>
                  <a:gd name="connsiteY0" fmla="*/ 0 h 2636322"/>
                  <a:gd name="connsiteX1" fmla="*/ 1122219 w 2244437"/>
                  <a:gd name="connsiteY1" fmla="*/ 0 h 2636322"/>
                  <a:gd name="connsiteX2" fmla="*/ 2244438 w 2244437"/>
                  <a:gd name="connsiteY2" fmla="*/ 1318161 h 2636322"/>
                  <a:gd name="connsiteX3" fmla="*/ 1122219 w 2244437"/>
                  <a:gd name="connsiteY3" fmla="*/ 2636322 h 2636322"/>
                  <a:gd name="connsiteX4" fmla="*/ 0 w 2244437"/>
                  <a:gd name="connsiteY4" fmla="*/ 2636322 h 2636322"/>
                  <a:gd name="connsiteX5" fmla="*/ 0 w 2244437"/>
                  <a:gd name="connsiteY5" fmla="*/ 0 h 2636322"/>
                  <a:gd name="connsiteX0" fmla="*/ 0 w 2244438"/>
                  <a:gd name="connsiteY0" fmla="*/ 0 h 2636322"/>
                  <a:gd name="connsiteX1" fmla="*/ 1122219 w 2244438"/>
                  <a:gd name="connsiteY1" fmla="*/ 0 h 2636322"/>
                  <a:gd name="connsiteX2" fmla="*/ 2244438 w 2244438"/>
                  <a:gd name="connsiteY2" fmla="*/ 1318161 h 2636322"/>
                  <a:gd name="connsiteX3" fmla="*/ 1122219 w 2244438"/>
                  <a:gd name="connsiteY3" fmla="*/ 2636322 h 2636322"/>
                  <a:gd name="connsiteX4" fmla="*/ 0 w 2244438"/>
                  <a:gd name="connsiteY4" fmla="*/ 0 h 2636322"/>
                  <a:gd name="connsiteX0" fmla="*/ 0 w 1122219"/>
                  <a:gd name="connsiteY0" fmla="*/ 2636322 h 2636322"/>
                  <a:gd name="connsiteX1" fmla="*/ 0 w 1122219"/>
                  <a:gd name="connsiteY1" fmla="*/ 0 h 2636322"/>
                  <a:gd name="connsiteX2" fmla="*/ 1122219 w 1122219"/>
                  <a:gd name="connsiteY2" fmla="*/ 1318161 h 2636322"/>
                  <a:gd name="connsiteX3" fmla="*/ 0 w 1122219"/>
                  <a:gd name="connsiteY3" fmla="*/ 2636322 h 2636322"/>
                </a:gdLst>
                <a:ahLst/>
                <a:cxnLst>
                  <a:cxn ang="0">
                    <a:pos x="connsiteX0" y="connsiteY0"/>
                  </a:cxn>
                  <a:cxn ang="0">
                    <a:pos x="connsiteX1" y="connsiteY1"/>
                  </a:cxn>
                  <a:cxn ang="0">
                    <a:pos x="connsiteX2" y="connsiteY2"/>
                  </a:cxn>
                  <a:cxn ang="0">
                    <a:pos x="connsiteX3" y="connsiteY3"/>
                  </a:cxn>
                </a:cxnLst>
                <a:rect l="l" t="t" r="r" b="b"/>
                <a:pathLst>
                  <a:path w="1122219" h="2636322">
                    <a:moveTo>
                      <a:pt x="0" y="2636322"/>
                    </a:moveTo>
                    <a:lnTo>
                      <a:pt x="0" y="0"/>
                    </a:lnTo>
                    <a:cubicBezTo>
                      <a:pt x="619784" y="0"/>
                      <a:pt x="1122219" y="590161"/>
                      <a:pt x="1122219" y="1318161"/>
                    </a:cubicBezTo>
                    <a:cubicBezTo>
                      <a:pt x="1122219" y="2046161"/>
                      <a:pt x="619784" y="2636322"/>
                      <a:pt x="0" y="2636322"/>
                    </a:cubicBezTo>
                    <a:close/>
                  </a:path>
                </a:pathLst>
              </a:custGeom>
              <a:solidFill>
                <a:srgbClr val="34C58E">
                  <a:alpha val="65098"/>
                </a:srgbClr>
              </a:solidFill>
              <a:ln w="12700" cap="flat" cmpd="sng" algn="ctr">
                <a:no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 lastClr="FFFFFF"/>
                  </a:solidFill>
                  <a:effectLst/>
                  <a:uLnTx/>
                  <a:uFillTx/>
                  <a:latin typeface="Calibri" panose="020F0502020204030204"/>
                  <a:ea typeface=""/>
                  <a:cs typeface=""/>
                </a:endParaRPr>
              </a:p>
            </p:txBody>
          </p:sp>
          <p:sp>
            <p:nvSpPr>
              <p:cNvPr id="77" name="Delay 1"/>
              <p:cNvSpPr/>
              <p:nvPr/>
            </p:nvSpPr>
            <p:spPr>
              <a:xfrm flipH="1">
                <a:off x="2774049" y="832550"/>
                <a:ext cx="1239863" cy="2596695"/>
              </a:xfrm>
              <a:custGeom>
                <a:avLst/>
                <a:gdLst>
                  <a:gd name="connsiteX0" fmla="*/ 0 w 2244437"/>
                  <a:gd name="connsiteY0" fmla="*/ 0 h 2636322"/>
                  <a:gd name="connsiteX1" fmla="*/ 1122219 w 2244437"/>
                  <a:gd name="connsiteY1" fmla="*/ 0 h 2636322"/>
                  <a:gd name="connsiteX2" fmla="*/ 2244438 w 2244437"/>
                  <a:gd name="connsiteY2" fmla="*/ 1318161 h 2636322"/>
                  <a:gd name="connsiteX3" fmla="*/ 1122219 w 2244437"/>
                  <a:gd name="connsiteY3" fmla="*/ 2636322 h 2636322"/>
                  <a:gd name="connsiteX4" fmla="*/ 0 w 2244437"/>
                  <a:gd name="connsiteY4" fmla="*/ 2636322 h 2636322"/>
                  <a:gd name="connsiteX5" fmla="*/ 0 w 2244437"/>
                  <a:gd name="connsiteY5" fmla="*/ 0 h 2636322"/>
                  <a:gd name="connsiteX0" fmla="*/ 0 w 2244438"/>
                  <a:gd name="connsiteY0" fmla="*/ 0 h 2636322"/>
                  <a:gd name="connsiteX1" fmla="*/ 1122219 w 2244438"/>
                  <a:gd name="connsiteY1" fmla="*/ 0 h 2636322"/>
                  <a:gd name="connsiteX2" fmla="*/ 2244438 w 2244438"/>
                  <a:gd name="connsiteY2" fmla="*/ 1318161 h 2636322"/>
                  <a:gd name="connsiteX3" fmla="*/ 1122219 w 2244438"/>
                  <a:gd name="connsiteY3" fmla="*/ 2636322 h 2636322"/>
                  <a:gd name="connsiteX4" fmla="*/ 0 w 2244438"/>
                  <a:gd name="connsiteY4" fmla="*/ 0 h 2636322"/>
                  <a:gd name="connsiteX0" fmla="*/ 0 w 1122219"/>
                  <a:gd name="connsiteY0" fmla="*/ 2636322 h 2636322"/>
                  <a:gd name="connsiteX1" fmla="*/ 0 w 1122219"/>
                  <a:gd name="connsiteY1" fmla="*/ 0 h 2636322"/>
                  <a:gd name="connsiteX2" fmla="*/ 1122219 w 1122219"/>
                  <a:gd name="connsiteY2" fmla="*/ 1318161 h 2636322"/>
                  <a:gd name="connsiteX3" fmla="*/ 0 w 1122219"/>
                  <a:gd name="connsiteY3" fmla="*/ 2636322 h 2636322"/>
                </a:gdLst>
                <a:ahLst/>
                <a:cxnLst>
                  <a:cxn ang="0">
                    <a:pos x="connsiteX0" y="connsiteY0"/>
                  </a:cxn>
                  <a:cxn ang="0">
                    <a:pos x="connsiteX1" y="connsiteY1"/>
                  </a:cxn>
                  <a:cxn ang="0">
                    <a:pos x="connsiteX2" y="connsiteY2"/>
                  </a:cxn>
                  <a:cxn ang="0">
                    <a:pos x="connsiteX3" y="connsiteY3"/>
                  </a:cxn>
                </a:cxnLst>
                <a:rect l="l" t="t" r="r" b="b"/>
                <a:pathLst>
                  <a:path w="1122219" h="2636322">
                    <a:moveTo>
                      <a:pt x="0" y="2636322"/>
                    </a:moveTo>
                    <a:lnTo>
                      <a:pt x="0" y="0"/>
                    </a:lnTo>
                    <a:cubicBezTo>
                      <a:pt x="619784" y="0"/>
                      <a:pt x="1122219" y="590161"/>
                      <a:pt x="1122219" y="1318161"/>
                    </a:cubicBezTo>
                    <a:cubicBezTo>
                      <a:pt x="1122219" y="2046161"/>
                      <a:pt x="619784" y="2636322"/>
                      <a:pt x="0" y="2636322"/>
                    </a:cubicBezTo>
                    <a:close/>
                  </a:path>
                </a:pathLst>
              </a:custGeom>
              <a:solidFill>
                <a:srgbClr val="20B4E8">
                  <a:alpha val="65098"/>
                </a:srgbClr>
              </a:solidFill>
              <a:ln w="12700" cap="flat" cmpd="sng" algn="ctr">
                <a:noFill/>
                <a:prstDash val="solid"/>
                <a:miter lim="800000"/>
              </a:ln>
              <a:effectLst/>
            </p:spPr>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ysClr val="window" lastClr="FFFFFF"/>
                  </a:solidFill>
                  <a:effectLst/>
                  <a:uLnTx/>
                  <a:uFillTx/>
                  <a:latin typeface="Calibri" panose="020F0502020204030204"/>
                  <a:ea typeface=""/>
                  <a:cs typeface=""/>
                </a:endParaRPr>
              </a:p>
            </p:txBody>
          </p:sp>
        </p:grpSp>
        <p:sp>
          <p:nvSpPr>
            <p:cNvPr id="2" name="Rectangle 1"/>
            <p:cNvSpPr/>
            <p:nvPr/>
          </p:nvSpPr>
          <p:spPr>
            <a:xfrm>
              <a:off x="1727594" y="3673313"/>
              <a:ext cx="1300356" cy="738664"/>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Holistic</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Ransomware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Response</a:t>
              </a:r>
            </a:p>
          </p:txBody>
        </p: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flipV="1">
              <a:off x="1189327" y="3057426"/>
              <a:ext cx="764155" cy="976338"/>
            </a:xfrm>
            <a:prstGeom prst="rect">
              <a:avLst/>
            </a:prstGeom>
          </p:spPr>
        </p:pic>
        <p:sp>
          <p:nvSpPr>
            <p:cNvPr id="42" name="Rectangle 41"/>
            <p:cNvSpPr/>
            <p:nvPr/>
          </p:nvSpPr>
          <p:spPr>
            <a:xfrm>
              <a:off x="1822973" y="2850283"/>
              <a:ext cx="1109599" cy="307777"/>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Prevention</a:t>
              </a:r>
            </a:p>
          </p:txBody>
        </p:sp>
        <p:sp>
          <p:nvSpPr>
            <p:cNvPr id="44" name="Rectangle 43"/>
            <p:cNvSpPr/>
            <p:nvPr/>
          </p:nvSpPr>
          <p:spPr>
            <a:xfrm>
              <a:off x="1843010" y="4927230"/>
              <a:ext cx="1069524" cy="307777"/>
            </a:xfrm>
            <a:prstGeom prst="rect">
              <a:avLst/>
            </a:prstGeom>
          </p:spPr>
          <p:txBody>
            <a:bodyPr wrap="non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mn-cs"/>
                </a:rPr>
                <a:t>Resiliency</a:t>
              </a:r>
            </a:p>
          </p:txBody>
        </p:sp>
      </p:grpSp>
      <p:cxnSp>
        <p:nvCxnSpPr>
          <p:cNvPr id="118" name="Straight Connector 117"/>
          <p:cNvCxnSpPr/>
          <p:nvPr/>
        </p:nvCxnSpPr>
        <p:spPr>
          <a:xfrm>
            <a:off x="3795691" y="4042644"/>
            <a:ext cx="955753" cy="0"/>
          </a:xfrm>
          <a:prstGeom prst="line">
            <a:avLst/>
          </a:prstGeom>
          <a:ln w="12700">
            <a:solidFill>
              <a:schemeClr val="tx1">
                <a:lumMod val="60000"/>
                <a:lumOff val="40000"/>
              </a:schemeClr>
            </a:solidFill>
            <a:prstDash val="dash"/>
            <a:headEnd type="none"/>
            <a:tailEnd type="non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108" name="Rounded Rectangle 107"/>
          <p:cNvSpPr/>
          <p:nvPr/>
        </p:nvSpPr>
        <p:spPr>
          <a:xfrm>
            <a:off x="6051748" y="2411082"/>
            <a:ext cx="5562736" cy="1221456"/>
          </a:xfrm>
          <a:prstGeom prst="roundRect">
            <a:avLst/>
          </a:prstGeom>
          <a:solidFill>
            <a:schemeClr val="bg1"/>
          </a:solidFill>
          <a:ln>
            <a:solidFill>
              <a:schemeClr val="bg2">
                <a:lumMod val="60000"/>
                <a:lumOff val="4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grpSp>
        <p:nvGrpSpPr>
          <p:cNvPr id="125" name="Group 124"/>
          <p:cNvGrpSpPr/>
          <p:nvPr/>
        </p:nvGrpSpPr>
        <p:grpSpPr>
          <a:xfrm>
            <a:off x="6257915" y="2552451"/>
            <a:ext cx="5216986" cy="938719"/>
            <a:chOff x="6250659" y="2687456"/>
            <a:chExt cx="5216986" cy="938719"/>
          </a:xfrm>
        </p:grpSpPr>
        <p:sp>
          <p:nvSpPr>
            <p:cNvPr id="110" name="TextBox 109">
              <a:extLst>
                <a:ext uri="{FF2B5EF4-FFF2-40B4-BE49-F238E27FC236}">
                  <a16:creationId xmlns:a16="http://schemas.microsoft.com/office/drawing/2014/main" id="{BD0EBB42-7B23-47DF-A353-85184218737F}"/>
                </a:ext>
              </a:extLst>
            </p:cNvPr>
            <p:cNvSpPr txBox="1"/>
            <p:nvPr/>
          </p:nvSpPr>
          <p:spPr>
            <a:xfrm>
              <a:off x="7137129" y="2687456"/>
              <a:ext cx="4330516" cy="938719"/>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a:ea typeface="+mn-ea"/>
                  <a:cs typeface="+mn-cs"/>
                </a:rPr>
                <a:t>Recover Faster</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Minimize downtime. Restore to the most recent clean state with just a few clicks.</a:t>
              </a:r>
            </a:p>
          </p:txBody>
        </p:sp>
        <p:sp>
          <p:nvSpPr>
            <p:cNvPr id="111" name="Freeform 84">
              <a:extLst>
                <a:ext uri="{FF2B5EF4-FFF2-40B4-BE49-F238E27FC236}">
                  <a16:creationId xmlns:a16="http://schemas.microsoft.com/office/drawing/2014/main" id="{2A40F501-F890-4365-81A1-08B432CB986A}"/>
                </a:ext>
              </a:extLst>
            </p:cNvPr>
            <p:cNvSpPr>
              <a:spLocks noEditPoints="1"/>
            </p:cNvSpPr>
            <p:nvPr/>
          </p:nvSpPr>
          <p:spPr bwMode="auto">
            <a:xfrm>
              <a:off x="6250659" y="2866508"/>
              <a:ext cx="589993" cy="580616"/>
            </a:xfrm>
            <a:custGeom>
              <a:avLst/>
              <a:gdLst>
                <a:gd name="T0" fmla="*/ 93 w 186"/>
                <a:gd name="T1" fmla="*/ 0 h 186"/>
                <a:gd name="T2" fmla="*/ 0 w 186"/>
                <a:gd name="T3" fmla="*/ 93 h 186"/>
                <a:gd name="T4" fmla="*/ 93 w 186"/>
                <a:gd name="T5" fmla="*/ 186 h 186"/>
                <a:gd name="T6" fmla="*/ 186 w 186"/>
                <a:gd name="T7" fmla="*/ 93 h 186"/>
                <a:gd name="T8" fmla="*/ 93 w 186"/>
                <a:gd name="T9" fmla="*/ 0 h 186"/>
                <a:gd name="T10" fmla="*/ 93 w 186"/>
                <a:gd name="T11" fmla="*/ 9 h 186"/>
                <a:gd name="T12" fmla="*/ 149 w 186"/>
                <a:gd name="T13" fmla="*/ 31 h 186"/>
                <a:gd name="T14" fmla="*/ 128 w 186"/>
                <a:gd name="T15" fmla="*/ 51 h 186"/>
                <a:gd name="T16" fmla="*/ 93 w 186"/>
                <a:gd name="T17" fmla="*/ 38 h 186"/>
                <a:gd name="T18" fmla="*/ 57 w 186"/>
                <a:gd name="T19" fmla="*/ 51 h 186"/>
                <a:gd name="T20" fmla="*/ 36 w 186"/>
                <a:gd name="T21" fmla="*/ 31 h 186"/>
                <a:gd name="T22" fmla="*/ 93 w 186"/>
                <a:gd name="T23" fmla="*/ 9 h 186"/>
                <a:gd name="T24" fmla="*/ 139 w 186"/>
                <a:gd name="T25" fmla="*/ 93 h 186"/>
                <a:gd name="T26" fmla="*/ 93 w 186"/>
                <a:gd name="T27" fmla="*/ 139 h 186"/>
                <a:gd name="T28" fmla="*/ 46 w 186"/>
                <a:gd name="T29" fmla="*/ 93 h 186"/>
                <a:gd name="T30" fmla="*/ 93 w 186"/>
                <a:gd name="T31" fmla="*/ 47 h 186"/>
                <a:gd name="T32" fmla="*/ 139 w 186"/>
                <a:gd name="T33" fmla="*/ 93 h 186"/>
                <a:gd name="T34" fmla="*/ 8 w 186"/>
                <a:gd name="T35" fmla="*/ 93 h 186"/>
                <a:gd name="T36" fmla="*/ 30 w 186"/>
                <a:gd name="T37" fmla="*/ 37 h 186"/>
                <a:gd name="T38" fmla="*/ 51 w 186"/>
                <a:gd name="T39" fmla="*/ 57 h 186"/>
                <a:gd name="T40" fmla="*/ 38 w 186"/>
                <a:gd name="T41" fmla="*/ 93 h 186"/>
                <a:gd name="T42" fmla="*/ 51 w 186"/>
                <a:gd name="T43" fmla="*/ 129 h 186"/>
                <a:gd name="T44" fmla="*/ 30 w 186"/>
                <a:gd name="T45" fmla="*/ 150 h 186"/>
                <a:gd name="T46" fmla="*/ 8 w 186"/>
                <a:gd name="T47" fmla="*/ 93 h 186"/>
                <a:gd name="T48" fmla="*/ 93 w 186"/>
                <a:gd name="T49" fmla="*/ 177 h 186"/>
                <a:gd name="T50" fmla="*/ 36 w 186"/>
                <a:gd name="T51" fmla="*/ 156 h 186"/>
                <a:gd name="T52" fmla="*/ 57 w 186"/>
                <a:gd name="T53" fmla="*/ 135 h 186"/>
                <a:gd name="T54" fmla="*/ 93 w 186"/>
                <a:gd name="T55" fmla="*/ 148 h 186"/>
                <a:gd name="T56" fmla="*/ 128 w 186"/>
                <a:gd name="T57" fmla="*/ 135 h 186"/>
                <a:gd name="T58" fmla="*/ 149 w 186"/>
                <a:gd name="T59" fmla="*/ 156 h 186"/>
                <a:gd name="T60" fmla="*/ 93 w 186"/>
                <a:gd name="T61" fmla="*/ 177 h 186"/>
                <a:gd name="T62" fmla="*/ 155 w 186"/>
                <a:gd name="T63" fmla="*/ 150 h 186"/>
                <a:gd name="T64" fmla="*/ 134 w 186"/>
                <a:gd name="T65" fmla="*/ 129 h 186"/>
                <a:gd name="T66" fmla="*/ 148 w 186"/>
                <a:gd name="T67" fmla="*/ 93 h 186"/>
                <a:gd name="T68" fmla="*/ 134 w 186"/>
                <a:gd name="T69" fmla="*/ 57 h 186"/>
                <a:gd name="T70" fmla="*/ 155 w 186"/>
                <a:gd name="T71" fmla="*/ 37 h 186"/>
                <a:gd name="T72" fmla="*/ 177 w 186"/>
                <a:gd name="T73" fmla="*/ 93 h 186"/>
                <a:gd name="T74" fmla="*/ 155 w 186"/>
                <a:gd name="T75" fmla="*/ 15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6" h="186">
                  <a:moveTo>
                    <a:pt x="93" y="0"/>
                  </a:moveTo>
                  <a:cubicBezTo>
                    <a:pt x="41" y="0"/>
                    <a:pt x="0" y="42"/>
                    <a:pt x="0" y="93"/>
                  </a:cubicBezTo>
                  <a:cubicBezTo>
                    <a:pt x="0" y="144"/>
                    <a:pt x="41" y="186"/>
                    <a:pt x="93" y="186"/>
                  </a:cubicBezTo>
                  <a:cubicBezTo>
                    <a:pt x="144" y="186"/>
                    <a:pt x="186" y="144"/>
                    <a:pt x="186" y="93"/>
                  </a:cubicBezTo>
                  <a:cubicBezTo>
                    <a:pt x="186" y="42"/>
                    <a:pt x="144" y="0"/>
                    <a:pt x="93" y="0"/>
                  </a:cubicBezTo>
                  <a:close/>
                  <a:moveTo>
                    <a:pt x="93" y="9"/>
                  </a:moveTo>
                  <a:cubicBezTo>
                    <a:pt x="115" y="9"/>
                    <a:pt x="134" y="17"/>
                    <a:pt x="149" y="31"/>
                  </a:cubicBezTo>
                  <a:cubicBezTo>
                    <a:pt x="128" y="51"/>
                    <a:pt x="128" y="51"/>
                    <a:pt x="128" y="51"/>
                  </a:cubicBezTo>
                  <a:cubicBezTo>
                    <a:pt x="119" y="43"/>
                    <a:pt x="106" y="38"/>
                    <a:pt x="93" y="38"/>
                  </a:cubicBezTo>
                  <a:cubicBezTo>
                    <a:pt x="79" y="38"/>
                    <a:pt x="67" y="43"/>
                    <a:pt x="57" y="51"/>
                  </a:cubicBezTo>
                  <a:cubicBezTo>
                    <a:pt x="36" y="31"/>
                    <a:pt x="36" y="31"/>
                    <a:pt x="36" y="31"/>
                  </a:cubicBezTo>
                  <a:cubicBezTo>
                    <a:pt x="51" y="17"/>
                    <a:pt x="71" y="9"/>
                    <a:pt x="93" y="9"/>
                  </a:cubicBezTo>
                  <a:close/>
                  <a:moveTo>
                    <a:pt x="139" y="93"/>
                  </a:moveTo>
                  <a:cubicBezTo>
                    <a:pt x="139" y="119"/>
                    <a:pt x="118" y="139"/>
                    <a:pt x="93" y="139"/>
                  </a:cubicBezTo>
                  <a:cubicBezTo>
                    <a:pt x="67" y="139"/>
                    <a:pt x="46" y="119"/>
                    <a:pt x="46" y="93"/>
                  </a:cubicBezTo>
                  <a:cubicBezTo>
                    <a:pt x="46" y="67"/>
                    <a:pt x="67" y="47"/>
                    <a:pt x="93" y="47"/>
                  </a:cubicBezTo>
                  <a:cubicBezTo>
                    <a:pt x="118" y="47"/>
                    <a:pt x="139" y="67"/>
                    <a:pt x="139" y="93"/>
                  </a:cubicBezTo>
                  <a:close/>
                  <a:moveTo>
                    <a:pt x="8" y="93"/>
                  </a:moveTo>
                  <a:cubicBezTo>
                    <a:pt x="8" y="71"/>
                    <a:pt x="17" y="51"/>
                    <a:pt x="30" y="37"/>
                  </a:cubicBezTo>
                  <a:cubicBezTo>
                    <a:pt x="51" y="57"/>
                    <a:pt x="51" y="57"/>
                    <a:pt x="51" y="57"/>
                  </a:cubicBezTo>
                  <a:cubicBezTo>
                    <a:pt x="43" y="67"/>
                    <a:pt x="38" y="79"/>
                    <a:pt x="38" y="93"/>
                  </a:cubicBezTo>
                  <a:cubicBezTo>
                    <a:pt x="38" y="107"/>
                    <a:pt x="43" y="119"/>
                    <a:pt x="51" y="129"/>
                  </a:cubicBezTo>
                  <a:cubicBezTo>
                    <a:pt x="30" y="150"/>
                    <a:pt x="30" y="150"/>
                    <a:pt x="30" y="150"/>
                  </a:cubicBezTo>
                  <a:cubicBezTo>
                    <a:pt x="17" y="135"/>
                    <a:pt x="8" y="115"/>
                    <a:pt x="8" y="93"/>
                  </a:cubicBezTo>
                  <a:close/>
                  <a:moveTo>
                    <a:pt x="93" y="177"/>
                  </a:moveTo>
                  <a:cubicBezTo>
                    <a:pt x="71" y="177"/>
                    <a:pt x="51" y="169"/>
                    <a:pt x="36" y="156"/>
                  </a:cubicBezTo>
                  <a:cubicBezTo>
                    <a:pt x="57" y="135"/>
                    <a:pt x="57" y="135"/>
                    <a:pt x="57" y="135"/>
                  </a:cubicBezTo>
                  <a:cubicBezTo>
                    <a:pt x="67" y="143"/>
                    <a:pt x="79" y="148"/>
                    <a:pt x="93" y="148"/>
                  </a:cubicBezTo>
                  <a:cubicBezTo>
                    <a:pt x="106" y="148"/>
                    <a:pt x="119" y="143"/>
                    <a:pt x="128" y="135"/>
                  </a:cubicBezTo>
                  <a:cubicBezTo>
                    <a:pt x="149" y="156"/>
                    <a:pt x="149" y="156"/>
                    <a:pt x="149" y="156"/>
                  </a:cubicBezTo>
                  <a:cubicBezTo>
                    <a:pt x="134" y="169"/>
                    <a:pt x="115" y="177"/>
                    <a:pt x="93" y="177"/>
                  </a:cubicBezTo>
                  <a:close/>
                  <a:moveTo>
                    <a:pt x="155" y="150"/>
                  </a:moveTo>
                  <a:cubicBezTo>
                    <a:pt x="134" y="129"/>
                    <a:pt x="134" y="129"/>
                    <a:pt x="134" y="129"/>
                  </a:cubicBezTo>
                  <a:cubicBezTo>
                    <a:pt x="143" y="119"/>
                    <a:pt x="148" y="107"/>
                    <a:pt x="148" y="93"/>
                  </a:cubicBezTo>
                  <a:cubicBezTo>
                    <a:pt x="148" y="79"/>
                    <a:pt x="143" y="67"/>
                    <a:pt x="134" y="57"/>
                  </a:cubicBezTo>
                  <a:cubicBezTo>
                    <a:pt x="155" y="37"/>
                    <a:pt x="155" y="37"/>
                    <a:pt x="155" y="37"/>
                  </a:cubicBezTo>
                  <a:cubicBezTo>
                    <a:pt x="169" y="51"/>
                    <a:pt x="177" y="71"/>
                    <a:pt x="177" y="93"/>
                  </a:cubicBezTo>
                  <a:cubicBezTo>
                    <a:pt x="177" y="115"/>
                    <a:pt x="169" y="135"/>
                    <a:pt x="155" y="150"/>
                  </a:cubicBezTo>
                  <a:close/>
                </a:path>
              </a:pathLst>
            </a:custGeom>
            <a:solidFill>
              <a:srgbClr val="48B5C1"/>
            </a:solidFill>
            <a:ln>
              <a:noFill/>
            </a:ln>
          </p:spPr>
          <p:txBody>
            <a:bodyPr vert="horz" wrap="square" lIns="38571" tIns="19286" rIns="38571" bIns="19286"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63666A"/>
                </a:solidFill>
                <a:effectLst/>
                <a:uLnTx/>
                <a:uFillTx/>
                <a:latin typeface="Arial" panose="020B0604020202020204" pitchFamily="34" charset="0"/>
                <a:ea typeface="+mn-ea"/>
                <a:cs typeface="+mn-cs"/>
              </a:endParaRPr>
            </a:p>
          </p:txBody>
        </p:sp>
      </p:grpSp>
      <p:sp>
        <p:nvSpPr>
          <p:cNvPr id="113" name="Rounded Rectangle 112"/>
          <p:cNvSpPr/>
          <p:nvPr/>
        </p:nvSpPr>
        <p:spPr>
          <a:xfrm>
            <a:off x="6001104" y="4129199"/>
            <a:ext cx="5613380" cy="1903252"/>
          </a:xfrm>
          <a:prstGeom prst="roundRect">
            <a:avLst/>
          </a:prstGeom>
          <a:solidFill>
            <a:schemeClr val="bg1"/>
          </a:solidFill>
          <a:ln>
            <a:solidFill>
              <a:schemeClr val="bg2">
                <a:lumMod val="60000"/>
                <a:lumOff val="40000"/>
              </a:schemeClr>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grpSp>
        <p:nvGrpSpPr>
          <p:cNvPr id="126" name="Group 125"/>
          <p:cNvGrpSpPr/>
          <p:nvPr/>
        </p:nvGrpSpPr>
        <p:grpSpPr>
          <a:xfrm>
            <a:off x="6257915" y="4242134"/>
            <a:ext cx="5216987" cy="1677382"/>
            <a:chOff x="6242847" y="4342656"/>
            <a:chExt cx="5216987" cy="1677382"/>
          </a:xfrm>
        </p:grpSpPr>
        <p:sp>
          <p:nvSpPr>
            <p:cNvPr id="115" name="TextBox 114">
              <a:extLst>
                <a:ext uri="{FF2B5EF4-FFF2-40B4-BE49-F238E27FC236}">
                  <a16:creationId xmlns:a16="http://schemas.microsoft.com/office/drawing/2014/main" id="{BD0EBB42-7B23-47DF-A353-85184218737F}"/>
                </a:ext>
              </a:extLst>
            </p:cNvPr>
            <p:cNvSpPr txBox="1"/>
            <p:nvPr/>
          </p:nvSpPr>
          <p:spPr>
            <a:xfrm>
              <a:off x="7129317" y="4342656"/>
              <a:ext cx="4330517" cy="1677382"/>
            </a:xfrm>
            <a:prstGeom prst="rect">
              <a:avLst/>
            </a:prstGeom>
            <a:noFill/>
          </p:spPr>
          <p:txBody>
            <a:bodyPr wrap="square" rtlCol="0">
              <a:spAutoFit/>
            </a:bodyPr>
            <a:lstStyle/>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700" b="1" i="0" u="none" strike="noStrike" kern="1200" cap="none" spc="0" normalizeH="0" baseline="0" noProof="0" dirty="0">
                  <a:ln>
                    <a:noFill/>
                  </a:ln>
                  <a:solidFill>
                    <a:srgbClr val="1A1A1A"/>
                  </a:solidFill>
                  <a:effectLst/>
                  <a:uLnTx/>
                  <a:uFillTx/>
                  <a:latin typeface="Segoe UI"/>
                  <a:ea typeface="+mn-ea"/>
                  <a:cs typeface="+mn-cs"/>
                </a:rPr>
                <a:t>Increase Intelligence </a:t>
              </a:r>
            </a:p>
            <a:p>
              <a:pPr marL="0" marR="0" lvl="0" indent="0" algn="l" defTabSz="609585" rtl="0" eaLnBrk="1" fontAlgn="auto" latinLnBrk="0" hangingPunct="1">
                <a:lnSpc>
                  <a:spcPct val="100000"/>
                </a:lnSpc>
                <a:spcBef>
                  <a:spcPts val="0"/>
                </a:spcBef>
                <a:spcAft>
                  <a:spcPts val="0"/>
                </a:spcAft>
                <a:buClrTx/>
                <a:buSzTx/>
                <a:buFontTx/>
                <a:buNone/>
                <a:tabLst/>
                <a:defRPr/>
              </a:pPr>
              <a:br>
                <a:rPr kumimoji="0" lang="en-US" sz="600" b="1" i="0" u="none" strike="noStrike" kern="1200" cap="none" spc="0" normalizeH="0" baseline="0" noProof="0" dirty="0">
                  <a:ln>
                    <a:noFill/>
                  </a:ln>
                  <a:solidFill>
                    <a:srgbClr val="1A1A1A"/>
                  </a:solidFill>
                  <a:effectLst/>
                  <a:uLnTx/>
                  <a:uFillTx/>
                  <a:latin typeface="Segoe UI"/>
                  <a:ea typeface="+mn-ea"/>
                  <a:cs typeface="+mn-cs"/>
                </a:rPr>
              </a:br>
              <a:r>
                <a:rPr kumimoji="0" lang="en-US" sz="1600" b="0" i="0" u="none" strike="noStrike" kern="1200" cap="none" spc="0" normalizeH="0" baseline="0" noProof="0" dirty="0">
                  <a:ln>
                    <a:noFill/>
                  </a:ln>
                  <a:solidFill>
                    <a:srgbClr val="1A1A1A"/>
                  </a:solidFill>
                  <a:effectLst/>
                  <a:uLnTx/>
                  <a:uFillTx/>
                  <a:latin typeface="Segoe UI"/>
                  <a:ea typeface="+mn-ea"/>
                  <a:cs typeface="+mn-cs"/>
                </a:rPr>
                <a:t>See how your data has changed to quickly identify what was impacted where.</a:t>
              </a:r>
            </a:p>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1A1A1A"/>
                </a:solidFill>
                <a:effectLst/>
                <a:uLnTx/>
                <a:uFillTx/>
                <a:latin typeface="Segoe UI"/>
                <a:ea typeface="+mn-ea"/>
                <a:cs typeface="+mn-cs"/>
              </a:endParaRPr>
            </a:p>
            <a:p>
              <a:pPr marL="0" marR="0" lvl="0" indent="0" algn="l"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Leverage machine learning to detect and alert on anomalous behavior.</a:t>
              </a:r>
            </a:p>
          </p:txBody>
        </p:sp>
        <p:pic>
          <p:nvPicPr>
            <p:cNvPr id="116" name="Picture 115">
              <a:extLst>
                <a:ext uri="{FF2B5EF4-FFF2-40B4-BE49-F238E27FC236}">
                  <a16:creationId xmlns:a16="http://schemas.microsoft.com/office/drawing/2014/main" id="{BF48C66C-14BA-48E4-A039-B1CBA8E8C515}"/>
                </a:ext>
              </a:extLst>
            </p:cNvPr>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242847" y="4898113"/>
              <a:ext cx="621240" cy="626238"/>
            </a:xfrm>
            <a:prstGeom prst="rect">
              <a:avLst/>
            </a:prstGeom>
            <a:noFill/>
            <a:ln>
              <a:solidFill>
                <a:schemeClr val="bg1"/>
              </a:solidFill>
            </a:ln>
          </p:spPr>
        </p:pic>
      </p:grpSp>
      <p:cxnSp>
        <p:nvCxnSpPr>
          <p:cNvPr id="130" name="Straight Connector 129"/>
          <p:cNvCxnSpPr/>
          <p:nvPr/>
        </p:nvCxnSpPr>
        <p:spPr>
          <a:xfrm>
            <a:off x="4814203" y="5080825"/>
            <a:ext cx="1137459" cy="0"/>
          </a:xfrm>
          <a:prstGeom prst="line">
            <a:avLst/>
          </a:prstGeom>
          <a:ln w="12700">
            <a:solidFill>
              <a:schemeClr val="tx1">
                <a:lumMod val="60000"/>
                <a:lumOff val="40000"/>
              </a:schemeClr>
            </a:solidFill>
            <a:prstDash val="dash"/>
            <a:headEnd type="none"/>
            <a:tailEnd type="non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814203" y="3057426"/>
            <a:ext cx="0" cy="2023545"/>
          </a:xfrm>
          <a:prstGeom prst="line">
            <a:avLst/>
          </a:prstGeom>
          <a:ln w="12700">
            <a:solidFill>
              <a:schemeClr val="tx1">
                <a:lumMod val="60000"/>
                <a:lumOff val="40000"/>
              </a:schemeClr>
            </a:solidFill>
            <a:prstDash val="dash"/>
            <a:headEnd type="none"/>
            <a:tailEnd type="non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667355" y="3914308"/>
            <a:ext cx="256673" cy="256673"/>
          </a:xfrm>
          <a:prstGeom prst="ellipse">
            <a:avLst/>
          </a:prstGeom>
          <a:solidFill>
            <a:schemeClr val="accent4"/>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1399" y="4242133"/>
            <a:ext cx="805619" cy="805619"/>
          </a:xfrm>
          <a:prstGeom prst="rect">
            <a:avLst/>
          </a:prstGeom>
        </p:spPr>
      </p:pic>
    </p:spTree>
    <p:extLst>
      <p:ext uri="{BB962C8B-B14F-4D97-AF65-F5344CB8AC3E}">
        <p14:creationId xmlns:p14="http://schemas.microsoft.com/office/powerpoint/2010/main" val="89732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057" y="271546"/>
            <a:ext cx="10985343" cy="1024737"/>
          </a:xfrm>
        </p:spPr>
        <p:txBody>
          <a:bodyPr>
            <a:normAutofit/>
          </a:bodyPr>
          <a:lstStyle/>
          <a:p>
            <a:r>
              <a:rPr lang="en-US" sz="3000" dirty="0"/>
              <a:t>Radar: Detect, Analyze, and Recover Easier and Faster</a:t>
            </a:r>
          </a:p>
        </p:txBody>
      </p:sp>
      <p:grpSp>
        <p:nvGrpSpPr>
          <p:cNvPr id="25" name="Group 24"/>
          <p:cNvGrpSpPr/>
          <p:nvPr/>
        </p:nvGrpSpPr>
        <p:grpSpPr>
          <a:xfrm>
            <a:off x="4381656" y="1744133"/>
            <a:ext cx="3416143" cy="4080936"/>
            <a:chOff x="4381657" y="1744133"/>
            <a:chExt cx="3416143" cy="4080936"/>
          </a:xfrm>
        </p:grpSpPr>
        <p:sp>
          <p:nvSpPr>
            <p:cNvPr id="7" name="Rectangle 6"/>
            <p:cNvSpPr/>
            <p:nvPr/>
          </p:nvSpPr>
          <p:spPr>
            <a:xfrm>
              <a:off x="4381657" y="1744133"/>
              <a:ext cx="3416143" cy="4080936"/>
            </a:xfrm>
            <a:prstGeom prst="rect">
              <a:avLst/>
            </a:prstGeom>
            <a:solidFill>
              <a:schemeClr val="accent2">
                <a:alpha val="86000"/>
              </a:schemeClr>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 name="TextBox 11"/>
            <p:cNvSpPr txBox="1"/>
            <p:nvPr/>
          </p:nvSpPr>
          <p:spPr>
            <a:xfrm>
              <a:off x="4962930" y="3378643"/>
              <a:ext cx="2253596" cy="70788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ANALYZE THREAT IMPACT</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TextBox 15"/>
            <p:cNvSpPr txBox="1"/>
            <p:nvPr/>
          </p:nvSpPr>
          <p:spPr>
            <a:xfrm>
              <a:off x="4660469" y="4282162"/>
              <a:ext cx="2858519"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Spend less time discovering which applications and files were impacted.</a:t>
              </a:r>
            </a:p>
          </p:txBody>
        </p:sp>
        <p:pic>
          <p:nvPicPr>
            <p:cNvPr id="18" name="Picture 1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66687" y="2227357"/>
              <a:ext cx="1446082" cy="962404"/>
            </a:xfrm>
            <a:prstGeom prst="rect">
              <a:avLst/>
            </a:prstGeom>
          </p:spPr>
        </p:pic>
      </p:grpSp>
      <p:grpSp>
        <p:nvGrpSpPr>
          <p:cNvPr id="26" name="Group 25"/>
          <p:cNvGrpSpPr/>
          <p:nvPr/>
        </p:nvGrpSpPr>
        <p:grpSpPr>
          <a:xfrm>
            <a:off x="8166256" y="1744133"/>
            <a:ext cx="3416143" cy="4080936"/>
            <a:chOff x="8166256" y="1744133"/>
            <a:chExt cx="3416143" cy="4080936"/>
          </a:xfrm>
        </p:grpSpPr>
        <p:sp>
          <p:nvSpPr>
            <p:cNvPr id="6" name="Rectangle 5"/>
            <p:cNvSpPr/>
            <p:nvPr/>
          </p:nvSpPr>
          <p:spPr>
            <a:xfrm>
              <a:off x="8166256" y="1744133"/>
              <a:ext cx="3416143" cy="4080936"/>
            </a:xfrm>
            <a:prstGeom prst="rect">
              <a:avLst/>
            </a:prstGeom>
            <a:solidFill>
              <a:srgbClr val="42BFB7">
                <a:alpha val="83000"/>
              </a:srgbClr>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3" name="TextBox 12"/>
            <p:cNvSpPr txBox="1"/>
            <p:nvPr/>
          </p:nvSpPr>
          <p:spPr>
            <a:xfrm>
              <a:off x="8846204" y="3378643"/>
              <a:ext cx="2056246" cy="70788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ACCELERATE RECOVERY</a:t>
              </a:r>
            </a:p>
          </p:txBody>
        </p:sp>
        <p:sp>
          <p:nvSpPr>
            <p:cNvPr id="17" name="TextBox 16"/>
            <p:cNvSpPr txBox="1"/>
            <p:nvPr/>
          </p:nvSpPr>
          <p:spPr>
            <a:xfrm>
              <a:off x="8445068" y="4282162"/>
              <a:ext cx="2858519"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Minimize downtime by simplifying manual processes into just a few clicks.</a:t>
              </a: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53002" y="2228499"/>
              <a:ext cx="1442650" cy="960120"/>
            </a:xfrm>
            <a:prstGeom prst="rect">
              <a:avLst/>
            </a:prstGeom>
          </p:spPr>
        </p:pic>
      </p:grpSp>
      <p:grpSp>
        <p:nvGrpSpPr>
          <p:cNvPr id="20" name="Group 19"/>
          <p:cNvGrpSpPr/>
          <p:nvPr/>
        </p:nvGrpSpPr>
        <p:grpSpPr>
          <a:xfrm>
            <a:off x="597057" y="1744133"/>
            <a:ext cx="3416143" cy="4080936"/>
            <a:chOff x="597057" y="1744133"/>
            <a:chExt cx="3416143" cy="4080936"/>
          </a:xfrm>
        </p:grpSpPr>
        <p:sp>
          <p:nvSpPr>
            <p:cNvPr id="5" name="Rectangle 4"/>
            <p:cNvSpPr/>
            <p:nvPr/>
          </p:nvSpPr>
          <p:spPr>
            <a:xfrm>
              <a:off x="597057" y="1744133"/>
              <a:ext cx="3416143" cy="4080936"/>
            </a:xfrm>
            <a:prstGeom prst="rect">
              <a:avLst/>
            </a:prstGeom>
            <a:solidFill>
              <a:srgbClr val="286981">
                <a:alpha val="87059"/>
              </a:srgbClr>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1" name="TextBox 10"/>
            <p:cNvSpPr txBox="1"/>
            <p:nvPr/>
          </p:nvSpPr>
          <p:spPr>
            <a:xfrm>
              <a:off x="1166786" y="3378643"/>
              <a:ext cx="2276685" cy="707886"/>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DETECT</a:t>
              </a:r>
              <a:br>
                <a:rPr kumimoji="0" lang="en-US" sz="2000" b="1" i="0" u="none" strike="noStrike" kern="1200" cap="none" spc="0" normalizeH="0" baseline="0" noProof="0" dirty="0">
                  <a:ln>
                    <a:noFill/>
                  </a:ln>
                  <a:solidFill>
                    <a:srgbClr val="FFFFFF"/>
                  </a:solidFill>
                  <a:effectLst/>
                  <a:uLnTx/>
                  <a:uFillTx/>
                  <a:latin typeface="Segoe UI"/>
                  <a:ea typeface="+mn-ea"/>
                  <a:cs typeface="+mn-cs"/>
                </a:rPr>
              </a:br>
              <a:r>
                <a:rPr kumimoji="0" lang="en-US" sz="2000" b="1" i="0" u="none" strike="noStrike" kern="1200" cap="none" spc="0" normalizeH="0" baseline="0" noProof="0" dirty="0">
                  <a:ln>
                    <a:noFill/>
                  </a:ln>
                  <a:solidFill>
                    <a:srgbClr val="FFFFFF"/>
                  </a:solidFill>
                  <a:effectLst/>
                  <a:uLnTx/>
                  <a:uFillTx/>
                  <a:latin typeface="Segoe UI"/>
                  <a:ea typeface="+mn-ea"/>
                  <a:cs typeface="+mn-cs"/>
                </a:rPr>
                <a:t>ANOMALIES</a:t>
              </a:r>
            </a:p>
          </p:txBody>
        </p:sp>
        <p:sp>
          <p:nvSpPr>
            <p:cNvPr id="14" name="TextBox 13"/>
            <p:cNvSpPr txBox="1"/>
            <p:nvPr/>
          </p:nvSpPr>
          <p:spPr>
            <a:xfrm>
              <a:off x="875869" y="4282162"/>
              <a:ext cx="2858519" cy="83099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Leverage greater insights on suspicious activity to accelerate detection.</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91063" y="2263525"/>
              <a:ext cx="1028131" cy="890068"/>
            </a:xfrm>
            <a:prstGeom prst="rect">
              <a:avLst/>
            </a:prstGeom>
          </p:spPr>
        </p:pic>
      </p:grpSp>
    </p:spTree>
    <p:extLst>
      <p:ext uri="{BB962C8B-B14F-4D97-AF65-F5344CB8AC3E}">
        <p14:creationId xmlns:p14="http://schemas.microsoft.com/office/powerpoint/2010/main" val="2784014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7"/>
          <p:cNvSpPr txBox="1">
            <a:spLocks noGrp="1"/>
          </p:cNvSpPr>
          <p:nvPr>
            <p:ph type="title"/>
          </p:nvPr>
        </p:nvSpPr>
        <p:spPr/>
        <p:txBody>
          <a:bodyPr/>
          <a:lstStyle/>
          <a:p>
            <a:r>
              <a:rPr lang="en-US" sz="3000" dirty="0"/>
              <a:t>Use Radar to Recover Quickly From Any Security Incident</a:t>
            </a:r>
          </a:p>
        </p:txBody>
      </p:sp>
      <p:grpSp>
        <p:nvGrpSpPr>
          <p:cNvPr id="4" name="Group 3"/>
          <p:cNvGrpSpPr/>
          <p:nvPr/>
        </p:nvGrpSpPr>
        <p:grpSpPr>
          <a:xfrm>
            <a:off x="716192" y="1787377"/>
            <a:ext cx="3164094" cy="3821635"/>
            <a:chOff x="716192" y="1787377"/>
            <a:chExt cx="3164094" cy="3821635"/>
          </a:xfrm>
        </p:grpSpPr>
        <p:sp>
          <p:nvSpPr>
            <p:cNvPr id="23" name="Rectangle: Top Corners Rounded 9">
              <a:extLst>
                <a:ext uri="{FF2B5EF4-FFF2-40B4-BE49-F238E27FC236}">
                  <a16:creationId xmlns:a16="http://schemas.microsoft.com/office/drawing/2014/main" id="{62DF017C-F343-4ED4-B205-AB6765DD668B}"/>
                </a:ext>
              </a:extLst>
            </p:cNvPr>
            <p:cNvSpPr/>
            <p:nvPr/>
          </p:nvSpPr>
          <p:spPr>
            <a:xfrm>
              <a:off x="716192" y="1787377"/>
              <a:ext cx="3164094" cy="1265638"/>
            </a:xfrm>
            <a:prstGeom prst="round2SameRect">
              <a:avLst>
                <a:gd name="adj1" fmla="val 6130"/>
                <a:gd name="adj2" fmla="val 0"/>
              </a:avLst>
            </a:prstGeom>
            <a:gradFill flip="none" rotWithShape="1">
              <a:gsLst>
                <a:gs pos="0">
                  <a:srgbClr val="05D1C6"/>
                </a:gs>
                <a:gs pos="100000">
                  <a:srgbClr val="00A1A8"/>
                </a:gs>
              </a:gsLst>
              <a:lin ang="5400000" scaled="0"/>
              <a:tileRect/>
            </a:gradFill>
            <a:ln w="12700">
              <a:no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1" name="Rectangle: Rounded Corners 10">
              <a:extLst>
                <a:ext uri="{FF2B5EF4-FFF2-40B4-BE49-F238E27FC236}">
                  <a16:creationId xmlns:a16="http://schemas.microsoft.com/office/drawing/2014/main" id="{648EB876-A4C3-4211-8F62-4DF7CE1D26EB}"/>
                </a:ext>
              </a:extLst>
            </p:cNvPr>
            <p:cNvSpPr/>
            <p:nvPr/>
          </p:nvSpPr>
          <p:spPr>
            <a:xfrm>
              <a:off x="716194" y="3049632"/>
              <a:ext cx="3164092" cy="1265638"/>
            </a:xfrm>
            <a:prstGeom prst="roundRect">
              <a:avLst>
                <a:gd name="adj" fmla="val 0"/>
              </a:avLst>
            </a:prstGeom>
            <a:solidFill>
              <a:srgbClr val="05D1C6">
                <a:alpha val="77000"/>
              </a:srgb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Segoe UI"/>
                  <a:ea typeface="+mn-ea"/>
                  <a:cs typeface="+mn-cs"/>
                </a:rPr>
                <a:t>Ransomware</a:t>
              </a:r>
            </a:p>
          </p:txBody>
        </p:sp>
        <p:sp>
          <p:nvSpPr>
            <p:cNvPr id="40" name="TextBox 39">
              <a:extLst>
                <a:ext uri="{FF2B5EF4-FFF2-40B4-BE49-F238E27FC236}">
                  <a16:creationId xmlns:a16="http://schemas.microsoft.com/office/drawing/2014/main" id="{47715E93-F867-45CC-BAA1-D3A73E23A188}"/>
                </a:ext>
              </a:extLst>
            </p:cNvPr>
            <p:cNvSpPr txBox="1"/>
            <p:nvPr/>
          </p:nvSpPr>
          <p:spPr>
            <a:xfrm>
              <a:off x="716193" y="4531794"/>
              <a:ext cx="3164093" cy="1077218"/>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mn-ea"/>
                  <a:cs typeface="+mn-cs"/>
                </a:rPr>
                <a:t>Recover faster from cyber attacks with deeper insights on on how malware impacted your entire environment.</a:t>
              </a:r>
              <a:endParaRPr kumimoji="0" lang="en-US" sz="1600" b="0" i="0" u="none" strike="noStrike" kern="1200" cap="none" spc="0" normalizeH="0" baseline="0" noProof="0" dirty="0">
                <a:ln>
                  <a:noFill/>
                </a:ln>
                <a:solidFill>
                  <a:srgbClr val="1A1A1A"/>
                </a:solidFill>
                <a:effectLst/>
                <a:uLnTx/>
                <a:uFillTx/>
                <a:latin typeface="Segoe UI"/>
                <a:ea typeface="Gotham Narrow Light" charset="0"/>
                <a:cs typeface="Gotham Narrow Light" charset="0"/>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47359" y="2006364"/>
              <a:ext cx="1101760" cy="827664"/>
            </a:xfrm>
            <a:prstGeom prst="rect">
              <a:avLst/>
            </a:prstGeom>
          </p:spPr>
        </p:pic>
      </p:grpSp>
      <p:grpSp>
        <p:nvGrpSpPr>
          <p:cNvPr id="9" name="Group 8"/>
          <p:cNvGrpSpPr/>
          <p:nvPr/>
        </p:nvGrpSpPr>
        <p:grpSpPr>
          <a:xfrm>
            <a:off x="4567248" y="1787377"/>
            <a:ext cx="3164094" cy="3821635"/>
            <a:chOff x="4567248" y="1787377"/>
            <a:chExt cx="3164094" cy="3821635"/>
          </a:xfrm>
        </p:grpSpPr>
        <p:sp>
          <p:nvSpPr>
            <p:cNvPr id="22" name="Rectangle: Top Corners Rounded 9">
              <a:extLst>
                <a:ext uri="{FF2B5EF4-FFF2-40B4-BE49-F238E27FC236}">
                  <a16:creationId xmlns:a16="http://schemas.microsoft.com/office/drawing/2014/main" id="{62DF017C-F343-4ED4-B205-AB6765DD668B}"/>
                </a:ext>
              </a:extLst>
            </p:cNvPr>
            <p:cNvSpPr/>
            <p:nvPr/>
          </p:nvSpPr>
          <p:spPr>
            <a:xfrm>
              <a:off x="4567248" y="1787377"/>
              <a:ext cx="3164094" cy="1265638"/>
            </a:xfrm>
            <a:prstGeom prst="round2SameRect">
              <a:avLst>
                <a:gd name="adj1" fmla="val 6130"/>
                <a:gd name="adj2" fmla="val 0"/>
              </a:avLst>
            </a:prstGeom>
            <a:gradFill flip="none" rotWithShape="1">
              <a:gsLst>
                <a:gs pos="0">
                  <a:srgbClr val="05D1C6"/>
                </a:gs>
                <a:gs pos="100000">
                  <a:srgbClr val="00A1A8"/>
                </a:gs>
              </a:gsLst>
              <a:lin ang="5400000" scaled="0"/>
              <a:tileRect/>
            </a:gradFill>
            <a:ln w="12700">
              <a:no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47715E93-F867-45CC-BAA1-D3A73E23A188}"/>
                </a:ext>
              </a:extLst>
            </p:cNvPr>
            <p:cNvSpPr txBox="1"/>
            <p:nvPr/>
          </p:nvSpPr>
          <p:spPr>
            <a:xfrm>
              <a:off x="4567248" y="4531794"/>
              <a:ext cx="3164094" cy="1077218"/>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Gotham Narrow Light" charset="0"/>
                  <a:cs typeface="Gotham Narrow Light" charset="0"/>
                </a:rPr>
                <a:t>Identify and restore in the event employees, contractors, or business associates modify or delete sensitive information.</a:t>
              </a:r>
            </a:p>
          </p:txBody>
        </p:sp>
        <p:sp>
          <p:nvSpPr>
            <p:cNvPr id="28" name="Rectangle: Rounded Corners 10">
              <a:extLst>
                <a:ext uri="{FF2B5EF4-FFF2-40B4-BE49-F238E27FC236}">
                  <a16:creationId xmlns:a16="http://schemas.microsoft.com/office/drawing/2014/main" id="{648EB876-A4C3-4211-8F62-4DF7CE1D26EB}"/>
                </a:ext>
              </a:extLst>
            </p:cNvPr>
            <p:cNvSpPr/>
            <p:nvPr/>
          </p:nvSpPr>
          <p:spPr>
            <a:xfrm>
              <a:off x="4567250" y="3049632"/>
              <a:ext cx="3164092" cy="1265638"/>
            </a:xfrm>
            <a:prstGeom prst="roundRect">
              <a:avLst>
                <a:gd name="adj" fmla="val 0"/>
              </a:avLst>
            </a:prstGeom>
            <a:solidFill>
              <a:srgbClr val="05D1C6">
                <a:alpha val="77000"/>
              </a:srgb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Segoe UI"/>
                  <a:ea typeface="+mn-ea"/>
                  <a:cs typeface="+mn-cs"/>
                </a:rPr>
                <a:t>Insider Threat</a:t>
              </a:r>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61207" y="2006364"/>
              <a:ext cx="776177" cy="827664"/>
            </a:xfrm>
            <a:prstGeom prst="rect">
              <a:avLst/>
            </a:prstGeom>
          </p:spPr>
        </p:pic>
      </p:grpSp>
      <p:grpSp>
        <p:nvGrpSpPr>
          <p:cNvPr id="10" name="Group 9"/>
          <p:cNvGrpSpPr/>
          <p:nvPr/>
        </p:nvGrpSpPr>
        <p:grpSpPr>
          <a:xfrm>
            <a:off x="8418304" y="1787377"/>
            <a:ext cx="3164095" cy="3821635"/>
            <a:chOff x="8418304" y="1787377"/>
            <a:chExt cx="3164095" cy="3821635"/>
          </a:xfrm>
        </p:grpSpPr>
        <p:sp>
          <p:nvSpPr>
            <p:cNvPr id="31" name="Rectangle: Top Corners Rounded 9">
              <a:extLst>
                <a:ext uri="{FF2B5EF4-FFF2-40B4-BE49-F238E27FC236}">
                  <a16:creationId xmlns:a16="http://schemas.microsoft.com/office/drawing/2014/main" id="{62DF017C-F343-4ED4-B205-AB6765DD668B}"/>
                </a:ext>
              </a:extLst>
            </p:cNvPr>
            <p:cNvSpPr/>
            <p:nvPr/>
          </p:nvSpPr>
          <p:spPr>
            <a:xfrm>
              <a:off x="8418304" y="1787377"/>
              <a:ext cx="3164094" cy="1265638"/>
            </a:xfrm>
            <a:prstGeom prst="round2SameRect">
              <a:avLst>
                <a:gd name="adj1" fmla="val 6130"/>
                <a:gd name="adj2" fmla="val 0"/>
              </a:avLst>
            </a:prstGeom>
            <a:gradFill flip="none" rotWithShape="1">
              <a:gsLst>
                <a:gs pos="0">
                  <a:srgbClr val="05D1C6"/>
                </a:gs>
                <a:gs pos="100000">
                  <a:srgbClr val="00A1A8"/>
                </a:gs>
              </a:gsLst>
              <a:lin ang="5400000" scaled="0"/>
              <a:tileRect/>
            </a:gradFill>
            <a:ln w="12700">
              <a:no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a:ea typeface="+mn-ea"/>
                <a:cs typeface="+mn-cs"/>
              </a:endParaRPr>
            </a:p>
          </p:txBody>
        </p:sp>
        <p:sp>
          <p:nvSpPr>
            <p:cNvPr id="32" name="Rectangle: Rounded Corners 10">
              <a:extLst>
                <a:ext uri="{FF2B5EF4-FFF2-40B4-BE49-F238E27FC236}">
                  <a16:creationId xmlns:a16="http://schemas.microsoft.com/office/drawing/2014/main" id="{648EB876-A4C3-4211-8F62-4DF7CE1D26EB}"/>
                </a:ext>
              </a:extLst>
            </p:cNvPr>
            <p:cNvSpPr/>
            <p:nvPr/>
          </p:nvSpPr>
          <p:spPr>
            <a:xfrm>
              <a:off x="8418307" y="3049630"/>
              <a:ext cx="3164092" cy="1265638"/>
            </a:xfrm>
            <a:prstGeom prst="roundRect">
              <a:avLst>
                <a:gd name="adj" fmla="val 0"/>
              </a:avLst>
            </a:prstGeom>
            <a:solidFill>
              <a:srgbClr val="05D1C6">
                <a:alpha val="77000"/>
              </a:srgbClr>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white"/>
                  </a:solidFill>
                  <a:effectLst/>
                  <a:uLnTx/>
                  <a:uFillTx/>
                  <a:latin typeface="Segoe UI"/>
                  <a:ea typeface="+mn-ea"/>
                  <a:cs typeface="+mn-cs"/>
                </a:rPr>
                <a:t>Event Monitoring</a:t>
              </a:r>
            </a:p>
          </p:txBody>
        </p:sp>
        <p:sp>
          <p:nvSpPr>
            <p:cNvPr id="43" name="TextBox 42">
              <a:extLst>
                <a:ext uri="{FF2B5EF4-FFF2-40B4-BE49-F238E27FC236}">
                  <a16:creationId xmlns:a16="http://schemas.microsoft.com/office/drawing/2014/main" id="{47715E93-F867-45CC-BAA1-D3A73E23A188}"/>
                </a:ext>
              </a:extLst>
            </p:cNvPr>
            <p:cNvSpPr txBox="1"/>
            <p:nvPr/>
          </p:nvSpPr>
          <p:spPr>
            <a:xfrm>
              <a:off x="8418304" y="4531794"/>
              <a:ext cx="3164094" cy="1077218"/>
            </a:xfrm>
            <a:prstGeom prst="rect">
              <a:avLst/>
            </a:prstGeom>
            <a:noFill/>
          </p:spPr>
          <p:txBody>
            <a:bodyPr wrap="square" rtlCol="0">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1A1A1A"/>
                  </a:solidFill>
                  <a:effectLst/>
                  <a:uLnTx/>
                  <a:uFillTx/>
                  <a:latin typeface="Segoe UI"/>
                  <a:ea typeface="Gotham Narrow Light" charset="0"/>
                  <a:cs typeface="Gotham Narrow Light" charset="0"/>
                </a:rPr>
                <a:t>Monitor 24/7 for unexpected change rates. Get alerted to accidental user deletion or excessive file growth.</a:t>
              </a:r>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35866" y="2044627"/>
              <a:ext cx="928971" cy="751139"/>
            </a:xfrm>
            <a:prstGeom prst="rect">
              <a:avLst/>
            </a:prstGeom>
          </p:spPr>
        </p:pic>
      </p:grpSp>
    </p:spTree>
    <p:extLst>
      <p:ext uri="{BB962C8B-B14F-4D97-AF65-F5344CB8AC3E}">
        <p14:creationId xmlns:p14="http://schemas.microsoft.com/office/powerpoint/2010/main" val="17584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7170C2-82C2-5043-BF4D-1940A102DCC5}"/>
              </a:ext>
            </a:extLst>
          </p:cNvPr>
          <p:cNvSpPr>
            <a:spLocks noGrp="1"/>
          </p:cNvSpPr>
          <p:nvPr>
            <p:ph sz="quarter" idx="12"/>
          </p:nvPr>
        </p:nvSpPr>
        <p:spPr/>
        <p:txBody>
          <a:bodyPr/>
          <a:lstStyle/>
          <a:p>
            <a:r>
              <a:rPr lang="en-US" dirty="0"/>
              <a:t>Under the Covers – How Radar works </a:t>
            </a:r>
          </a:p>
        </p:txBody>
      </p:sp>
      <p:sp>
        <p:nvSpPr>
          <p:cNvPr id="3" name="Content Placeholder 2">
            <a:extLst>
              <a:ext uri="{FF2B5EF4-FFF2-40B4-BE49-F238E27FC236}">
                <a16:creationId xmlns:a16="http://schemas.microsoft.com/office/drawing/2014/main" id="{79C80BDB-4E79-294D-8761-40F7CD3AE0E6}"/>
              </a:ext>
            </a:extLst>
          </p:cNvPr>
          <p:cNvSpPr>
            <a:spLocks noGrp="1"/>
          </p:cNvSpPr>
          <p:nvPr>
            <p:ph sz="quarter" idx="13"/>
          </p:nvPr>
        </p:nvSpPr>
        <p:spPr/>
        <p:txBody>
          <a:bodyPr/>
          <a:lstStyle/>
          <a:p>
            <a:r>
              <a:rPr lang="en-US" dirty="0"/>
              <a:t>Multi-level Defense</a:t>
            </a:r>
          </a:p>
        </p:txBody>
      </p:sp>
    </p:spTree>
    <p:extLst>
      <p:ext uri="{BB962C8B-B14F-4D97-AF65-F5344CB8AC3E}">
        <p14:creationId xmlns:p14="http://schemas.microsoft.com/office/powerpoint/2010/main" val="1718268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FE84C-2078-7845-BF06-358EFAD810CE}"/>
              </a:ext>
            </a:extLst>
          </p:cNvPr>
          <p:cNvSpPr>
            <a:spLocks noGrp="1"/>
          </p:cNvSpPr>
          <p:nvPr>
            <p:ph type="title"/>
          </p:nvPr>
        </p:nvSpPr>
        <p:spPr>
          <a:xfrm>
            <a:off x="597057" y="271546"/>
            <a:ext cx="10985343" cy="1024737"/>
          </a:xfrm>
        </p:spPr>
        <p:txBody>
          <a:bodyPr>
            <a:normAutofit/>
          </a:bodyPr>
          <a:lstStyle/>
          <a:p>
            <a:r>
              <a:rPr lang="en-US" sz="3000" dirty="0"/>
              <a:t>Stay Ahead of Threats with Machine Learning</a:t>
            </a:r>
          </a:p>
        </p:txBody>
      </p:sp>
      <p:sp>
        <p:nvSpPr>
          <p:cNvPr id="19" name="Rectangle 18"/>
          <p:cNvSpPr/>
          <p:nvPr/>
        </p:nvSpPr>
        <p:spPr>
          <a:xfrm>
            <a:off x="6766342" y="2035092"/>
            <a:ext cx="4816058" cy="3170679"/>
          </a:xfrm>
          <a:prstGeom prst="rect">
            <a:avLst/>
          </a:prstGeom>
          <a:noFill/>
          <a:ln>
            <a:solidFill>
              <a:schemeClr val="tx1">
                <a:lumMod val="60000"/>
                <a:lumOff val="40000"/>
              </a:schemeClr>
            </a:solid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5" name="Rectangle 4"/>
          <p:cNvSpPr/>
          <p:nvPr/>
        </p:nvSpPr>
        <p:spPr>
          <a:xfrm>
            <a:off x="7072927" y="2589380"/>
            <a:ext cx="4202889" cy="2062103"/>
          </a:xfrm>
          <a:prstGeom prst="rect">
            <a:avLst/>
          </a:prstGeom>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63666A"/>
                </a:solidFill>
                <a:effectLst/>
                <a:uLnTx/>
                <a:uFillTx/>
                <a:latin typeface="Segoe UI"/>
                <a:ea typeface="+mn-ea"/>
                <a:cs typeface="+mn-cs"/>
              </a:rPr>
              <a:t>Detect Anomalies</a:t>
            </a:r>
          </a:p>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3666A"/>
              </a:solidFill>
              <a:effectLst/>
              <a:uLnTx/>
              <a:uFillTx/>
              <a:latin typeface="Segoe UI"/>
              <a:ea typeface="+mn-ea"/>
              <a:cs typeface="+mn-cs"/>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63666A"/>
                </a:solidFill>
                <a:effectLst/>
                <a:uLnTx/>
                <a:uFillTx/>
                <a:latin typeface="Segoe UI"/>
                <a:ea typeface="+mn-ea"/>
                <a:cs typeface="+mn-cs"/>
              </a:rPr>
              <a:t>We apply behavioral-based detection on application metadata to send alerts on unusual change activity.  </a:t>
            </a:r>
            <a:r>
              <a:rPr kumimoji="0" lang="en-US" sz="1765" b="0" i="0" u="none" strike="noStrike" kern="1200" cap="none" spc="0" normalizeH="0" baseline="0" noProof="0" dirty="0">
                <a:ln>
                  <a:noFill/>
                </a:ln>
                <a:solidFill>
                  <a:srgbClr val="1A1A1A"/>
                </a:solidFill>
                <a:effectLst/>
                <a:uLnTx/>
                <a:uFillTx/>
                <a:latin typeface="Segoe UI"/>
                <a:ea typeface="+mn-ea"/>
                <a:cs typeface="+mn-cs"/>
              </a:rPr>
              <a:t>By using machine learning, we can detect new strains of ransomware.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052" y="2014417"/>
            <a:ext cx="5773561" cy="3341329"/>
          </a:xfrm>
          <a:prstGeom prst="rect">
            <a:avLst/>
          </a:prstGeom>
        </p:spPr>
      </p:pic>
      <p:grpSp>
        <p:nvGrpSpPr>
          <p:cNvPr id="10" name="Group 9"/>
          <p:cNvGrpSpPr/>
          <p:nvPr/>
        </p:nvGrpSpPr>
        <p:grpSpPr>
          <a:xfrm>
            <a:off x="6519904" y="1886784"/>
            <a:ext cx="606994" cy="606996"/>
            <a:chOff x="6519904" y="1886784"/>
            <a:chExt cx="606994" cy="606996"/>
          </a:xfrm>
        </p:grpSpPr>
        <p:sp>
          <p:nvSpPr>
            <p:cNvPr id="14" name="Oval 13">
              <a:extLst>
                <a:ext uri="{FF2B5EF4-FFF2-40B4-BE49-F238E27FC236}">
                  <a16:creationId xmlns:a16="http://schemas.microsoft.com/office/drawing/2014/main" id="{88D14358-721B-40EC-9ADA-38031DDF2150}"/>
                </a:ext>
              </a:extLst>
            </p:cNvPr>
            <p:cNvSpPr/>
            <p:nvPr/>
          </p:nvSpPr>
          <p:spPr>
            <a:xfrm>
              <a:off x="6519904" y="1886784"/>
              <a:ext cx="606994" cy="606996"/>
            </a:xfrm>
            <a:prstGeom prst="ellipse">
              <a:avLst/>
            </a:prstGeom>
            <a:solidFill>
              <a:srgbClr val="20B4E8"/>
            </a:solidFill>
            <a:ln>
              <a:no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Segoe UI"/>
                <a:ea typeface="+mn-ea"/>
                <a:cs typeface="+mn-cs"/>
              </a:endParaRPr>
            </a:p>
          </p:txBody>
        </p:sp>
        <p:pic>
          <p:nvPicPr>
            <p:cNvPr id="15" name="Picture 1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80280" y="1979808"/>
              <a:ext cx="486243" cy="420948"/>
            </a:xfrm>
            <a:prstGeom prst="rect">
              <a:avLst/>
            </a:prstGeom>
          </p:spPr>
        </p:pic>
      </p:grpSp>
    </p:spTree>
    <p:extLst>
      <p:ext uri="{BB962C8B-B14F-4D97-AF65-F5344CB8AC3E}">
        <p14:creationId xmlns:p14="http://schemas.microsoft.com/office/powerpoint/2010/main" val="159419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48745-AFB6-4D4C-87A6-612B4020CDD4}"/>
              </a:ext>
            </a:extLst>
          </p:cNvPr>
          <p:cNvSpPr>
            <a:spLocks noGrp="1"/>
          </p:cNvSpPr>
          <p:nvPr>
            <p:ph type="title"/>
          </p:nvPr>
        </p:nvSpPr>
        <p:spPr/>
        <p:txBody>
          <a:bodyPr/>
          <a:lstStyle/>
          <a:p>
            <a:r>
              <a:rPr lang="en-US" dirty="0"/>
              <a:t>KNN – K-Nearest Neighbors Algorithm</a:t>
            </a:r>
          </a:p>
        </p:txBody>
      </p:sp>
      <p:sp>
        <p:nvSpPr>
          <p:cNvPr id="3" name="Slide Number Placeholder 2">
            <a:extLst>
              <a:ext uri="{FF2B5EF4-FFF2-40B4-BE49-F238E27FC236}">
                <a16:creationId xmlns:a16="http://schemas.microsoft.com/office/drawing/2014/main" id="{D6222D3B-2C13-B44D-89AA-27FE4B4653BF}"/>
              </a:ext>
            </a:extLst>
          </p:cNvPr>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3BD505-9C13-4145-B624-2C211D6155BD}" type="slidenum">
              <a:rPr kumimoji="0" lang="en-US" sz="1067" b="0" i="0" u="none" strike="noStrike" kern="1200" cap="none" spc="0" normalizeH="0" baseline="0" noProof="0" smtClean="0">
                <a:ln>
                  <a:noFill/>
                </a:ln>
                <a:solidFill>
                  <a:srgbClr val="B8B9BB"/>
                </a:solidFill>
                <a:effectLst/>
                <a:uLnTx/>
                <a:uFillTx/>
                <a:latin typeface="Arial"/>
                <a:ea typeface="+mn-ea"/>
                <a:cs typeface="Arial"/>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067" b="0" i="0" u="none" strike="noStrike" kern="1200" cap="none" spc="0" normalizeH="0" baseline="0" noProof="0" dirty="0">
              <a:ln>
                <a:noFill/>
              </a:ln>
              <a:solidFill>
                <a:srgbClr val="B8B9BB"/>
              </a:solidFill>
              <a:effectLst/>
              <a:uLnTx/>
              <a:uFillTx/>
              <a:latin typeface="Arial"/>
              <a:ea typeface="+mn-ea"/>
              <a:cs typeface="Arial"/>
            </a:endParaRPr>
          </a:p>
        </p:txBody>
      </p:sp>
      <p:sp>
        <p:nvSpPr>
          <p:cNvPr id="4" name="Content Placeholder 3">
            <a:extLst>
              <a:ext uri="{FF2B5EF4-FFF2-40B4-BE49-F238E27FC236}">
                <a16:creationId xmlns:a16="http://schemas.microsoft.com/office/drawing/2014/main" id="{BC5B38FB-EF2E-9A41-B890-A62E5258C4B6}"/>
              </a:ext>
            </a:extLst>
          </p:cNvPr>
          <p:cNvSpPr>
            <a:spLocks noGrp="1"/>
          </p:cNvSpPr>
          <p:nvPr>
            <p:ph sz="quarter" idx="13"/>
          </p:nvPr>
        </p:nvSpPr>
        <p:spPr>
          <a:xfrm>
            <a:off x="596901" y="1711072"/>
            <a:ext cx="7404099" cy="3323987"/>
          </a:xfrm>
        </p:spPr>
        <p:txBody>
          <a:bodyPr/>
          <a:lstStyle/>
          <a:p>
            <a:r>
              <a:rPr lang="en-US" sz="2000" b="1" dirty="0"/>
              <a:t>Simplest classification algorithm</a:t>
            </a:r>
            <a:r>
              <a:rPr lang="en-US" sz="2000" dirty="0"/>
              <a:t> and it is one of the most used learning algorithms</a:t>
            </a:r>
          </a:p>
          <a:p>
            <a:r>
              <a:rPr lang="en-US" sz="2000" b="1" dirty="0"/>
              <a:t>KNN</a:t>
            </a:r>
            <a:r>
              <a:rPr lang="en-US" sz="2000" dirty="0"/>
              <a:t> is a </a:t>
            </a:r>
            <a:r>
              <a:rPr lang="en-US" sz="2000" b="1" dirty="0"/>
              <a:t>non-parametric – </a:t>
            </a:r>
            <a:r>
              <a:rPr lang="en-US" sz="2000" dirty="0"/>
              <a:t>this means that it does not make any assumptions on the underlying data distribution. </a:t>
            </a:r>
          </a:p>
          <a:p>
            <a:r>
              <a:rPr lang="en-US" sz="2000" dirty="0"/>
              <a:t>The model structure is determined from the data.</a:t>
            </a:r>
          </a:p>
          <a:p>
            <a:r>
              <a:rPr lang="en-US" sz="2000" b="1" dirty="0"/>
              <a:t>Lazy Algorithm</a:t>
            </a:r>
            <a:r>
              <a:rPr lang="en-US" sz="2000" dirty="0"/>
              <a:t> - KNN should be one of the first choices for a classification study when there is little or no prior knowledge about the distribution data.</a:t>
            </a:r>
          </a:p>
          <a:p>
            <a:r>
              <a:rPr lang="en-US" sz="2000" dirty="0"/>
              <a:t>There is </a:t>
            </a:r>
            <a:r>
              <a:rPr lang="en-US" sz="2000" b="1" i="1" dirty="0"/>
              <a:t>no explicit training phase</a:t>
            </a:r>
            <a:r>
              <a:rPr lang="en-US" sz="2000" i="1" dirty="0"/>
              <a:t> </a:t>
            </a:r>
            <a:r>
              <a:rPr lang="en-US" sz="2000" dirty="0"/>
              <a:t>or it is very minimal. This also means that the training phase is pretty fast  </a:t>
            </a:r>
          </a:p>
        </p:txBody>
      </p:sp>
      <p:pic>
        <p:nvPicPr>
          <p:cNvPr id="7" name="Picture 6">
            <a:extLst>
              <a:ext uri="{FF2B5EF4-FFF2-40B4-BE49-F238E27FC236}">
                <a16:creationId xmlns:a16="http://schemas.microsoft.com/office/drawing/2014/main" id="{76FB0241-A68D-C94F-9905-5FD8E5A7C992}"/>
              </a:ext>
            </a:extLst>
          </p:cNvPr>
          <p:cNvPicPr>
            <a:picLocks noChangeAspect="1"/>
          </p:cNvPicPr>
          <p:nvPr/>
        </p:nvPicPr>
        <p:blipFill>
          <a:blip r:embed="rId2"/>
          <a:stretch>
            <a:fillRect/>
          </a:stretch>
        </p:blipFill>
        <p:spPr>
          <a:xfrm>
            <a:off x="8001000" y="1711072"/>
            <a:ext cx="3810000" cy="2540000"/>
          </a:xfrm>
          <a:prstGeom prst="rect">
            <a:avLst/>
          </a:prstGeom>
        </p:spPr>
      </p:pic>
    </p:spTree>
    <p:extLst>
      <p:ext uri="{BB962C8B-B14F-4D97-AF65-F5344CB8AC3E}">
        <p14:creationId xmlns:p14="http://schemas.microsoft.com/office/powerpoint/2010/main" val="83155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fade">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fade">
                                      <p:cBhvr>
                                        <p:cTn id="22" dur="500"/>
                                        <p:tgtEl>
                                          <p:spTgt spid="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fade">
                                      <p:cBhvr>
                                        <p:cTn id="27" dur="500"/>
                                        <p:tgtEl>
                                          <p:spTgt spid="4">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grpSp>
        <p:nvGrpSpPr>
          <p:cNvPr id="34" name="Group 33">
            <a:extLst>
              <a:ext uri="{FF2B5EF4-FFF2-40B4-BE49-F238E27FC236}">
                <a16:creationId xmlns:a16="http://schemas.microsoft.com/office/drawing/2014/main" id="{BE6E2F8B-5D94-254C-9E72-4EACC849AE15}"/>
              </a:ext>
            </a:extLst>
          </p:cNvPr>
          <p:cNvGrpSpPr/>
          <p:nvPr/>
        </p:nvGrpSpPr>
        <p:grpSpPr>
          <a:xfrm>
            <a:off x="6653777" y="1950524"/>
            <a:ext cx="3866702" cy="2369991"/>
            <a:chOff x="3289301" y="1171405"/>
            <a:chExt cx="1758950" cy="980434"/>
          </a:xfrm>
        </p:grpSpPr>
        <p:sp>
          <p:nvSpPr>
            <p:cNvPr id="35" name="Oval 57">
              <a:extLst>
                <a:ext uri="{FF2B5EF4-FFF2-40B4-BE49-F238E27FC236}">
                  <a16:creationId xmlns:a16="http://schemas.microsoft.com/office/drawing/2014/main" id="{4EDE2A7B-4FA5-E34F-9517-4B4302D7870F}"/>
                </a:ext>
              </a:extLst>
            </p:cNvPr>
            <p:cNvSpPr/>
            <p:nvPr/>
          </p:nvSpPr>
          <p:spPr>
            <a:xfrm>
              <a:off x="3289301" y="1171405"/>
              <a:ext cx="1758950" cy="980434"/>
            </a:xfrm>
            <a:custGeom>
              <a:avLst/>
              <a:gdLst/>
              <a:ahLst/>
              <a:cxnLst/>
              <a:rect l="l" t="t" r="r" b="b"/>
              <a:pathLst>
                <a:path w="2310555" h="1287908">
                  <a:moveTo>
                    <a:pt x="929401" y="0"/>
                  </a:moveTo>
                  <a:cubicBezTo>
                    <a:pt x="1129678" y="0"/>
                    <a:pt x="1306255" y="101473"/>
                    <a:pt x="1410524" y="255811"/>
                  </a:cubicBezTo>
                  <a:lnTo>
                    <a:pt x="1430900" y="293352"/>
                  </a:lnTo>
                  <a:lnTo>
                    <a:pt x="1443624" y="282854"/>
                  </a:lnTo>
                  <a:cubicBezTo>
                    <a:pt x="1500858" y="244188"/>
                    <a:pt x="1569854" y="221610"/>
                    <a:pt x="1644123" y="221610"/>
                  </a:cubicBezTo>
                  <a:cubicBezTo>
                    <a:pt x="1817419" y="221610"/>
                    <a:pt x="1962003" y="344533"/>
                    <a:pt x="1995442" y="507943"/>
                  </a:cubicBezTo>
                  <a:lnTo>
                    <a:pt x="2002280" y="575774"/>
                  </a:lnTo>
                  <a:lnTo>
                    <a:pt x="2024223" y="577986"/>
                  </a:lnTo>
                  <a:cubicBezTo>
                    <a:pt x="2187633" y="611424"/>
                    <a:pt x="2310555" y="756009"/>
                    <a:pt x="2310555" y="929304"/>
                  </a:cubicBezTo>
                  <a:cubicBezTo>
                    <a:pt x="2310555" y="1127356"/>
                    <a:pt x="2150003" y="1287908"/>
                    <a:pt x="1951951" y="1287908"/>
                  </a:cubicBezTo>
                  <a:lnTo>
                    <a:pt x="1895635" y="1282939"/>
                  </a:lnTo>
                  <a:lnTo>
                    <a:pt x="358604" y="1282939"/>
                  </a:lnTo>
                  <a:lnTo>
                    <a:pt x="345405" y="1282939"/>
                  </a:lnTo>
                  <a:lnTo>
                    <a:pt x="332242" y="1280282"/>
                  </a:lnTo>
                  <a:lnTo>
                    <a:pt x="286333" y="1275654"/>
                  </a:lnTo>
                  <a:cubicBezTo>
                    <a:pt x="122922" y="1242215"/>
                    <a:pt x="0" y="1097631"/>
                    <a:pt x="0" y="924335"/>
                  </a:cubicBezTo>
                  <a:cubicBezTo>
                    <a:pt x="0" y="751040"/>
                    <a:pt x="122922" y="606455"/>
                    <a:pt x="286333" y="573017"/>
                  </a:cubicBezTo>
                  <a:lnTo>
                    <a:pt x="350565" y="566541"/>
                  </a:lnTo>
                  <a:lnTo>
                    <a:pt x="360975" y="463281"/>
                  </a:lnTo>
                  <a:cubicBezTo>
                    <a:pt x="415078" y="198887"/>
                    <a:pt x="649014" y="0"/>
                    <a:pt x="929401" y="0"/>
                  </a:cubicBezTo>
                  <a:close/>
                </a:path>
              </a:pathLst>
            </a:custGeom>
            <a:solidFill>
              <a:schemeClr val="accent2">
                <a:lumMod val="50000"/>
              </a:schemeClr>
            </a:solidFill>
            <a:ln w="190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36" name="Picture 35">
              <a:extLst>
                <a:ext uri="{FF2B5EF4-FFF2-40B4-BE49-F238E27FC236}">
                  <a16:creationId xmlns:a16="http://schemas.microsoft.com/office/drawing/2014/main" id="{569C547A-C327-0E4E-9BD1-7CBA1D9F9107}"/>
                </a:ext>
              </a:extLst>
            </p:cNvPr>
            <p:cNvPicPr>
              <a:picLocks noChangeAspect="1"/>
            </p:cNvPicPr>
            <p:nvPr/>
          </p:nvPicPr>
          <p:blipFill>
            <a:blip r:embed="rId3"/>
            <a:stretch>
              <a:fillRect/>
            </a:stretch>
          </p:blipFill>
          <p:spPr>
            <a:xfrm>
              <a:off x="3514057" y="1414108"/>
              <a:ext cx="1309438" cy="521233"/>
            </a:xfrm>
            <a:prstGeom prst="rect">
              <a:avLst/>
            </a:prstGeom>
          </p:spPr>
        </p:pic>
        <p:sp>
          <p:nvSpPr>
            <p:cNvPr id="37" name="TextBox 36">
              <a:extLst>
                <a:ext uri="{FF2B5EF4-FFF2-40B4-BE49-F238E27FC236}">
                  <a16:creationId xmlns:a16="http://schemas.microsoft.com/office/drawing/2014/main" id="{6148F7E8-EB91-9345-BBD0-707B0B2D485E}"/>
                </a:ext>
              </a:extLst>
            </p:cNvPr>
            <p:cNvSpPr txBox="1"/>
            <p:nvPr/>
          </p:nvSpPr>
          <p:spPr>
            <a:xfrm>
              <a:off x="4004294" y="1798423"/>
              <a:ext cx="441312" cy="1655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Polaris</a:t>
              </a:r>
            </a:p>
          </p:txBody>
        </p:sp>
      </p:grpSp>
      <p:sp>
        <p:nvSpPr>
          <p:cNvPr id="742" name="Google Shape;742;p117"/>
          <p:cNvSpPr txBox="1">
            <a:spLocks noGrp="1"/>
          </p:cNvSpPr>
          <p:nvPr>
            <p:ph type="title"/>
          </p:nvPr>
        </p:nvSpPr>
        <p:spPr>
          <a:xfrm>
            <a:off x="597057" y="271547"/>
            <a:ext cx="10985200" cy="1024800"/>
          </a:xfrm>
          <a:prstGeom prst="rect">
            <a:avLst/>
          </a:prstGeom>
          <a:noFill/>
          <a:ln>
            <a:noFill/>
          </a:ln>
        </p:spPr>
        <p:txBody>
          <a:bodyPr spcFirstLastPara="1" vert="horz" wrap="square" lIns="0" tIns="0" rIns="0" bIns="0" rtlCol="0" anchor="ctr" anchorCtr="0">
            <a:noAutofit/>
          </a:bodyPr>
          <a:lstStyle/>
          <a:p>
            <a:pPr>
              <a:lnSpc>
                <a:spcPct val="120888"/>
              </a:lnSpc>
              <a:buSzPts val="2250"/>
            </a:pPr>
            <a:r>
              <a:rPr lang="en" sz="3000" dirty="0"/>
              <a:t>The Architecture</a:t>
            </a:r>
            <a:r>
              <a:rPr lang="en-US" sz="3000" dirty="0"/>
              <a:t> Summary</a:t>
            </a:r>
            <a:endParaRPr sz="3000" dirty="0"/>
          </a:p>
        </p:txBody>
      </p:sp>
      <p:sp>
        <p:nvSpPr>
          <p:cNvPr id="760" name="Google Shape;760;p117"/>
          <p:cNvSpPr txBox="1"/>
          <p:nvPr/>
        </p:nvSpPr>
        <p:spPr>
          <a:xfrm>
            <a:off x="680059" y="2508578"/>
            <a:ext cx="5479635" cy="516358"/>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dirty="0">
                <a:ln>
                  <a:noFill/>
                </a:ln>
                <a:solidFill>
                  <a:srgbClr val="1A1A1A"/>
                </a:solidFill>
                <a:effectLst/>
                <a:uLnTx/>
                <a:uFillTx/>
                <a:latin typeface="Segoe UI"/>
                <a:ea typeface="+mn-ea"/>
                <a:cs typeface="+mn-cs"/>
              </a:rPr>
              <a:t>2.  Index </a:t>
            </a:r>
            <a:r>
              <a:rPr kumimoji="0" lang="en" sz="2000" b="1" i="0" u="none" strike="noStrike" kern="1200" cap="none" spc="0" normalizeH="0" baseline="0" noProof="0" dirty="0">
                <a:ln>
                  <a:noFill/>
                </a:ln>
                <a:solidFill>
                  <a:srgbClr val="1A1A1A"/>
                </a:solidFill>
                <a:effectLst/>
                <a:uLnTx/>
                <a:uFillTx/>
                <a:latin typeface="Segoe UI"/>
                <a:ea typeface="+mn-ea"/>
                <a:cs typeface="+mn-cs"/>
              </a:rPr>
              <a:t>“</a:t>
            </a:r>
            <a:r>
              <a:rPr kumimoji="0" lang="en" sz="2000" b="1" i="0" u="none" strike="noStrike" kern="1200" cap="none" spc="0" normalizeH="0" baseline="0" noProof="0" dirty="0" err="1">
                <a:ln>
                  <a:noFill/>
                </a:ln>
                <a:solidFill>
                  <a:srgbClr val="1A1A1A"/>
                </a:solidFill>
                <a:effectLst/>
                <a:uLnTx/>
                <a:uFillTx/>
                <a:latin typeface="Segoe UI"/>
                <a:ea typeface="+mn-ea"/>
                <a:cs typeface="+mn-cs"/>
              </a:rPr>
              <a:t>diff’ed</a:t>
            </a:r>
            <a:r>
              <a:rPr kumimoji="0" lang="en" sz="2000" b="1" i="0" u="none" strike="noStrike" kern="1200" cap="none" spc="0" normalizeH="0" baseline="0" noProof="0" dirty="0">
                <a:ln>
                  <a:noFill/>
                </a:ln>
                <a:solidFill>
                  <a:srgbClr val="1A1A1A"/>
                </a:solidFill>
                <a:effectLst/>
                <a:uLnTx/>
                <a:uFillTx/>
                <a:latin typeface="Segoe UI"/>
                <a:ea typeface="+mn-ea"/>
                <a:cs typeface="+mn-cs"/>
              </a:rPr>
              <a:t>” </a:t>
            </a:r>
            <a:r>
              <a:rPr kumimoji="0" lang="en" sz="2000" b="0" i="0" u="none" strike="noStrike" kern="1200" cap="none" spc="0" normalizeH="0" baseline="0" noProof="0" dirty="0">
                <a:ln>
                  <a:noFill/>
                </a:ln>
                <a:solidFill>
                  <a:srgbClr val="1A1A1A"/>
                </a:solidFill>
                <a:effectLst/>
                <a:uLnTx/>
                <a:uFillTx/>
                <a:latin typeface="Segoe UI"/>
                <a:ea typeface="+mn-ea"/>
                <a:cs typeface="+mn-cs"/>
              </a:rPr>
              <a:t>against previous snap.</a:t>
            </a:r>
            <a:endParaRPr kumimoji="0"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3" name="Google Shape;763;p117"/>
          <p:cNvSpPr txBox="1"/>
          <p:nvPr/>
        </p:nvSpPr>
        <p:spPr>
          <a:xfrm>
            <a:off x="680060" y="2990202"/>
            <a:ext cx="5121133" cy="504907"/>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dirty="0">
                <a:ln>
                  <a:noFill/>
                </a:ln>
                <a:solidFill>
                  <a:srgbClr val="1A1A1A"/>
                </a:solidFill>
                <a:effectLst/>
                <a:uLnTx/>
                <a:uFillTx/>
                <a:latin typeface="Segoe UI"/>
                <a:ea typeface="+mn-ea"/>
                <a:cs typeface="+mn-cs"/>
              </a:rPr>
              <a:t>3.  </a:t>
            </a:r>
            <a:r>
              <a:rPr kumimoji="0" lang="en" sz="2000" b="1" i="0" u="none" strike="noStrike" kern="1200" cap="none" spc="0" normalizeH="0" baseline="0" noProof="0" dirty="0">
                <a:ln>
                  <a:noFill/>
                </a:ln>
                <a:solidFill>
                  <a:srgbClr val="1A1A1A"/>
                </a:solidFill>
                <a:effectLst/>
                <a:uLnTx/>
                <a:uFillTx/>
                <a:latin typeface="Segoe UI"/>
                <a:ea typeface="+mn-ea"/>
                <a:cs typeface="+mn-cs"/>
              </a:rPr>
              <a:t>“Diff”</a:t>
            </a:r>
            <a:r>
              <a:rPr kumimoji="0" lang="en" sz="2000" b="0" i="0" u="none" strike="noStrike" kern="1200" cap="none" spc="0" normalizeH="0" baseline="0" noProof="0" dirty="0">
                <a:ln>
                  <a:noFill/>
                </a:ln>
                <a:solidFill>
                  <a:srgbClr val="1A1A1A"/>
                </a:solidFill>
                <a:effectLst/>
                <a:uLnTx/>
                <a:uFillTx/>
                <a:latin typeface="Segoe UI"/>
                <a:ea typeface="+mn-ea"/>
                <a:cs typeface="+mn-cs"/>
              </a:rPr>
              <a:t> Index sent to Polaris for analysis.</a:t>
            </a:r>
            <a:endParaRPr kumimoji="0" sz="20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8" name="Google Shape;768;p117"/>
          <p:cNvSpPr txBox="1"/>
          <p:nvPr/>
        </p:nvSpPr>
        <p:spPr>
          <a:xfrm>
            <a:off x="680061" y="2049983"/>
            <a:ext cx="4640800" cy="499643"/>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 sz="2000" b="0" i="0" u="none" strike="noStrike" kern="1200" cap="none" spc="0" normalizeH="0" baseline="0" noProof="0" dirty="0">
                <a:ln>
                  <a:noFill/>
                </a:ln>
                <a:solidFill>
                  <a:srgbClr val="1A1A1A"/>
                </a:solidFill>
                <a:effectLst/>
                <a:uLnTx/>
                <a:uFillTx/>
                <a:latin typeface="Segoe UI"/>
                <a:ea typeface="+mn-ea"/>
                <a:cs typeface="+mn-cs"/>
              </a:rPr>
              <a:t>1.  Snapshot taken of VM and indexed.</a:t>
            </a:r>
            <a:endParaRPr kumimoji="0" sz="2000"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1" name="Group 10">
            <a:extLst>
              <a:ext uri="{FF2B5EF4-FFF2-40B4-BE49-F238E27FC236}">
                <a16:creationId xmlns:a16="http://schemas.microsoft.com/office/drawing/2014/main" id="{AC5DD870-F928-2949-8796-B710D6FA090E}"/>
              </a:ext>
            </a:extLst>
          </p:cNvPr>
          <p:cNvGrpSpPr/>
          <p:nvPr/>
        </p:nvGrpSpPr>
        <p:grpSpPr>
          <a:xfrm>
            <a:off x="1269016" y="4632187"/>
            <a:ext cx="759147" cy="758638"/>
            <a:chOff x="1269016" y="4632187"/>
            <a:chExt cx="759147" cy="758638"/>
          </a:xfrm>
        </p:grpSpPr>
        <p:sp>
          <p:nvSpPr>
            <p:cNvPr id="40" name="Rectangle: Rounded Corners 147">
              <a:extLst>
                <a:ext uri="{FF2B5EF4-FFF2-40B4-BE49-F238E27FC236}">
                  <a16:creationId xmlns:a16="http://schemas.microsoft.com/office/drawing/2014/main" id="{F6414983-057A-5645-84B2-F8C219C6B3F0}"/>
                </a:ext>
              </a:extLst>
            </p:cNvPr>
            <p:cNvSpPr/>
            <p:nvPr/>
          </p:nvSpPr>
          <p:spPr>
            <a:xfrm>
              <a:off x="1269017" y="4632187"/>
              <a:ext cx="379573" cy="379319"/>
            </a:xfrm>
            <a:prstGeom prst="roundRect">
              <a:avLst>
                <a:gd name="adj" fmla="val 5556"/>
              </a:avLst>
            </a:prstGeom>
            <a:solidFill>
              <a:srgbClr val="00B2A9"/>
            </a:solid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Rounded Corners 147">
              <a:extLst>
                <a:ext uri="{FF2B5EF4-FFF2-40B4-BE49-F238E27FC236}">
                  <a16:creationId xmlns:a16="http://schemas.microsoft.com/office/drawing/2014/main" id="{86B9FF13-9671-364A-96BB-2B0CDB3CAF2A}"/>
                </a:ext>
              </a:extLst>
            </p:cNvPr>
            <p:cNvSpPr/>
            <p:nvPr/>
          </p:nvSpPr>
          <p:spPr>
            <a:xfrm>
              <a:off x="1269016" y="5011506"/>
              <a:ext cx="379573" cy="379319"/>
            </a:xfrm>
            <a:prstGeom prst="roundRect">
              <a:avLst>
                <a:gd name="adj" fmla="val 5556"/>
              </a:avLst>
            </a:prstGeom>
            <a:solidFill>
              <a:srgbClr val="00B2A9"/>
            </a:solid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Rectangle: Rounded Corners 147">
              <a:extLst>
                <a:ext uri="{FF2B5EF4-FFF2-40B4-BE49-F238E27FC236}">
                  <a16:creationId xmlns:a16="http://schemas.microsoft.com/office/drawing/2014/main" id="{44FFD92D-4EB3-FD49-8E2A-234B21834024}"/>
                </a:ext>
              </a:extLst>
            </p:cNvPr>
            <p:cNvSpPr/>
            <p:nvPr/>
          </p:nvSpPr>
          <p:spPr>
            <a:xfrm>
              <a:off x="1648590" y="4632187"/>
              <a:ext cx="379573" cy="379319"/>
            </a:xfrm>
            <a:prstGeom prst="roundRect">
              <a:avLst>
                <a:gd name="adj" fmla="val 5556"/>
              </a:avLst>
            </a:prstGeom>
            <a:solidFill>
              <a:srgbClr val="00B2A9"/>
            </a:solid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Rectangle: Rounded Corners 147">
              <a:extLst>
                <a:ext uri="{FF2B5EF4-FFF2-40B4-BE49-F238E27FC236}">
                  <a16:creationId xmlns:a16="http://schemas.microsoft.com/office/drawing/2014/main" id="{5A623A34-4C73-2A46-BBAC-6E3287AA3416}"/>
                </a:ext>
              </a:extLst>
            </p:cNvPr>
            <p:cNvSpPr/>
            <p:nvPr/>
          </p:nvSpPr>
          <p:spPr>
            <a:xfrm>
              <a:off x="1648589" y="5011506"/>
              <a:ext cx="379573" cy="379319"/>
            </a:xfrm>
            <a:prstGeom prst="roundRect">
              <a:avLst>
                <a:gd name="adj" fmla="val 5556"/>
              </a:avLst>
            </a:prstGeom>
            <a:solidFill>
              <a:srgbClr val="00B2A9"/>
            </a:solid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45" name="Picture 8" descr="Image result for vmware logo">
              <a:extLst>
                <a:ext uri="{FF2B5EF4-FFF2-40B4-BE49-F238E27FC236}">
                  <a16:creationId xmlns:a16="http://schemas.microsoft.com/office/drawing/2014/main" id="{0A4426D8-0D55-524F-A30C-BD542CF349A3}"/>
                </a:ext>
              </a:extLst>
            </p:cNvPr>
            <p:cNvPicPr>
              <a:picLocks noChangeAspect="1" noChangeArrowheads="1"/>
            </p:cNvPicPr>
            <p:nvPr/>
          </p:nvPicPr>
          <p:blipFill rotWithShape="1">
            <a:blip r:embed="rId4" cstate="screen">
              <a:biLevel thresh="25000"/>
              <a:extLst>
                <a:ext uri="{28A0092B-C50C-407E-A947-70E740481C1C}">
                  <a14:useLocalDpi xmlns:a14="http://schemas.microsoft.com/office/drawing/2010/main"/>
                </a:ext>
              </a:extLst>
            </a:blip>
            <a:srcRect t="-1527" b="-2710"/>
            <a:stretch/>
          </p:blipFill>
          <p:spPr bwMode="auto">
            <a:xfrm>
              <a:off x="1690632" y="4777193"/>
              <a:ext cx="295488" cy="129355"/>
            </a:xfrm>
            <a:prstGeom prst="rect">
              <a:avLst/>
            </a:prstGeom>
            <a:solidFill>
              <a:srgbClr val="00B2A9"/>
            </a:solidFill>
            <a:extLst>
              <a:ext uri="{909E8E84-426E-40dd-AFC4-6F175D3DCCD1}">
                <a14:hiddenFill xmlns="" xmlns:a14="http://schemas.microsoft.com/office/drawing/2010/main">
                  <a:solidFill>
                    <a:srgbClr val="FFFFFF"/>
                  </a:solidFill>
                </a14:hiddenFill>
              </a:ext>
            </a:extLst>
          </p:spPr>
        </p:pic>
        <p:pic>
          <p:nvPicPr>
            <p:cNvPr id="46" name="Picture 8" descr="Image result for vmware logo">
              <a:extLst>
                <a:ext uri="{FF2B5EF4-FFF2-40B4-BE49-F238E27FC236}">
                  <a16:creationId xmlns:a16="http://schemas.microsoft.com/office/drawing/2014/main" id="{264562AA-F77B-8E48-9D24-BEE337336B79}"/>
                </a:ext>
              </a:extLst>
            </p:cNvPr>
            <p:cNvPicPr>
              <a:picLocks noChangeAspect="1" noChangeArrowheads="1"/>
            </p:cNvPicPr>
            <p:nvPr/>
          </p:nvPicPr>
          <p:blipFill rotWithShape="1">
            <a:blip r:embed="rId4" cstate="screen">
              <a:biLevel thresh="25000"/>
              <a:extLst>
                <a:ext uri="{28A0092B-C50C-407E-A947-70E740481C1C}">
                  <a14:useLocalDpi xmlns:a14="http://schemas.microsoft.com/office/drawing/2010/main"/>
                </a:ext>
              </a:extLst>
            </a:blip>
            <a:srcRect t="-1527" b="-2710"/>
            <a:stretch/>
          </p:blipFill>
          <p:spPr bwMode="auto">
            <a:xfrm>
              <a:off x="1306681" y="4777380"/>
              <a:ext cx="295488" cy="129355"/>
            </a:xfrm>
            <a:prstGeom prst="rect">
              <a:avLst/>
            </a:prstGeom>
            <a:solidFill>
              <a:srgbClr val="00B2A9"/>
            </a:solidFill>
            <a:extLst>
              <a:ext uri="{909E8E84-426E-40dd-AFC4-6F175D3DCCD1}">
                <a14:hiddenFill xmlns="" xmlns:a14="http://schemas.microsoft.com/office/drawing/2010/main">
                  <a:solidFill>
                    <a:srgbClr val="FFFFFF"/>
                  </a:solidFill>
                </a14:hiddenFill>
              </a:ext>
            </a:extLst>
          </p:spPr>
        </p:pic>
        <p:pic>
          <p:nvPicPr>
            <p:cNvPr id="47" name="Picture 8" descr="Image result for vmware logo">
              <a:extLst>
                <a:ext uri="{FF2B5EF4-FFF2-40B4-BE49-F238E27FC236}">
                  <a16:creationId xmlns:a16="http://schemas.microsoft.com/office/drawing/2014/main" id="{4ECA14A9-0607-4246-BEE6-0F259BD91995}"/>
                </a:ext>
              </a:extLst>
            </p:cNvPr>
            <p:cNvPicPr>
              <a:picLocks noChangeAspect="1" noChangeArrowheads="1"/>
            </p:cNvPicPr>
            <p:nvPr/>
          </p:nvPicPr>
          <p:blipFill rotWithShape="1">
            <a:blip r:embed="rId4" cstate="screen">
              <a:biLevel thresh="25000"/>
              <a:extLst>
                <a:ext uri="{28A0092B-C50C-407E-A947-70E740481C1C}">
                  <a14:useLocalDpi xmlns:a14="http://schemas.microsoft.com/office/drawing/2010/main"/>
                </a:ext>
              </a:extLst>
            </a:blip>
            <a:srcRect t="-1527" b="-2710"/>
            <a:stretch/>
          </p:blipFill>
          <p:spPr bwMode="auto">
            <a:xfrm>
              <a:off x="1703332" y="5129351"/>
              <a:ext cx="295488" cy="129355"/>
            </a:xfrm>
            <a:prstGeom prst="rect">
              <a:avLst/>
            </a:prstGeom>
            <a:solidFill>
              <a:srgbClr val="00B2A9"/>
            </a:solidFill>
            <a:extLst>
              <a:ext uri="{909E8E84-426E-40dd-AFC4-6F175D3DCCD1}">
                <a14:hiddenFill xmlns="" xmlns:a14="http://schemas.microsoft.com/office/drawing/2010/main">
                  <a:solidFill>
                    <a:srgbClr val="FFFFFF"/>
                  </a:solidFill>
                </a14:hiddenFill>
              </a:ext>
            </a:extLst>
          </p:spPr>
        </p:pic>
        <p:pic>
          <p:nvPicPr>
            <p:cNvPr id="48" name="Picture 8" descr="Image result for vmware logo">
              <a:extLst>
                <a:ext uri="{FF2B5EF4-FFF2-40B4-BE49-F238E27FC236}">
                  <a16:creationId xmlns:a16="http://schemas.microsoft.com/office/drawing/2014/main" id="{AC6DC906-2D84-5148-8D76-5EF754A48412}"/>
                </a:ext>
              </a:extLst>
            </p:cNvPr>
            <p:cNvPicPr>
              <a:picLocks noChangeAspect="1" noChangeArrowheads="1"/>
            </p:cNvPicPr>
            <p:nvPr/>
          </p:nvPicPr>
          <p:blipFill rotWithShape="1">
            <a:blip r:embed="rId4" cstate="screen">
              <a:biLevel thresh="25000"/>
              <a:extLst>
                <a:ext uri="{28A0092B-C50C-407E-A947-70E740481C1C}">
                  <a14:useLocalDpi xmlns:a14="http://schemas.microsoft.com/office/drawing/2010/main"/>
                </a:ext>
              </a:extLst>
            </a:blip>
            <a:srcRect t="-1527" b="-2710"/>
            <a:stretch/>
          </p:blipFill>
          <p:spPr bwMode="auto">
            <a:xfrm>
              <a:off x="1311058" y="5129351"/>
              <a:ext cx="295488" cy="129355"/>
            </a:xfrm>
            <a:prstGeom prst="rect">
              <a:avLst/>
            </a:prstGeom>
            <a:solidFill>
              <a:srgbClr val="00B2A9"/>
            </a:solidFill>
            <a:extLst>
              <a:ext uri="{909E8E84-426E-40dd-AFC4-6F175D3DCCD1}">
                <a14:hiddenFill xmlns=""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88542458-D552-9D48-AC55-E26F4AE8AF63}"/>
              </a:ext>
            </a:extLst>
          </p:cNvPr>
          <p:cNvGrpSpPr/>
          <p:nvPr/>
        </p:nvGrpSpPr>
        <p:grpSpPr>
          <a:xfrm>
            <a:off x="3182068" y="4780652"/>
            <a:ext cx="1860839" cy="478054"/>
            <a:chOff x="2927574" y="2533649"/>
            <a:chExt cx="1126266" cy="289341"/>
          </a:xfrm>
        </p:grpSpPr>
        <p:sp>
          <p:nvSpPr>
            <p:cNvPr id="51" name="Rectangle: Rounded Corners 5">
              <a:extLst>
                <a:ext uri="{FF2B5EF4-FFF2-40B4-BE49-F238E27FC236}">
                  <a16:creationId xmlns:a16="http://schemas.microsoft.com/office/drawing/2014/main" id="{90686B85-78F9-1E4F-80C2-F735671D55CC}"/>
                </a:ext>
              </a:extLst>
            </p:cNvPr>
            <p:cNvSpPr/>
            <p:nvPr/>
          </p:nvSpPr>
          <p:spPr>
            <a:xfrm>
              <a:off x="2927574" y="2545081"/>
              <a:ext cx="1126266" cy="267454"/>
            </a:xfrm>
            <a:prstGeom prst="roundRect">
              <a:avLst>
                <a:gd name="adj" fmla="val 5161"/>
              </a:avLst>
            </a:prstGeom>
            <a:solidFill>
              <a:schemeClr val="bg1"/>
            </a:solidFill>
            <a:ln w="28575">
              <a:solidFill>
                <a:schemeClr val="tx2"/>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52" name="Picture 51">
              <a:extLst>
                <a:ext uri="{FF2B5EF4-FFF2-40B4-BE49-F238E27FC236}">
                  <a16:creationId xmlns:a16="http://schemas.microsoft.com/office/drawing/2014/main" id="{DA69D578-BF19-834A-AA1B-0BA1F2FD839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41539" y="2533649"/>
              <a:ext cx="289341" cy="289341"/>
            </a:xfrm>
            <a:prstGeom prst="rect">
              <a:avLst/>
            </a:prstGeom>
          </p:spPr>
        </p:pic>
        <p:grpSp>
          <p:nvGrpSpPr>
            <p:cNvPr id="53" name="Group 52">
              <a:extLst>
                <a:ext uri="{FF2B5EF4-FFF2-40B4-BE49-F238E27FC236}">
                  <a16:creationId xmlns:a16="http://schemas.microsoft.com/office/drawing/2014/main" id="{169E9362-2CA5-6741-AC75-15FB2129FAB1}"/>
                </a:ext>
              </a:extLst>
            </p:cNvPr>
            <p:cNvGrpSpPr/>
            <p:nvPr/>
          </p:nvGrpSpPr>
          <p:grpSpPr>
            <a:xfrm>
              <a:off x="3641568" y="2613572"/>
              <a:ext cx="54864" cy="145353"/>
              <a:chOff x="3555843" y="2613572"/>
              <a:chExt cx="54864" cy="145353"/>
            </a:xfrm>
          </p:grpSpPr>
          <p:sp>
            <p:nvSpPr>
              <p:cNvPr id="60" name="Oval 59">
                <a:extLst>
                  <a:ext uri="{FF2B5EF4-FFF2-40B4-BE49-F238E27FC236}">
                    <a16:creationId xmlns:a16="http://schemas.microsoft.com/office/drawing/2014/main" id="{8C73299C-594D-A14F-915E-B6070EEAE46F}"/>
                  </a:ext>
                </a:extLst>
              </p:cNvPr>
              <p:cNvSpPr/>
              <p:nvPr/>
            </p:nvSpPr>
            <p:spPr>
              <a:xfrm>
                <a:off x="3555843" y="2613572"/>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Oval 60">
                <a:extLst>
                  <a:ext uri="{FF2B5EF4-FFF2-40B4-BE49-F238E27FC236}">
                    <a16:creationId xmlns:a16="http://schemas.microsoft.com/office/drawing/2014/main" id="{C782D8B4-1CB8-C243-AF7D-8B3C0DD4DCAF}"/>
                  </a:ext>
                </a:extLst>
              </p:cNvPr>
              <p:cNvSpPr/>
              <p:nvPr/>
            </p:nvSpPr>
            <p:spPr>
              <a:xfrm>
                <a:off x="3555843" y="2704061"/>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9F58F5B0-FAE7-9642-BC75-DEF642B3FC4C}"/>
                </a:ext>
              </a:extLst>
            </p:cNvPr>
            <p:cNvGrpSpPr/>
            <p:nvPr/>
          </p:nvGrpSpPr>
          <p:grpSpPr>
            <a:xfrm>
              <a:off x="3762218" y="2613572"/>
              <a:ext cx="54864" cy="145353"/>
              <a:chOff x="3555843" y="2613572"/>
              <a:chExt cx="54864" cy="145353"/>
            </a:xfrm>
          </p:grpSpPr>
          <p:sp>
            <p:nvSpPr>
              <p:cNvPr id="58" name="Oval 57">
                <a:extLst>
                  <a:ext uri="{FF2B5EF4-FFF2-40B4-BE49-F238E27FC236}">
                    <a16:creationId xmlns:a16="http://schemas.microsoft.com/office/drawing/2014/main" id="{BF3DDED7-770E-1D4F-925A-64E334D8A828}"/>
                  </a:ext>
                </a:extLst>
              </p:cNvPr>
              <p:cNvSpPr/>
              <p:nvPr/>
            </p:nvSpPr>
            <p:spPr>
              <a:xfrm>
                <a:off x="3555843" y="2613572"/>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Oval 58">
                <a:extLst>
                  <a:ext uri="{FF2B5EF4-FFF2-40B4-BE49-F238E27FC236}">
                    <a16:creationId xmlns:a16="http://schemas.microsoft.com/office/drawing/2014/main" id="{81E86B4F-4B52-C94D-ADF1-2ABCA7FCA447}"/>
                  </a:ext>
                </a:extLst>
              </p:cNvPr>
              <p:cNvSpPr/>
              <p:nvPr/>
            </p:nvSpPr>
            <p:spPr>
              <a:xfrm>
                <a:off x="3555843" y="2704061"/>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D1A2F525-DC88-704B-91E1-435CE0AAE427}"/>
                </a:ext>
              </a:extLst>
            </p:cNvPr>
            <p:cNvGrpSpPr/>
            <p:nvPr/>
          </p:nvGrpSpPr>
          <p:grpSpPr>
            <a:xfrm>
              <a:off x="3879693" y="2613572"/>
              <a:ext cx="54864" cy="145353"/>
              <a:chOff x="3555843" y="2613572"/>
              <a:chExt cx="54864" cy="145353"/>
            </a:xfrm>
          </p:grpSpPr>
          <p:sp>
            <p:nvSpPr>
              <p:cNvPr id="56" name="Oval 55">
                <a:extLst>
                  <a:ext uri="{FF2B5EF4-FFF2-40B4-BE49-F238E27FC236}">
                    <a16:creationId xmlns:a16="http://schemas.microsoft.com/office/drawing/2014/main" id="{C5A687D0-7832-8A48-82BC-4B436EBE41E5}"/>
                  </a:ext>
                </a:extLst>
              </p:cNvPr>
              <p:cNvSpPr/>
              <p:nvPr/>
            </p:nvSpPr>
            <p:spPr>
              <a:xfrm>
                <a:off x="3555843" y="2613572"/>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56">
                <a:extLst>
                  <a:ext uri="{FF2B5EF4-FFF2-40B4-BE49-F238E27FC236}">
                    <a16:creationId xmlns:a16="http://schemas.microsoft.com/office/drawing/2014/main" id="{629FDB39-5337-884C-B4E4-0ECD6CFBDF9D}"/>
                  </a:ext>
                </a:extLst>
              </p:cNvPr>
              <p:cNvSpPr/>
              <p:nvPr/>
            </p:nvSpPr>
            <p:spPr>
              <a:xfrm>
                <a:off x="3555843" y="2704061"/>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5" name="Straight Arrow Connector 4">
            <a:extLst>
              <a:ext uri="{FF2B5EF4-FFF2-40B4-BE49-F238E27FC236}">
                <a16:creationId xmlns:a16="http://schemas.microsoft.com/office/drawing/2014/main" id="{463AFBC6-72B3-B244-8A20-FF312D4391AE}"/>
              </a:ext>
            </a:extLst>
          </p:cNvPr>
          <p:cNvCxnSpPr>
            <a:cxnSpLocks/>
            <a:endCxn id="52" idx="1"/>
          </p:cNvCxnSpPr>
          <p:nvPr/>
        </p:nvCxnSpPr>
        <p:spPr>
          <a:xfrm flipV="1">
            <a:off x="2028162" y="5019679"/>
            <a:ext cx="1176979" cy="2"/>
          </a:xfrm>
          <a:prstGeom prst="straightConnector1">
            <a:avLst/>
          </a:prstGeom>
          <a:ln w="50800">
            <a:solidFill>
              <a:schemeClr val="accent2"/>
            </a:solidFill>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nvGrpSpPr>
          <p:cNvPr id="12" name="Group 11">
            <a:extLst>
              <a:ext uri="{FF2B5EF4-FFF2-40B4-BE49-F238E27FC236}">
                <a16:creationId xmlns:a16="http://schemas.microsoft.com/office/drawing/2014/main" id="{03AFEAED-8F3C-134E-A98E-DA6357C92EB7}"/>
              </a:ext>
            </a:extLst>
          </p:cNvPr>
          <p:cNvGrpSpPr/>
          <p:nvPr/>
        </p:nvGrpSpPr>
        <p:grpSpPr>
          <a:xfrm>
            <a:off x="3668605" y="4632000"/>
            <a:ext cx="379573" cy="379319"/>
            <a:chOff x="3668605" y="4632000"/>
            <a:chExt cx="379573" cy="379319"/>
          </a:xfrm>
        </p:grpSpPr>
        <p:sp>
          <p:nvSpPr>
            <p:cNvPr id="66" name="Rectangle: Rounded Corners 147">
              <a:extLst>
                <a:ext uri="{FF2B5EF4-FFF2-40B4-BE49-F238E27FC236}">
                  <a16:creationId xmlns:a16="http://schemas.microsoft.com/office/drawing/2014/main" id="{364F8800-5A7D-F54B-A0BA-47627150974F}"/>
                </a:ext>
              </a:extLst>
            </p:cNvPr>
            <p:cNvSpPr/>
            <p:nvPr/>
          </p:nvSpPr>
          <p:spPr>
            <a:xfrm>
              <a:off x="3668605" y="4632000"/>
              <a:ext cx="379573" cy="379319"/>
            </a:xfrm>
            <a:prstGeom prst="roundRect">
              <a:avLst>
                <a:gd name="adj" fmla="val 5556"/>
              </a:avLst>
            </a:prstGeom>
            <a:solidFill>
              <a:srgbClr val="00B2A9"/>
            </a:solid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67" name="Picture 8" descr="Image result for vmware logo">
              <a:extLst>
                <a:ext uri="{FF2B5EF4-FFF2-40B4-BE49-F238E27FC236}">
                  <a16:creationId xmlns:a16="http://schemas.microsoft.com/office/drawing/2014/main" id="{E5274498-7EB5-FE42-8E02-039583A0854B}"/>
                </a:ext>
              </a:extLst>
            </p:cNvPr>
            <p:cNvPicPr>
              <a:picLocks noChangeAspect="1" noChangeArrowheads="1"/>
            </p:cNvPicPr>
            <p:nvPr/>
          </p:nvPicPr>
          <p:blipFill rotWithShape="1">
            <a:blip r:embed="rId4" cstate="screen">
              <a:biLevel thresh="25000"/>
              <a:extLst>
                <a:ext uri="{28A0092B-C50C-407E-A947-70E740481C1C}">
                  <a14:useLocalDpi xmlns:a14="http://schemas.microsoft.com/office/drawing/2010/main"/>
                </a:ext>
              </a:extLst>
            </a:blip>
            <a:srcRect t="-1527" b="-2710"/>
            <a:stretch/>
          </p:blipFill>
          <p:spPr bwMode="auto">
            <a:xfrm>
              <a:off x="3706269" y="4777193"/>
              <a:ext cx="295488" cy="129355"/>
            </a:xfrm>
            <a:prstGeom prst="rect">
              <a:avLst/>
            </a:prstGeom>
            <a:solidFill>
              <a:srgbClr val="00B2A9"/>
            </a:solidFill>
            <a:extLst>
              <a:ext uri="{909E8E84-426E-40dd-AFC4-6F175D3DCCD1}">
                <a14:hiddenFill xmlns="" xmlns:a14="http://schemas.microsoft.com/office/drawing/2010/main">
                  <a:solidFill>
                    <a:srgbClr val="FFFFFF"/>
                  </a:solidFill>
                </a14:hiddenFill>
              </a:ext>
            </a:extLst>
          </p:spPr>
        </p:pic>
      </p:grpSp>
      <p:pic>
        <p:nvPicPr>
          <p:cNvPr id="68" name="Picture 67">
            <a:extLst>
              <a:ext uri="{FF2B5EF4-FFF2-40B4-BE49-F238E27FC236}">
                <a16:creationId xmlns:a16="http://schemas.microsoft.com/office/drawing/2014/main" id="{B9D3C8B2-E1B3-604C-884A-D842E8E0787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3749155" y="4982174"/>
            <a:ext cx="233063" cy="483782"/>
          </a:xfrm>
          <a:prstGeom prst="rect">
            <a:avLst/>
          </a:prstGeom>
        </p:spPr>
      </p:pic>
      <p:cxnSp>
        <p:nvCxnSpPr>
          <p:cNvPr id="69" name="Straight Arrow Connector 68">
            <a:extLst>
              <a:ext uri="{FF2B5EF4-FFF2-40B4-BE49-F238E27FC236}">
                <a16:creationId xmlns:a16="http://schemas.microsoft.com/office/drawing/2014/main" id="{57249ED1-1888-DD4C-9E94-D91D2E971642}"/>
              </a:ext>
            </a:extLst>
          </p:cNvPr>
          <p:cNvCxnSpPr>
            <a:cxnSpLocks/>
            <a:stCxn id="51" idx="3"/>
          </p:cNvCxnSpPr>
          <p:nvPr/>
        </p:nvCxnSpPr>
        <p:spPr>
          <a:xfrm flipV="1">
            <a:off x="5042907" y="4178132"/>
            <a:ext cx="1827793" cy="842354"/>
          </a:xfrm>
          <a:prstGeom prst="straightConnector1">
            <a:avLst/>
          </a:prstGeom>
          <a:ln w="50800">
            <a:solidFill>
              <a:schemeClr val="accent2"/>
            </a:solidFill>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72" name="Picture 71">
            <a:extLst>
              <a:ext uri="{FF2B5EF4-FFF2-40B4-BE49-F238E27FC236}">
                <a16:creationId xmlns:a16="http://schemas.microsoft.com/office/drawing/2014/main" id="{EAE290AD-B360-A744-8F00-40957A8FDD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9067" y="3775322"/>
            <a:ext cx="805619" cy="805619"/>
          </a:xfrm>
          <a:prstGeom prst="rect">
            <a:avLst/>
          </a:prstGeom>
        </p:spPr>
      </p:pic>
      <p:pic>
        <p:nvPicPr>
          <p:cNvPr id="75" name="Picture 74">
            <a:extLst>
              <a:ext uri="{FF2B5EF4-FFF2-40B4-BE49-F238E27FC236}">
                <a16:creationId xmlns:a16="http://schemas.microsoft.com/office/drawing/2014/main" id="{5A7B4B91-FE99-784F-9E88-DA7A1B09A9E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3749155" y="5274305"/>
            <a:ext cx="233063" cy="483782"/>
          </a:xfrm>
          <a:prstGeom prst="rect">
            <a:avLst/>
          </a:prstGeom>
        </p:spPr>
      </p:pic>
      <p:pic>
        <p:nvPicPr>
          <p:cNvPr id="76" name="Picture 75">
            <a:extLst>
              <a:ext uri="{FF2B5EF4-FFF2-40B4-BE49-F238E27FC236}">
                <a16:creationId xmlns:a16="http://schemas.microsoft.com/office/drawing/2014/main" id="{01F26D06-9F34-6F43-AB8D-B18E74D800F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5705129" y="4418771"/>
            <a:ext cx="233063" cy="483782"/>
          </a:xfrm>
          <a:prstGeom prst="rect">
            <a:avLst/>
          </a:prstGeom>
        </p:spPr>
      </p:pic>
      <p:pic>
        <p:nvPicPr>
          <p:cNvPr id="77" name="Picture 76">
            <a:extLst>
              <a:ext uri="{FF2B5EF4-FFF2-40B4-BE49-F238E27FC236}">
                <a16:creationId xmlns:a16="http://schemas.microsoft.com/office/drawing/2014/main" id="{B2AC8ABE-3DEC-474A-856F-9258C4B2E1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7809544" y="3685499"/>
            <a:ext cx="233063" cy="483782"/>
          </a:xfrm>
          <a:prstGeom prst="rect">
            <a:avLst/>
          </a:prstGeom>
        </p:spPr>
      </p:pic>
      <p:pic>
        <p:nvPicPr>
          <p:cNvPr id="78" name="Picture 77">
            <a:extLst>
              <a:ext uri="{FF2B5EF4-FFF2-40B4-BE49-F238E27FC236}">
                <a16:creationId xmlns:a16="http://schemas.microsoft.com/office/drawing/2014/main" id="{5BE7A95F-3B8F-2240-9C28-48B4482E9B7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7812583" y="3946353"/>
            <a:ext cx="233063" cy="483782"/>
          </a:xfrm>
          <a:prstGeom prst="rect">
            <a:avLst/>
          </a:prstGeom>
        </p:spPr>
      </p:pic>
      <p:pic>
        <p:nvPicPr>
          <p:cNvPr id="79" name="Picture 78">
            <a:extLst>
              <a:ext uri="{FF2B5EF4-FFF2-40B4-BE49-F238E27FC236}">
                <a16:creationId xmlns:a16="http://schemas.microsoft.com/office/drawing/2014/main" id="{90647C6D-F4A4-544C-8F6D-5F2E38D39ED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7809544" y="3419260"/>
            <a:ext cx="233063" cy="483782"/>
          </a:xfrm>
          <a:prstGeom prst="rect">
            <a:avLst/>
          </a:prstGeom>
        </p:spPr>
      </p:pic>
    </p:spTree>
    <p:extLst>
      <p:ext uri="{BB962C8B-B14F-4D97-AF65-F5344CB8AC3E}">
        <p14:creationId xmlns:p14="http://schemas.microsoft.com/office/powerpoint/2010/main" val="65666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0" grpId="0"/>
      <p:bldP spid="763" grpId="0"/>
      <p:bldP spid="76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EA9198-6722-44AD-B327-B728FBAA80FE}"/>
              </a:ext>
            </a:extLst>
          </p:cNvPr>
          <p:cNvPicPr>
            <a:picLocks noChangeAspect="1"/>
          </p:cNvPicPr>
          <p:nvPr/>
        </p:nvPicPr>
        <p:blipFill>
          <a:blip r:embed="rId3"/>
          <a:stretch>
            <a:fillRect/>
          </a:stretch>
        </p:blipFill>
        <p:spPr>
          <a:xfrm>
            <a:off x="0" y="-3845"/>
            <a:ext cx="12191999" cy="6861845"/>
          </a:xfrm>
          <a:prstGeom prst="rect">
            <a:avLst/>
          </a:prstGeom>
        </p:spPr>
      </p:pic>
    </p:spTree>
    <p:extLst>
      <p:ext uri="{BB962C8B-B14F-4D97-AF65-F5344CB8AC3E}">
        <p14:creationId xmlns:p14="http://schemas.microsoft.com/office/powerpoint/2010/main" val="2632866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FE84C-2078-7845-BF06-358EFAD810CE}"/>
              </a:ext>
            </a:extLst>
          </p:cNvPr>
          <p:cNvSpPr>
            <a:spLocks noGrp="1"/>
          </p:cNvSpPr>
          <p:nvPr>
            <p:ph type="title"/>
          </p:nvPr>
        </p:nvSpPr>
        <p:spPr/>
        <p:txBody>
          <a:bodyPr>
            <a:normAutofit/>
          </a:bodyPr>
          <a:lstStyle/>
          <a:p>
            <a:r>
              <a:rPr lang="en-US" sz="3000" dirty="0">
                <a:latin typeface="+mn-lt"/>
              </a:rPr>
              <a:t>Our Anomaly Detection Model</a:t>
            </a:r>
          </a:p>
        </p:txBody>
      </p:sp>
      <p:grpSp>
        <p:nvGrpSpPr>
          <p:cNvPr id="13" name="Google Shape;717;p68"/>
          <p:cNvGrpSpPr/>
          <p:nvPr/>
        </p:nvGrpSpPr>
        <p:grpSpPr>
          <a:xfrm>
            <a:off x="11667" y="2368933"/>
            <a:ext cx="3466133" cy="3686867"/>
            <a:chOff x="8750" y="1776700"/>
            <a:chExt cx="2599600" cy="2765150"/>
          </a:xfrm>
        </p:grpSpPr>
        <p:sp>
          <p:nvSpPr>
            <p:cNvPr id="14" name="Google Shape;718;p68"/>
            <p:cNvSpPr/>
            <p:nvPr/>
          </p:nvSpPr>
          <p:spPr>
            <a:xfrm>
              <a:off x="747825" y="1776700"/>
              <a:ext cx="1711500" cy="2582700"/>
            </a:xfrm>
            <a:prstGeom prst="roundRect">
              <a:avLst>
                <a:gd name="adj" fmla="val 16667"/>
              </a:avLst>
            </a:prstGeom>
            <a:solidFill>
              <a:srgbClr val="FFFFFF"/>
            </a:solidFill>
            <a:ln w="19050" cap="flat" cmpd="sng">
              <a:solidFill>
                <a:srgbClr val="00857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1A1A1A"/>
                </a:solidFill>
                <a:effectLst/>
                <a:uLnTx/>
                <a:uFillTx/>
                <a:latin typeface="Segoe UI"/>
                <a:ea typeface="Arial"/>
                <a:cs typeface="Arial"/>
                <a:sym typeface="Arial"/>
              </a:endParaRPr>
            </a:p>
          </p:txBody>
        </p:sp>
        <p:pic>
          <p:nvPicPr>
            <p:cNvPr id="15" name="Google Shape;719;p68"/>
            <p:cNvPicPr preferRelativeResize="0"/>
            <p:nvPr/>
          </p:nvPicPr>
          <p:blipFill>
            <a:blip r:embed="rId3">
              <a:alphaModFix/>
            </a:blip>
            <a:stretch>
              <a:fillRect/>
            </a:stretch>
          </p:blipFill>
          <p:spPr>
            <a:xfrm>
              <a:off x="152400" y="3554275"/>
              <a:ext cx="152400" cy="152400"/>
            </a:xfrm>
            <a:prstGeom prst="rect">
              <a:avLst/>
            </a:prstGeom>
            <a:noFill/>
            <a:ln>
              <a:noFill/>
            </a:ln>
          </p:spPr>
        </p:pic>
        <p:sp>
          <p:nvSpPr>
            <p:cNvPr id="16" name="Google Shape;720;p68"/>
            <p:cNvSpPr/>
            <p:nvPr/>
          </p:nvSpPr>
          <p:spPr>
            <a:xfrm>
              <a:off x="1278750" y="2430450"/>
              <a:ext cx="642900" cy="590700"/>
            </a:xfrm>
            <a:prstGeom prst="ellipse">
              <a:avLst/>
            </a:prstGeom>
            <a:solidFill>
              <a:srgbClr val="00857E"/>
            </a:solidFill>
            <a:ln w="9525" cap="flat" cmpd="sng">
              <a:solidFill>
                <a:srgbClr val="00B2A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1A1A1A"/>
                </a:solidFill>
                <a:effectLst/>
                <a:uLnTx/>
                <a:uFillTx/>
                <a:latin typeface="Segoe UI"/>
                <a:ea typeface="Arial"/>
                <a:cs typeface="Arial"/>
                <a:sym typeface="Arial"/>
              </a:endParaRPr>
            </a:p>
          </p:txBody>
        </p:sp>
        <p:cxnSp>
          <p:nvCxnSpPr>
            <p:cNvPr id="17" name="Google Shape;721;p68"/>
            <p:cNvCxnSpPr/>
            <p:nvPr/>
          </p:nvCxnSpPr>
          <p:spPr>
            <a:xfrm rot="10800000" flipH="1">
              <a:off x="8750" y="2725825"/>
              <a:ext cx="1269900" cy="6600"/>
            </a:xfrm>
            <a:prstGeom prst="straightConnector1">
              <a:avLst/>
            </a:prstGeom>
            <a:noFill/>
            <a:ln w="38100" cap="flat" cmpd="sng">
              <a:solidFill>
                <a:schemeClr val="accent1"/>
              </a:solidFill>
              <a:prstDash val="solid"/>
              <a:round/>
              <a:headEnd type="none" w="med" len="med"/>
              <a:tailEnd type="triangle" w="med" len="med"/>
            </a:ln>
          </p:spPr>
        </p:cxnSp>
        <p:sp>
          <p:nvSpPr>
            <p:cNvPr id="18" name="Google Shape;722;p68"/>
            <p:cNvSpPr txBox="1"/>
            <p:nvPr/>
          </p:nvSpPr>
          <p:spPr>
            <a:xfrm>
              <a:off x="896850" y="3099450"/>
              <a:ext cx="1711500" cy="14424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1A1A1A"/>
                  </a:solidFill>
                  <a:effectLst/>
                  <a:uLnTx/>
                  <a:uFillTx/>
                  <a:latin typeface="Segoe UI"/>
                  <a:ea typeface="Franklin Gothic"/>
                  <a:cs typeface="Franklin Gothic"/>
                  <a:sym typeface="Franklin Gothic"/>
                </a:rPr>
                <a:t>10 Files Added</a:t>
              </a: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1A1A1A"/>
                  </a:solidFill>
                  <a:effectLst/>
                  <a:uLnTx/>
                  <a:uFillTx/>
                  <a:latin typeface="Segoe UI"/>
                  <a:ea typeface="Franklin Gothic"/>
                  <a:cs typeface="Franklin Gothic"/>
                  <a:sym typeface="Franklin Gothic"/>
                </a:rPr>
                <a:t>20 Files Modified</a:t>
              </a: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1A1A1A"/>
                  </a:solidFill>
                  <a:effectLst/>
                  <a:uLnTx/>
                  <a:uFillTx/>
                  <a:latin typeface="Segoe UI"/>
                  <a:ea typeface="Franklin Gothic"/>
                  <a:cs typeface="Franklin Gothic"/>
                  <a:sym typeface="Franklin Gothic"/>
                </a:rPr>
                <a:t>4 Files Removed</a:t>
              </a: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p:txBody>
        </p:sp>
        <p:sp>
          <p:nvSpPr>
            <p:cNvPr id="20" name="Google Shape;723;p68"/>
            <p:cNvSpPr txBox="1"/>
            <p:nvPr/>
          </p:nvSpPr>
          <p:spPr>
            <a:xfrm>
              <a:off x="831200" y="1822125"/>
              <a:ext cx="1555500" cy="373500"/>
            </a:xfrm>
            <a:prstGeom prst="rect">
              <a:avLst/>
            </a:prstGeom>
            <a:noFill/>
            <a:ln>
              <a:noFill/>
            </a:ln>
          </p:spPr>
          <p:txBody>
            <a:bodyPr spcFirstLastPara="1" wrap="square" lIns="121900" tIns="121900" rIns="121900" bIns="1219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Tx/>
                <a:buFont typeface="Arial"/>
                <a:buNone/>
                <a:tabLst/>
                <a:defRPr/>
              </a:pPr>
              <a:r>
                <a:rPr kumimoji="0" lang="en" sz="1867" b="1" i="0" u="none" strike="noStrike" kern="0" cap="none" spc="0" normalizeH="0" baseline="0" noProof="0" dirty="0">
                  <a:ln>
                    <a:noFill/>
                  </a:ln>
                  <a:solidFill>
                    <a:srgbClr val="1A1A1A"/>
                  </a:solidFill>
                  <a:effectLst/>
                  <a:uLnTx/>
                  <a:uFillTx/>
                  <a:latin typeface="Segoe UI"/>
                  <a:ea typeface="Franklin Gothic"/>
                  <a:cs typeface="Franklin Gothic"/>
                  <a:sym typeface="Franklin Gothic"/>
                </a:rPr>
                <a:t>11 PM Mon</a:t>
              </a:r>
              <a:endParaRPr kumimoji="0" sz="1867" b="1" i="0" u="none" strike="noStrike" kern="0" cap="none" spc="0" normalizeH="0" baseline="0" noProof="0" dirty="0">
                <a:ln>
                  <a:noFill/>
                </a:ln>
                <a:solidFill>
                  <a:srgbClr val="1A1A1A"/>
                </a:solidFill>
                <a:effectLst/>
                <a:uLnTx/>
                <a:uFillTx/>
                <a:latin typeface="Segoe UI"/>
                <a:ea typeface="Franklin Gothic"/>
                <a:cs typeface="Franklin Gothic"/>
                <a:sym typeface="Franklin Gothic"/>
              </a:endParaRPr>
            </a:p>
          </p:txBody>
        </p:sp>
      </p:grpSp>
      <p:sp>
        <p:nvSpPr>
          <p:cNvPr id="21" name="Google Shape;724;p68"/>
          <p:cNvSpPr txBox="1"/>
          <p:nvPr/>
        </p:nvSpPr>
        <p:spPr>
          <a:xfrm>
            <a:off x="997101" y="1523267"/>
            <a:ext cx="5725416" cy="5816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r>
              <a:rPr kumimoji="0" lang="en" sz="1867" b="0" i="0" u="none" strike="noStrike" kern="0" cap="none" spc="0" normalizeH="0" baseline="0" noProof="0" dirty="0">
                <a:ln>
                  <a:noFill/>
                </a:ln>
                <a:solidFill>
                  <a:srgbClr val="1A1A1A"/>
                </a:solidFill>
                <a:effectLst/>
                <a:uLnTx/>
                <a:uFillTx/>
                <a:latin typeface="Segoe UI"/>
                <a:ea typeface="Arial"/>
                <a:cs typeface="Arial"/>
                <a:sym typeface="Arial"/>
              </a:rPr>
              <a:t>Machine Learning Model learns baseline behavior</a:t>
            </a:r>
            <a:endParaRPr kumimoji="0" sz="1867" b="0" i="0" u="none" strike="noStrike" kern="0" cap="none" spc="0" normalizeH="0" baseline="0" noProof="0" dirty="0">
              <a:ln>
                <a:noFill/>
              </a:ln>
              <a:solidFill>
                <a:srgbClr val="1A1A1A"/>
              </a:solidFill>
              <a:effectLst/>
              <a:uLnTx/>
              <a:uFillTx/>
              <a:latin typeface="Segoe UI"/>
              <a:ea typeface="Arial"/>
              <a:cs typeface="Arial"/>
              <a:sym typeface="Arial"/>
            </a:endParaRPr>
          </a:p>
        </p:txBody>
      </p:sp>
      <p:sp>
        <p:nvSpPr>
          <p:cNvPr id="22" name="Google Shape;725;p68"/>
          <p:cNvSpPr txBox="1"/>
          <p:nvPr/>
        </p:nvSpPr>
        <p:spPr>
          <a:xfrm>
            <a:off x="6950967" y="1528433"/>
            <a:ext cx="5108400" cy="5816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r>
              <a:rPr kumimoji="0" lang="en" sz="1867" b="0" i="0" u="none" strike="noStrike" kern="0" cap="none" spc="0" normalizeH="0" baseline="0" noProof="0" dirty="0">
                <a:ln>
                  <a:noFill/>
                </a:ln>
                <a:solidFill>
                  <a:srgbClr val="1A1A1A"/>
                </a:solidFill>
                <a:effectLst/>
                <a:uLnTx/>
                <a:uFillTx/>
                <a:latin typeface="Segoe UI"/>
                <a:ea typeface="Arial"/>
                <a:cs typeface="Arial"/>
                <a:sym typeface="Arial"/>
              </a:rPr>
              <a:t>Detect anomalies and alert as they come in!</a:t>
            </a:r>
            <a:endParaRPr kumimoji="0" sz="1867" b="0" i="0" u="none" strike="noStrike" kern="0" cap="none" spc="0" normalizeH="0" baseline="0" noProof="0" dirty="0">
              <a:ln>
                <a:noFill/>
              </a:ln>
              <a:solidFill>
                <a:srgbClr val="1A1A1A"/>
              </a:solidFill>
              <a:effectLst/>
              <a:uLnTx/>
              <a:uFillTx/>
              <a:latin typeface="Segoe UI"/>
              <a:ea typeface="Arial"/>
              <a:cs typeface="Arial"/>
              <a:sym typeface="Arial"/>
            </a:endParaRPr>
          </a:p>
        </p:txBody>
      </p:sp>
      <p:grpSp>
        <p:nvGrpSpPr>
          <p:cNvPr id="23" name="Google Shape;726;p68"/>
          <p:cNvGrpSpPr/>
          <p:nvPr/>
        </p:nvGrpSpPr>
        <p:grpSpPr>
          <a:xfrm>
            <a:off x="2562200" y="2368933"/>
            <a:ext cx="4465267" cy="3686867"/>
            <a:chOff x="1921650" y="1776700"/>
            <a:chExt cx="3348950" cy="2765150"/>
          </a:xfrm>
        </p:grpSpPr>
        <p:sp>
          <p:nvSpPr>
            <p:cNvPr id="24" name="Google Shape;727;p68"/>
            <p:cNvSpPr/>
            <p:nvPr/>
          </p:nvSpPr>
          <p:spPr>
            <a:xfrm>
              <a:off x="3406700" y="1776700"/>
              <a:ext cx="1711500" cy="2582700"/>
            </a:xfrm>
            <a:prstGeom prst="roundRect">
              <a:avLst>
                <a:gd name="adj" fmla="val 16667"/>
              </a:avLst>
            </a:prstGeom>
            <a:solidFill>
              <a:srgbClr val="FFFFFF"/>
            </a:solidFill>
            <a:ln w="19050" cap="flat" cmpd="sng">
              <a:solidFill>
                <a:srgbClr val="00857E"/>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1A1A1A"/>
                </a:solidFill>
                <a:effectLst/>
                <a:uLnTx/>
                <a:uFillTx/>
                <a:latin typeface="Segoe UI"/>
                <a:ea typeface="Arial"/>
                <a:cs typeface="Arial"/>
                <a:sym typeface="Arial"/>
              </a:endParaRPr>
            </a:p>
          </p:txBody>
        </p:sp>
        <p:sp>
          <p:nvSpPr>
            <p:cNvPr id="25" name="Google Shape;728;p68"/>
            <p:cNvSpPr/>
            <p:nvPr/>
          </p:nvSpPr>
          <p:spPr>
            <a:xfrm>
              <a:off x="3945750" y="2430450"/>
              <a:ext cx="642900" cy="590700"/>
            </a:xfrm>
            <a:prstGeom prst="ellipse">
              <a:avLst/>
            </a:prstGeom>
            <a:solidFill>
              <a:srgbClr val="00857E"/>
            </a:solidFill>
            <a:ln w="9525" cap="flat" cmpd="sng">
              <a:solidFill>
                <a:srgbClr val="00B2A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1A1A1A"/>
                </a:solidFill>
                <a:effectLst/>
                <a:uLnTx/>
                <a:uFillTx/>
                <a:latin typeface="Segoe UI"/>
                <a:ea typeface="Arial"/>
                <a:cs typeface="Arial"/>
                <a:sym typeface="Arial"/>
              </a:endParaRPr>
            </a:p>
          </p:txBody>
        </p:sp>
        <p:cxnSp>
          <p:nvCxnSpPr>
            <p:cNvPr id="26" name="Google Shape;729;p68"/>
            <p:cNvCxnSpPr/>
            <p:nvPr/>
          </p:nvCxnSpPr>
          <p:spPr>
            <a:xfrm>
              <a:off x="1921650" y="2725800"/>
              <a:ext cx="2024100" cy="0"/>
            </a:xfrm>
            <a:prstGeom prst="straightConnector1">
              <a:avLst/>
            </a:prstGeom>
            <a:noFill/>
            <a:ln w="34925" cap="flat" cmpd="sng">
              <a:solidFill>
                <a:schemeClr val="accent1"/>
              </a:solidFill>
              <a:prstDash val="solid"/>
              <a:round/>
              <a:headEnd type="none" w="med" len="med"/>
              <a:tailEnd type="triangle" w="med" len="med"/>
            </a:ln>
          </p:spPr>
        </p:cxnSp>
        <p:sp>
          <p:nvSpPr>
            <p:cNvPr id="27" name="Google Shape;730;p68"/>
            <p:cNvSpPr txBox="1"/>
            <p:nvPr/>
          </p:nvSpPr>
          <p:spPr>
            <a:xfrm>
              <a:off x="3559100" y="3099450"/>
              <a:ext cx="1711500" cy="14424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1A1A1A"/>
                  </a:solidFill>
                  <a:effectLst/>
                  <a:uLnTx/>
                  <a:uFillTx/>
                  <a:latin typeface="Segoe UI"/>
                  <a:ea typeface="Franklin Gothic"/>
                  <a:cs typeface="Franklin Gothic"/>
                  <a:sym typeface="Franklin Gothic"/>
                </a:rPr>
                <a:t>8 Files Added</a:t>
              </a: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1A1A1A"/>
                  </a:solidFill>
                  <a:effectLst/>
                  <a:uLnTx/>
                  <a:uFillTx/>
                  <a:latin typeface="Segoe UI"/>
                  <a:ea typeface="Franklin Gothic"/>
                  <a:cs typeface="Franklin Gothic"/>
                  <a:sym typeface="Franklin Gothic"/>
                </a:rPr>
                <a:t>23 Files Modified</a:t>
              </a: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1A1A1A"/>
                  </a:solidFill>
                  <a:effectLst/>
                  <a:uLnTx/>
                  <a:uFillTx/>
                  <a:latin typeface="Segoe UI"/>
                  <a:ea typeface="Franklin Gothic"/>
                  <a:cs typeface="Franklin Gothic"/>
                  <a:sym typeface="Franklin Gothic"/>
                </a:rPr>
                <a:t>6 Files Removed</a:t>
              </a: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p:txBody>
        </p:sp>
        <p:sp>
          <p:nvSpPr>
            <p:cNvPr id="28" name="Google Shape;731;p68"/>
            <p:cNvSpPr txBox="1"/>
            <p:nvPr/>
          </p:nvSpPr>
          <p:spPr>
            <a:xfrm>
              <a:off x="3486388" y="1849100"/>
              <a:ext cx="1555500" cy="373500"/>
            </a:xfrm>
            <a:prstGeom prst="rect">
              <a:avLst/>
            </a:prstGeom>
            <a:noFill/>
            <a:ln>
              <a:noFill/>
            </a:ln>
          </p:spPr>
          <p:txBody>
            <a:bodyPr spcFirstLastPara="1" wrap="square" lIns="121900" tIns="121900" rIns="121900" bIns="1219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Tx/>
                <a:buFont typeface="Arial"/>
                <a:buNone/>
                <a:tabLst/>
                <a:defRPr/>
              </a:pPr>
              <a:r>
                <a:rPr kumimoji="0" lang="en" sz="1867" b="1" i="0" u="none" strike="noStrike" kern="0" cap="none" spc="0" normalizeH="0" baseline="0" noProof="0">
                  <a:ln>
                    <a:noFill/>
                  </a:ln>
                  <a:solidFill>
                    <a:srgbClr val="1A1A1A"/>
                  </a:solidFill>
                  <a:effectLst/>
                  <a:uLnTx/>
                  <a:uFillTx/>
                  <a:latin typeface="Segoe UI"/>
                  <a:ea typeface="Franklin Gothic"/>
                  <a:cs typeface="Franklin Gothic"/>
                  <a:sym typeface="Franklin Gothic"/>
                </a:rPr>
                <a:t>11 PM Tues</a:t>
              </a:r>
              <a:endParaRPr kumimoji="0" sz="1867" b="1"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p:txBody>
        </p:sp>
      </p:grpSp>
      <p:grpSp>
        <p:nvGrpSpPr>
          <p:cNvPr id="29" name="Google Shape;732;p68"/>
          <p:cNvGrpSpPr/>
          <p:nvPr/>
        </p:nvGrpSpPr>
        <p:grpSpPr>
          <a:xfrm>
            <a:off x="6118267" y="2368933"/>
            <a:ext cx="4664100" cy="3686867"/>
            <a:chOff x="4588700" y="1776700"/>
            <a:chExt cx="3498075" cy="2765150"/>
          </a:xfrm>
        </p:grpSpPr>
        <p:sp>
          <p:nvSpPr>
            <p:cNvPr id="30" name="Google Shape;733;p68"/>
            <p:cNvSpPr/>
            <p:nvPr/>
          </p:nvSpPr>
          <p:spPr>
            <a:xfrm>
              <a:off x="6049900" y="1776700"/>
              <a:ext cx="1711500" cy="2582700"/>
            </a:xfrm>
            <a:prstGeom prst="roundRect">
              <a:avLst>
                <a:gd name="adj" fmla="val 16667"/>
              </a:avLst>
            </a:prstGeom>
            <a:solidFill>
              <a:srgbClr val="FFFFFF"/>
            </a:solidFill>
            <a:ln w="19050" cap="flat" cmpd="sng">
              <a:solidFill>
                <a:srgbClr val="CC000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1A1A1A"/>
                </a:solidFill>
                <a:effectLst/>
                <a:uLnTx/>
                <a:uFillTx/>
                <a:latin typeface="Segoe UI"/>
                <a:ea typeface="Arial"/>
                <a:cs typeface="Arial"/>
                <a:sym typeface="Arial"/>
              </a:endParaRPr>
            </a:p>
          </p:txBody>
        </p:sp>
        <p:sp>
          <p:nvSpPr>
            <p:cNvPr id="31" name="Google Shape;734;p68"/>
            <p:cNvSpPr/>
            <p:nvPr/>
          </p:nvSpPr>
          <p:spPr>
            <a:xfrm>
              <a:off x="6531800" y="2430450"/>
              <a:ext cx="642900" cy="590700"/>
            </a:xfrm>
            <a:prstGeom prst="ellipse">
              <a:avLst/>
            </a:prstGeom>
            <a:solidFill>
              <a:srgbClr val="CC0000"/>
            </a:solidFill>
            <a:ln w="9525" cap="flat" cmpd="sng">
              <a:solidFill>
                <a:srgbClr val="EA999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a:ln>
                  <a:noFill/>
                </a:ln>
                <a:solidFill>
                  <a:srgbClr val="1A1A1A"/>
                </a:solidFill>
                <a:effectLst/>
                <a:uLnTx/>
                <a:uFillTx/>
                <a:latin typeface="Segoe UI"/>
                <a:ea typeface="Arial"/>
                <a:cs typeface="Arial"/>
                <a:sym typeface="Arial"/>
              </a:endParaRPr>
            </a:p>
          </p:txBody>
        </p:sp>
        <p:cxnSp>
          <p:nvCxnSpPr>
            <p:cNvPr id="32" name="Google Shape;735;p68"/>
            <p:cNvCxnSpPr/>
            <p:nvPr/>
          </p:nvCxnSpPr>
          <p:spPr>
            <a:xfrm>
              <a:off x="4588700" y="2725800"/>
              <a:ext cx="1943100" cy="0"/>
            </a:xfrm>
            <a:prstGeom prst="straightConnector1">
              <a:avLst/>
            </a:prstGeom>
            <a:noFill/>
            <a:ln w="34925" cap="flat" cmpd="sng">
              <a:solidFill>
                <a:srgbClr val="FF0000"/>
              </a:solidFill>
              <a:prstDash val="solid"/>
              <a:round/>
              <a:headEnd type="none" w="med" len="med"/>
              <a:tailEnd type="triangle" w="med" len="med"/>
            </a:ln>
          </p:spPr>
        </p:cxnSp>
        <p:sp>
          <p:nvSpPr>
            <p:cNvPr id="34" name="Google Shape;736;p68"/>
            <p:cNvSpPr txBox="1"/>
            <p:nvPr/>
          </p:nvSpPr>
          <p:spPr>
            <a:xfrm>
              <a:off x="6170975" y="3099450"/>
              <a:ext cx="1915800" cy="1442400"/>
            </a:xfrm>
            <a:prstGeom prst="rect">
              <a:avLst/>
            </a:prstGeom>
            <a:noFill/>
            <a:ln>
              <a:noFill/>
            </a:ln>
          </p:spPr>
          <p:txBody>
            <a:bodyPr spcFirstLastPara="1" wrap="square" lIns="121900" tIns="121900" rIns="121900" bIns="121900" anchor="t" anchorCtr="0">
              <a:noAutofit/>
            </a:bodyPr>
            <a:lstStyle/>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1A1A1A"/>
                  </a:solidFill>
                  <a:effectLst/>
                  <a:uLnTx/>
                  <a:uFillTx/>
                  <a:latin typeface="Segoe UI"/>
                  <a:ea typeface="Franklin Gothic"/>
                  <a:cs typeface="Franklin Gothic"/>
                  <a:sym typeface="Franklin Gothic"/>
                </a:rPr>
                <a:t>2032 Files Added</a:t>
              </a: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1A1A1A"/>
                  </a:solidFill>
                  <a:effectLst/>
                  <a:uLnTx/>
                  <a:uFillTx/>
                  <a:latin typeface="Segoe UI"/>
                  <a:ea typeface="Franklin Gothic"/>
                  <a:cs typeface="Franklin Gothic"/>
                  <a:sym typeface="Franklin Gothic"/>
                </a:rPr>
                <a:t>1321 Files Modified</a:t>
              </a: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a:p>
              <a:pPr marL="0" marR="0" lvl="0" indent="0" algn="l" defTabSz="914367" rtl="0" eaLnBrk="1" fontAlgn="auto" latinLnBrk="0" hangingPunct="1">
                <a:lnSpc>
                  <a:spcPct val="100000"/>
                </a:lnSpc>
                <a:spcBef>
                  <a:spcPts val="0"/>
                </a:spcBef>
                <a:spcAft>
                  <a:spcPts val="0"/>
                </a:spcAft>
                <a:buClr>
                  <a:srgbClr val="000000"/>
                </a:buClr>
                <a:buSzTx/>
                <a:buFont typeface="Arial"/>
                <a:buNone/>
                <a:tabLst/>
                <a:defRPr/>
              </a:pPr>
              <a:r>
                <a:rPr kumimoji="0" lang="en" sz="1600" b="0" i="0" u="none" strike="noStrike" kern="0" cap="none" spc="0" normalizeH="0" baseline="0" noProof="0">
                  <a:ln>
                    <a:noFill/>
                  </a:ln>
                  <a:solidFill>
                    <a:srgbClr val="1A1A1A"/>
                  </a:solidFill>
                  <a:effectLst/>
                  <a:uLnTx/>
                  <a:uFillTx/>
                  <a:latin typeface="Segoe UI"/>
                  <a:ea typeface="Franklin Gothic"/>
                  <a:cs typeface="Franklin Gothic"/>
                  <a:sym typeface="Franklin Gothic"/>
                </a:rPr>
                <a:t>2032 Files Removed</a:t>
              </a:r>
              <a:endParaRPr kumimoji="0" sz="1600" b="0"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p:txBody>
        </p:sp>
        <p:sp>
          <p:nvSpPr>
            <p:cNvPr id="35" name="Google Shape;737;p68"/>
            <p:cNvSpPr txBox="1"/>
            <p:nvPr/>
          </p:nvSpPr>
          <p:spPr>
            <a:xfrm>
              <a:off x="6068900" y="1824775"/>
              <a:ext cx="1711500" cy="373500"/>
            </a:xfrm>
            <a:prstGeom prst="rect">
              <a:avLst/>
            </a:prstGeom>
            <a:noFill/>
            <a:ln>
              <a:noFill/>
            </a:ln>
          </p:spPr>
          <p:txBody>
            <a:bodyPr spcFirstLastPara="1" wrap="square" lIns="121900" tIns="121900" rIns="121900" bIns="121900" anchor="t" anchorCtr="0">
              <a:noAutofit/>
            </a:bodyPr>
            <a:lstStyle/>
            <a:p>
              <a:pPr marL="0" marR="0" lvl="0" indent="0" algn="ctr" defTabSz="914367" rtl="0" eaLnBrk="1" fontAlgn="auto" latinLnBrk="0" hangingPunct="1">
                <a:lnSpc>
                  <a:spcPct val="100000"/>
                </a:lnSpc>
                <a:spcBef>
                  <a:spcPts val="0"/>
                </a:spcBef>
                <a:spcAft>
                  <a:spcPts val="0"/>
                </a:spcAft>
                <a:buClr>
                  <a:srgbClr val="000000"/>
                </a:buClr>
                <a:buSzTx/>
                <a:buFont typeface="Arial"/>
                <a:buNone/>
                <a:tabLst/>
                <a:defRPr/>
              </a:pPr>
              <a:r>
                <a:rPr kumimoji="0" lang="en" sz="1867" b="1" i="0" u="none" strike="noStrike" kern="0" cap="none" spc="0" normalizeH="0" baseline="0" noProof="0">
                  <a:ln>
                    <a:noFill/>
                  </a:ln>
                  <a:solidFill>
                    <a:srgbClr val="1A1A1A"/>
                  </a:solidFill>
                  <a:effectLst/>
                  <a:uLnTx/>
                  <a:uFillTx/>
                  <a:latin typeface="Segoe UI"/>
                  <a:ea typeface="Franklin Gothic"/>
                  <a:cs typeface="Franklin Gothic"/>
                  <a:sym typeface="Franklin Gothic"/>
                </a:rPr>
                <a:t>11 PM Wed</a:t>
              </a:r>
              <a:endParaRPr kumimoji="0" sz="1867" b="1" i="0" u="none" strike="noStrike" kern="0" cap="none" spc="0" normalizeH="0" baseline="0" noProof="0">
                <a:ln>
                  <a:noFill/>
                </a:ln>
                <a:solidFill>
                  <a:srgbClr val="1A1A1A"/>
                </a:solidFill>
                <a:effectLst/>
                <a:uLnTx/>
                <a:uFillTx/>
                <a:latin typeface="Segoe UI"/>
                <a:ea typeface="Franklin Gothic"/>
                <a:cs typeface="Franklin Gothic"/>
                <a:sym typeface="Franklin Gothic"/>
              </a:endParaRPr>
            </a:p>
          </p:txBody>
        </p:sp>
      </p:grpSp>
    </p:spTree>
    <p:extLst>
      <p:ext uri="{BB962C8B-B14F-4D97-AF65-F5344CB8AC3E}">
        <p14:creationId xmlns:p14="http://schemas.microsoft.com/office/powerpoint/2010/main" val="281745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2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2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8" name="Google Shape;808;p119"/>
          <p:cNvSpPr txBox="1">
            <a:spLocks noGrp="1"/>
          </p:cNvSpPr>
          <p:nvPr>
            <p:ph type="title"/>
          </p:nvPr>
        </p:nvSpPr>
        <p:spPr>
          <a:xfrm>
            <a:off x="597057" y="271547"/>
            <a:ext cx="10985200" cy="1024800"/>
          </a:xfrm>
          <a:prstGeom prst="rect">
            <a:avLst/>
          </a:prstGeom>
          <a:noFill/>
          <a:ln>
            <a:noFill/>
          </a:ln>
        </p:spPr>
        <p:txBody>
          <a:bodyPr spcFirstLastPara="1" vert="horz" wrap="square" lIns="0" tIns="0" rIns="0" bIns="0" rtlCol="0" anchor="ctr" anchorCtr="0">
            <a:noAutofit/>
          </a:bodyPr>
          <a:lstStyle/>
          <a:p>
            <a:pPr>
              <a:lnSpc>
                <a:spcPct val="120888"/>
              </a:lnSpc>
              <a:buSzPts val="2250"/>
            </a:pPr>
            <a:r>
              <a:rPr lang="en" sz="3000" dirty="0">
                <a:solidFill>
                  <a:schemeClr val="tx1"/>
                </a:solidFill>
              </a:rPr>
              <a:t>What happens post anomaly detection?</a:t>
            </a:r>
            <a:endParaRPr sz="3000" dirty="0">
              <a:solidFill>
                <a:schemeClr val="tx1"/>
              </a:solidFill>
            </a:endParaRPr>
          </a:p>
        </p:txBody>
      </p:sp>
      <p:sp>
        <p:nvSpPr>
          <p:cNvPr id="3" name="TextBox 2">
            <a:extLst>
              <a:ext uri="{FF2B5EF4-FFF2-40B4-BE49-F238E27FC236}">
                <a16:creationId xmlns:a16="http://schemas.microsoft.com/office/drawing/2014/main" id="{A0C87DCE-8DDD-7347-82A9-9815FF29C264}"/>
              </a:ext>
            </a:extLst>
          </p:cNvPr>
          <p:cNvSpPr txBox="1"/>
          <p:nvPr/>
        </p:nvSpPr>
        <p:spPr>
          <a:xfrm>
            <a:off x="597057" y="1729533"/>
            <a:ext cx="5562638" cy="1323439"/>
          </a:xfrm>
          <a:prstGeom prst="rect">
            <a:avLst/>
          </a:prstGeom>
          <a:noFill/>
        </p:spPr>
        <p:txBody>
          <a:bodyPr wrap="square" rtlCol="0">
            <a:spAutoFit/>
          </a:bodyPr>
          <a:lstStyle/>
          <a:p>
            <a:pPr marL="457200" marR="0" lvl="0" indent="-457200" algn="just" defTabSz="914367" rtl="0" eaLnBrk="1" fontAlgn="auto" latinLnBrk="0" hangingPunct="1">
              <a:lnSpc>
                <a:spcPct val="100000"/>
              </a:lnSpc>
              <a:spcBef>
                <a:spcPts val="0"/>
              </a:spcBef>
              <a:spcAft>
                <a:spcPts val="0"/>
              </a:spcAft>
              <a:buClrTx/>
              <a:buSzTx/>
              <a:buFont typeface="+mj-lt"/>
              <a:buAutoNum type="arabicPeriod"/>
              <a:tabLst/>
              <a:defRPr/>
            </a:pPr>
            <a:r>
              <a:rPr kumimoji="0" lang="en" sz="2000" b="0" i="0" u="none" strike="noStrike" kern="1200" cap="none" spc="0" normalizeH="0" baseline="0" noProof="0" dirty="0">
                <a:ln>
                  <a:noFill/>
                </a:ln>
                <a:solidFill>
                  <a:srgbClr val="1A1A1A"/>
                </a:solidFill>
                <a:effectLst/>
                <a:uLnTx/>
                <a:uFillTx/>
                <a:latin typeface="Segoe UI"/>
                <a:ea typeface="+mn-ea"/>
                <a:cs typeface="+mn-cs"/>
              </a:rPr>
              <a:t>Email alert sent to user.</a:t>
            </a:r>
          </a:p>
          <a:p>
            <a:pPr marL="457200" marR="0" lvl="0" indent="-457200" algn="just" defTabSz="914367" rtl="0" eaLnBrk="1" fontAlgn="auto" latinLnBrk="0" hangingPunct="1">
              <a:lnSpc>
                <a:spcPct val="100000"/>
              </a:lnSpc>
              <a:spcBef>
                <a:spcPts val="0"/>
              </a:spcBef>
              <a:spcAft>
                <a:spcPts val="0"/>
              </a:spcAft>
              <a:buClrTx/>
              <a:buSzTx/>
              <a:buFont typeface="+mj-lt"/>
              <a:buAutoNum type="arabicPeriod"/>
              <a:tabLst/>
              <a:defRPr/>
            </a:pPr>
            <a:r>
              <a:rPr kumimoji="0" lang="en" sz="2000" b="0" i="0" u="none" strike="noStrike" kern="1200" cap="none" spc="0" normalizeH="0" baseline="0" noProof="0" dirty="0">
                <a:ln>
                  <a:noFill/>
                </a:ln>
                <a:solidFill>
                  <a:srgbClr val="1A1A1A"/>
                </a:solidFill>
                <a:effectLst/>
                <a:uLnTx/>
                <a:uFillTx/>
                <a:latin typeface="Segoe UI"/>
                <a:ea typeface="+mn-ea"/>
                <a:cs typeface="+mn-cs"/>
              </a:rPr>
              <a:t>Radar inspects snapshot for encryption.</a:t>
            </a:r>
          </a:p>
          <a:p>
            <a:pPr marL="457200" marR="0" lvl="0" indent="-457200" algn="just" defTabSz="914367" rtl="0" eaLnBrk="1" fontAlgn="auto" latinLnBrk="0" hangingPunct="1">
              <a:lnSpc>
                <a:spcPct val="100000"/>
              </a:lnSpc>
              <a:spcBef>
                <a:spcPts val="0"/>
              </a:spcBef>
              <a:spcAft>
                <a:spcPts val="0"/>
              </a:spcAft>
              <a:buClrTx/>
              <a:buSzTx/>
              <a:buFont typeface="+mj-lt"/>
              <a:buAutoNum type="arabicPeriod"/>
              <a:tabLst/>
              <a:defRPr/>
            </a:pPr>
            <a:r>
              <a:rPr kumimoji="0" lang="en" sz="2000" b="0" i="0" u="none" strike="noStrike" kern="1200" cap="none" spc="0" normalizeH="0" baseline="0" noProof="0" dirty="0">
                <a:ln>
                  <a:noFill/>
                </a:ln>
                <a:solidFill>
                  <a:srgbClr val="1A1A1A"/>
                </a:solidFill>
                <a:effectLst/>
                <a:uLnTx/>
                <a:uFillTx/>
                <a:latin typeface="Segoe UI"/>
                <a:ea typeface="+mn-ea"/>
                <a:cs typeface="+mn-cs"/>
              </a:rPr>
              <a:t>Results uploaded to Polaris.</a:t>
            </a:r>
          </a:p>
          <a:p>
            <a:pPr marL="457200" marR="0" lvl="0" indent="-457200" algn="just" defTabSz="914367" rtl="0" eaLnBrk="1" fontAlgn="auto" latinLnBrk="0" hangingPunct="1">
              <a:lnSpc>
                <a:spcPct val="100000"/>
              </a:lnSpc>
              <a:spcBef>
                <a:spcPts val="0"/>
              </a:spcBef>
              <a:spcAft>
                <a:spcPts val="0"/>
              </a:spcAft>
              <a:buClrTx/>
              <a:buSzTx/>
              <a:buFont typeface="+mj-lt"/>
              <a:buAutoNum type="arabicPeriod"/>
              <a:tabLst/>
              <a:defRPr/>
            </a:pPr>
            <a:r>
              <a:rPr kumimoji="0" lang="en" sz="2000" b="0" i="0" u="none" strike="noStrike" kern="1200" cap="none" spc="0" normalizeH="0" baseline="0" noProof="0" dirty="0">
                <a:ln>
                  <a:noFill/>
                </a:ln>
                <a:solidFill>
                  <a:srgbClr val="1A1A1A"/>
                </a:solidFill>
                <a:effectLst/>
                <a:uLnTx/>
                <a:uFillTx/>
                <a:latin typeface="Segoe UI"/>
                <a:ea typeface="+mn-ea"/>
                <a:cs typeface="+mn-cs"/>
              </a:rPr>
              <a:t>User informed of results (in Polaris UI).</a:t>
            </a:r>
            <a:endParaRPr kumimoji="0" lang="en-US" sz="2000" b="0" i="0" u="none" strike="noStrike" kern="1200" cap="none" spc="0" normalizeH="0" baseline="0" noProof="0" dirty="0" err="1">
              <a:ln>
                <a:noFill/>
              </a:ln>
              <a:solidFill>
                <a:srgbClr val="D83B01"/>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55C647EB-BB65-7444-A22E-E2C8AD3FEAF4}"/>
              </a:ext>
            </a:extLst>
          </p:cNvPr>
          <p:cNvGrpSpPr/>
          <p:nvPr/>
        </p:nvGrpSpPr>
        <p:grpSpPr>
          <a:xfrm>
            <a:off x="976916" y="1696524"/>
            <a:ext cx="9251463" cy="3682203"/>
            <a:chOff x="1269016" y="1950524"/>
            <a:chExt cx="9251463" cy="3682203"/>
          </a:xfrm>
        </p:grpSpPr>
        <p:grpSp>
          <p:nvGrpSpPr>
            <p:cNvPr id="26" name="Group 25">
              <a:extLst>
                <a:ext uri="{FF2B5EF4-FFF2-40B4-BE49-F238E27FC236}">
                  <a16:creationId xmlns:a16="http://schemas.microsoft.com/office/drawing/2014/main" id="{5AD9CCF0-C3BD-DF46-BB5D-0578284081DA}"/>
                </a:ext>
              </a:extLst>
            </p:cNvPr>
            <p:cNvGrpSpPr/>
            <p:nvPr/>
          </p:nvGrpSpPr>
          <p:grpSpPr>
            <a:xfrm>
              <a:off x="6653777" y="1950524"/>
              <a:ext cx="3866702" cy="2369991"/>
              <a:chOff x="3289301" y="1171405"/>
              <a:chExt cx="1758950" cy="980434"/>
            </a:xfrm>
          </p:grpSpPr>
          <p:sp>
            <p:nvSpPr>
              <p:cNvPr id="27" name="Oval 57">
                <a:extLst>
                  <a:ext uri="{FF2B5EF4-FFF2-40B4-BE49-F238E27FC236}">
                    <a16:creationId xmlns:a16="http://schemas.microsoft.com/office/drawing/2014/main" id="{A897A0F5-30F7-7B45-84EA-EC068E0B598B}"/>
                  </a:ext>
                </a:extLst>
              </p:cNvPr>
              <p:cNvSpPr/>
              <p:nvPr/>
            </p:nvSpPr>
            <p:spPr>
              <a:xfrm>
                <a:off x="3289301" y="1171405"/>
                <a:ext cx="1758950" cy="980434"/>
              </a:xfrm>
              <a:custGeom>
                <a:avLst/>
                <a:gdLst/>
                <a:ahLst/>
                <a:cxnLst/>
                <a:rect l="l" t="t" r="r" b="b"/>
                <a:pathLst>
                  <a:path w="2310555" h="1287908">
                    <a:moveTo>
                      <a:pt x="929401" y="0"/>
                    </a:moveTo>
                    <a:cubicBezTo>
                      <a:pt x="1129678" y="0"/>
                      <a:pt x="1306255" y="101473"/>
                      <a:pt x="1410524" y="255811"/>
                    </a:cubicBezTo>
                    <a:lnTo>
                      <a:pt x="1430900" y="293352"/>
                    </a:lnTo>
                    <a:lnTo>
                      <a:pt x="1443624" y="282854"/>
                    </a:lnTo>
                    <a:cubicBezTo>
                      <a:pt x="1500858" y="244188"/>
                      <a:pt x="1569854" y="221610"/>
                      <a:pt x="1644123" y="221610"/>
                    </a:cubicBezTo>
                    <a:cubicBezTo>
                      <a:pt x="1817419" y="221610"/>
                      <a:pt x="1962003" y="344533"/>
                      <a:pt x="1995442" y="507943"/>
                    </a:cubicBezTo>
                    <a:lnTo>
                      <a:pt x="2002280" y="575774"/>
                    </a:lnTo>
                    <a:lnTo>
                      <a:pt x="2024223" y="577986"/>
                    </a:lnTo>
                    <a:cubicBezTo>
                      <a:pt x="2187633" y="611424"/>
                      <a:pt x="2310555" y="756009"/>
                      <a:pt x="2310555" y="929304"/>
                    </a:cubicBezTo>
                    <a:cubicBezTo>
                      <a:pt x="2310555" y="1127356"/>
                      <a:pt x="2150003" y="1287908"/>
                      <a:pt x="1951951" y="1287908"/>
                    </a:cubicBezTo>
                    <a:lnTo>
                      <a:pt x="1895635" y="1282939"/>
                    </a:lnTo>
                    <a:lnTo>
                      <a:pt x="358604" y="1282939"/>
                    </a:lnTo>
                    <a:lnTo>
                      <a:pt x="345405" y="1282939"/>
                    </a:lnTo>
                    <a:lnTo>
                      <a:pt x="332242" y="1280282"/>
                    </a:lnTo>
                    <a:lnTo>
                      <a:pt x="286333" y="1275654"/>
                    </a:lnTo>
                    <a:cubicBezTo>
                      <a:pt x="122922" y="1242215"/>
                      <a:pt x="0" y="1097631"/>
                      <a:pt x="0" y="924335"/>
                    </a:cubicBezTo>
                    <a:cubicBezTo>
                      <a:pt x="0" y="751040"/>
                      <a:pt x="122922" y="606455"/>
                      <a:pt x="286333" y="573017"/>
                    </a:cubicBezTo>
                    <a:lnTo>
                      <a:pt x="350565" y="566541"/>
                    </a:lnTo>
                    <a:lnTo>
                      <a:pt x="360975" y="463281"/>
                    </a:lnTo>
                    <a:cubicBezTo>
                      <a:pt x="415078" y="198887"/>
                      <a:pt x="649014" y="0"/>
                      <a:pt x="929401" y="0"/>
                    </a:cubicBezTo>
                    <a:close/>
                  </a:path>
                </a:pathLst>
              </a:custGeom>
              <a:solidFill>
                <a:schemeClr val="accent2">
                  <a:lumMod val="50000"/>
                </a:schemeClr>
              </a:solidFill>
              <a:ln w="190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8" name="Picture 27">
                <a:extLst>
                  <a:ext uri="{FF2B5EF4-FFF2-40B4-BE49-F238E27FC236}">
                    <a16:creationId xmlns:a16="http://schemas.microsoft.com/office/drawing/2014/main" id="{55E369A7-09A8-C944-937E-FE2E5142FBDF}"/>
                  </a:ext>
                </a:extLst>
              </p:cNvPr>
              <p:cNvPicPr>
                <a:picLocks noChangeAspect="1"/>
              </p:cNvPicPr>
              <p:nvPr/>
            </p:nvPicPr>
            <p:blipFill>
              <a:blip r:embed="rId3"/>
              <a:stretch>
                <a:fillRect/>
              </a:stretch>
            </p:blipFill>
            <p:spPr>
              <a:xfrm>
                <a:off x="3514057" y="1414108"/>
                <a:ext cx="1309438" cy="521233"/>
              </a:xfrm>
              <a:prstGeom prst="rect">
                <a:avLst/>
              </a:prstGeom>
            </p:spPr>
          </p:pic>
          <p:sp>
            <p:nvSpPr>
              <p:cNvPr id="29" name="TextBox 28">
                <a:extLst>
                  <a:ext uri="{FF2B5EF4-FFF2-40B4-BE49-F238E27FC236}">
                    <a16:creationId xmlns:a16="http://schemas.microsoft.com/office/drawing/2014/main" id="{19EB8F04-C4DE-7E40-8DF9-74FB2CFE5833}"/>
                  </a:ext>
                </a:extLst>
              </p:cNvPr>
              <p:cNvSpPr txBox="1"/>
              <p:nvPr/>
            </p:nvSpPr>
            <p:spPr>
              <a:xfrm>
                <a:off x="4004294" y="1798423"/>
                <a:ext cx="441312" cy="165520"/>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Polaris</a:t>
                </a:r>
              </a:p>
            </p:txBody>
          </p:sp>
        </p:grpSp>
        <p:grpSp>
          <p:nvGrpSpPr>
            <p:cNvPr id="30" name="Group 29">
              <a:extLst>
                <a:ext uri="{FF2B5EF4-FFF2-40B4-BE49-F238E27FC236}">
                  <a16:creationId xmlns:a16="http://schemas.microsoft.com/office/drawing/2014/main" id="{4D2845C6-BAF9-8C4C-A922-EAD4B88856E7}"/>
                </a:ext>
              </a:extLst>
            </p:cNvPr>
            <p:cNvGrpSpPr/>
            <p:nvPr/>
          </p:nvGrpSpPr>
          <p:grpSpPr>
            <a:xfrm>
              <a:off x="1269016" y="4632187"/>
              <a:ext cx="759147" cy="758638"/>
              <a:chOff x="1269016" y="4632187"/>
              <a:chExt cx="759147" cy="758638"/>
            </a:xfrm>
          </p:grpSpPr>
          <p:sp>
            <p:nvSpPr>
              <p:cNvPr id="31" name="Rectangle: Rounded Corners 147">
                <a:extLst>
                  <a:ext uri="{FF2B5EF4-FFF2-40B4-BE49-F238E27FC236}">
                    <a16:creationId xmlns:a16="http://schemas.microsoft.com/office/drawing/2014/main" id="{0BF248BC-1A08-8946-98B6-B948BB242576}"/>
                  </a:ext>
                </a:extLst>
              </p:cNvPr>
              <p:cNvSpPr/>
              <p:nvPr/>
            </p:nvSpPr>
            <p:spPr>
              <a:xfrm>
                <a:off x="1269017" y="4632187"/>
                <a:ext cx="379573" cy="379319"/>
              </a:xfrm>
              <a:prstGeom prst="roundRect">
                <a:avLst>
                  <a:gd name="adj" fmla="val 5556"/>
                </a:avLst>
              </a:prstGeom>
              <a:solidFill>
                <a:srgbClr val="00B2A9"/>
              </a:solid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Rounded Corners 147">
                <a:extLst>
                  <a:ext uri="{FF2B5EF4-FFF2-40B4-BE49-F238E27FC236}">
                    <a16:creationId xmlns:a16="http://schemas.microsoft.com/office/drawing/2014/main" id="{964A9AA7-20EF-6B44-91E2-2C58AB37BF7A}"/>
                  </a:ext>
                </a:extLst>
              </p:cNvPr>
              <p:cNvSpPr/>
              <p:nvPr/>
            </p:nvSpPr>
            <p:spPr>
              <a:xfrm>
                <a:off x="1269016" y="5011506"/>
                <a:ext cx="379573" cy="379319"/>
              </a:xfrm>
              <a:prstGeom prst="roundRect">
                <a:avLst>
                  <a:gd name="adj" fmla="val 5556"/>
                </a:avLst>
              </a:prstGeom>
              <a:solidFill>
                <a:srgbClr val="00B2A9"/>
              </a:solid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Rounded Corners 147">
                <a:extLst>
                  <a:ext uri="{FF2B5EF4-FFF2-40B4-BE49-F238E27FC236}">
                    <a16:creationId xmlns:a16="http://schemas.microsoft.com/office/drawing/2014/main" id="{6B3BE768-FC04-BE4C-9823-8BC32EDDAABC}"/>
                  </a:ext>
                </a:extLst>
              </p:cNvPr>
              <p:cNvSpPr/>
              <p:nvPr/>
            </p:nvSpPr>
            <p:spPr>
              <a:xfrm>
                <a:off x="1648590" y="4632187"/>
                <a:ext cx="379573" cy="379319"/>
              </a:xfrm>
              <a:prstGeom prst="roundRect">
                <a:avLst>
                  <a:gd name="adj" fmla="val 5556"/>
                </a:avLst>
              </a:prstGeom>
              <a:solidFill>
                <a:srgbClr val="00B2A9"/>
              </a:solid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Rounded Corners 147">
                <a:extLst>
                  <a:ext uri="{FF2B5EF4-FFF2-40B4-BE49-F238E27FC236}">
                    <a16:creationId xmlns:a16="http://schemas.microsoft.com/office/drawing/2014/main" id="{F9F18FE4-B338-8F42-A204-66EE94B8529A}"/>
                  </a:ext>
                </a:extLst>
              </p:cNvPr>
              <p:cNvSpPr/>
              <p:nvPr/>
            </p:nvSpPr>
            <p:spPr>
              <a:xfrm>
                <a:off x="1648589" y="5011506"/>
                <a:ext cx="379573" cy="379319"/>
              </a:xfrm>
              <a:prstGeom prst="roundRect">
                <a:avLst>
                  <a:gd name="adj" fmla="val 5556"/>
                </a:avLst>
              </a:prstGeom>
              <a:solidFill>
                <a:srgbClr val="00B2A9"/>
              </a:solid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5" name="Picture 8" descr="Image result for vmware logo">
                <a:extLst>
                  <a:ext uri="{FF2B5EF4-FFF2-40B4-BE49-F238E27FC236}">
                    <a16:creationId xmlns:a16="http://schemas.microsoft.com/office/drawing/2014/main" id="{0651524E-32AC-5447-90E4-D6B97AB48CE4}"/>
                  </a:ext>
                </a:extLst>
              </p:cNvPr>
              <p:cNvPicPr>
                <a:picLocks noChangeAspect="1" noChangeArrowheads="1"/>
              </p:cNvPicPr>
              <p:nvPr/>
            </p:nvPicPr>
            <p:blipFill rotWithShape="1">
              <a:blip r:embed="rId4" cstate="screen">
                <a:biLevel thresh="25000"/>
                <a:extLst>
                  <a:ext uri="{28A0092B-C50C-407E-A947-70E740481C1C}">
                    <a14:useLocalDpi xmlns:a14="http://schemas.microsoft.com/office/drawing/2010/main"/>
                  </a:ext>
                </a:extLst>
              </a:blip>
              <a:srcRect t="-1527" b="-2710"/>
              <a:stretch/>
            </p:blipFill>
            <p:spPr bwMode="auto">
              <a:xfrm>
                <a:off x="1690632" y="4777193"/>
                <a:ext cx="295488" cy="129355"/>
              </a:xfrm>
              <a:prstGeom prst="rect">
                <a:avLst/>
              </a:prstGeom>
              <a:solidFill>
                <a:srgbClr val="00B2A9"/>
              </a:solidFill>
              <a:extLst>
                <a:ext uri="{909E8E84-426E-40dd-AFC4-6F175D3DCCD1}">
                  <a14:hiddenFill xmlns="" xmlns:a14="http://schemas.microsoft.com/office/drawing/2010/main">
                    <a:solidFill>
                      <a:srgbClr val="FFFFFF"/>
                    </a:solidFill>
                  </a14:hiddenFill>
                </a:ext>
              </a:extLst>
            </p:spPr>
          </p:pic>
          <p:pic>
            <p:nvPicPr>
              <p:cNvPr id="36" name="Picture 8" descr="Image result for vmware logo">
                <a:extLst>
                  <a:ext uri="{FF2B5EF4-FFF2-40B4-BE49-F238E27FC236}">
                    <a16:creationId xmlns:a16="http://schemas.microsoft.com/office/drawing/2014/main" id="{9611E43E-A08A-334F-92B1-92C760D72C2D}"/>
                  </a:ext>
                </a:extLst>
              </p:cNvPr>
              <p:cNvPicPr>
                <a:picLocks noChangeAspect="1" noChangeArrowheads="1"/>
              </p:cNvPicPr>
              <p:nvPr/>
            </p:nvPicPr>
            <p:blipFill rotWithShape="1">
              <a:blip r:embed="rId4" cstate="screen">
                <a:biLevel thresh="25000"/>
                <a:extLst>
                  <a:ext uri="{28A0092B-C50C-407E-A947-70E740481C1C}">
                    <a14:useLocalDpi xmlns:a14="http://schemas.microsoft.com/office/drawing/2010/main"/>
                  </a:ext>
                </a:extLst>
              </a:blip>
              <a:srcRect t="-1527" b="-2710"/>
              <a:stretch/>
            </p:blipFill>
            <p:spPr bwMode="auto">
              <a:xfrm>
                <a:off x="1306681" y="4777380"/>
                <a:ext cx="295488" cy="129355"/>
              </a:xfrm>
              <a:prstGeom prst="rect">
                <a:avLst/>
              </a:prstGeom>
              <a:solidFill>
                <a:srgbClr val="00B2A9"/>
              </a:solidFill>
              <a:extLst>
                <a:ext uri="{909E8E84-426E-40dd-AFC4-6F175D3DCCD1}">
                  <a14:hiddenFill xmlns="" xmlns:a14="http://schemas.microsoft.com/office/drawing/2010/main">
                    <a:solidFill>
                      <a:srgbClr val="FFFFFF"/>
                    </a:solidFill>
                  </a14:hiddenFill>
                </a:ext>
              </a:extLst>
            </p:spPr>
          </p:pic>
          <p:pic>
            <p:nvPicPr>
              <p:cNvPr id="37" name="Picture 8" descr="Image result for vmware logo">
                <a:extLst>
                  <a:ext uri="{FF2B5EF4-FFF2-40B4-BE49-F238E27FC236}">
                    <a16:creationId xmlns:a16="http://schemas.microsoft.com/office/drawing/2014/main" id="{850EF46C-0FC5-7A42-B8CB-ACB95D7A6C58}"/>
                  </a:ext>
                </a:extLst>
              </p:cNvPr>
              <p:cNvPicPr>
                <a:picLocks noChangeAspect="1" noChangeArrowheads="1"/>
              </p:cNvPicPr>
              <p:nvPr/>
            </p:nvPicPr>
            <p:blipFill rotWithShape="1">
              <a:blip r:embed="rId4" cstate="screen">
                <a:biLevel thresh="25000"/>
                <a:extLst>
                  <a:ext uri="{28A0092B-C50C-407E-A947-70E740481C1C}">
                    <a14:useLocalDpi xmlns:a14="http://schemas.microsoft.com/office/drawing/2010/main"/>
                  </a:ext>
                </a:extLst>
              </a:blip>
              <a:srcRect t="-1527" b="-2710"/>
              <a:stretch/>
            </p:blipFill>
            <p:spPr bwMode="auto">
              <a:xfrm>
                <a:off x="1703332" y="5129351"/>
                <a:ext cx="295488" cy="129355"/>
              </a:xfrm>
              <a:prstGeom prst="rect">
                <a:avLst/>
              </a:prstGeom>
              <a:solidFill>
                <a:srgbClr val="00B2A9"/>
              </a:solidFill>
              <a:extLst>
                <a:ext uri="{909E8E84-426E-40dd-AFC4-6F175D3DCCD1}">
                  <a14:hiddenFill xmlns="" xmlns:a14="http://schemas.microsoft.com/office/drawing/2010/main">
                    <a:solidFill>
                      <a:srgbClr val="FFFFFF"/>
                    </a:solidFill>
                  </a14:hiddenFill>
                </a:ext>
              </a:extLst>
            </p:spPr>
          </p:pic>
          <p:pic>
            <p:nvPicPr>
              <p:cNvPr id="38" name="Picture 8" descr="Image result for vmware logo">
                <a:extLst>
                  <a:ext uri="{FF2B5EF4-FFF2-40B4-BE49-F238E27FC236}">
                    <a16:creationId xmlns:a16="http://schemas.microsoft.com/office/drawing/2014/main" id="{005A87B2-6CD2-324D-9495-E441E8161754}"/>
                  </a:ext>
                </a:extLst>
              </p:cNvPr>
              <p:cNvPicPr>
                <a:picLocks noChangeAspect="1" noChangeArrowheads="1"/>
              </p:cNvPicPr>
              <p:nvPr/>
            </p:nvPicPr>
            <p:blipFill rotWithShape="1">
              <a:blip r:embed="rId4" cstate="screen">
                <a:biLevel thresh="25000"/>
                <a:extLst>
                  <a:ext uri="{28A0092B-C50C-407E-A947-70E740481C1C}">
                    <a14:useLocalDpi xmlns:a14="http://schemas.microsoft.com/office/drawing/2010/main"/>
                  </a:ext>
                </a:extLst>
              </a:blip>
              <a:srcRect t="-1527" b="-2710"/>
              <a:stretch/>
            </p:blipFill>
            <p:spPr bwMode="auto">
              <a:xfrm>
                <a:off x="1311058" y="5129351"/>
                <a:ext cx="295488" cy="129355"/>
              </a:xfrm>
              <a:prstGeom prst="rect">
                <a:avLst/>
              </a:prstGeom>
              <a:solidFill>
                <a:srgbClr val="00B2A9"/>
              </a:solidFill>
              <a:extLst>
                <a:ext uri="{909E8E84-426E-40dd-AFC4-6F175D3DCCD1}">
                  <a14:hiddenFill xmlns=""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00E72D43-C7B4-504F-AD82-C6DA879E697C}"/>
                </a:ext>
              </a:extLst>
            </p:cNvPr>
            <p:cNvGrpSpPr/>
            <p:nvPr/>
          </p:nvGrpSpPr>
          <p:grpSpPr>
            <a:xfrm>
              <a:off x="3182068" y="4780652"/>
              <a:ext cx="1860839" cy="478054"/>
              <a:chOff x="2927574" y="2533649"/>
              <a:chExt cx="1126266" cy="289341"/>
            </a:xfrm>
          </p:grpSpPr>
          <p:sp>
            <p:nvSpPr>
              <p:cNvPr id="40" name="Rectangle: Rounded Corners 5">
                <a:extLst>
                  <a:ext uri="{FF2B5EF4-FFF2-40B4-BE49-F238E27FC236}">
                    <a16:creationId xmlns:a16="http://schemas.microsoft.com/office/drawing/2014/main" id="{CFF13F6D-4B53-1A44-AA14-1E2B7C05C221}"/>
                  </a:ext>
                </a:extLst>
              </p:cNvPr>
              <p:cNvSpPr/>
              <p:nvPr/>
            </p:nvSpPr>
            <p:spPr>
              <a:xfrm>
                <a:off x="2927574" y="2545081"/>
                <a:ext cx="1126266" cy="267454"/>
              </a:xfrm>
              <a:prstGeom prst="roundRect">
                <a:avLst>
                  <a:gd name="adj" fmla="val 5161"/>
                </a:avLst>
              </a:prstGeom>
              <a:solidFill>
                <a:schemeClr val="bg1"/>
              </a:solidFill>
              <a:ln w="28575">
                <a:solidFill>
                  <a:schemeClr val="tx2"/>
                </a:solid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41" name="Picture 40">
                <a:extLst>
                  <a:ext uri="{FF2B5EF4-FFF2-40B4-BE49-F238E27FC236}">
                    <a16:creationId xmlns:a16="http://schemas.microsoft.com/office/drawing/2014/main" id="{30FCC279-148F-E642-978F-2A4299AF356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41539" y="2533649"/>
                <a:ext cx="289341" cy="289341"/>
              </a:xfrm>
              <a:prstGeom prst="rect">
                <a:avLst/>
              </a:prstGeom>
            </p:spPr>
          </p:pic>
          <p:grpSp>
            <p:nvGrpSpPr>
              <p:cNvPr id="42" name="Group 41">
                <a:extLst>
                  <a:ext uri="{FF2B5EF4-FFF2-40B4-BE49-F238E27FC236}">
                    <a16:creationId xmlns:a16="http://schemas.microsoft.com/office/drawing/2014/main" id="{81FBCBC2-FF28-3B48-BE8D-E814D3A36905}"/>
                  </a:ext>
                </a:extLst>
              </p:cNvPr>
              <p:cNvGrpSpPr/>
              <p:nvPr/>
            </p:nvGrpSpPr>
            <p:grpSpPr>
              <a:xfrm>
                <a:off x="3641568" y="2613572"/>
                <a:ext cx="54864" cy="145353"/>
                <a:chOff x="3555843" y="2613572"/>
                <a:chExt cx="54864" cy="145353"/>
              </a:xfrm>
            </p:grpSpPr>
            <p:sp>
              <p:nvSpPr>
                <p:cNvPr id="49" name="Oval 48">
                  <a:extLst>
                    <a:ext uri="{FF2B5EF4-FFF2-40B4-BE49-F238E27FC236}">
                      <a16:creationId xmlns:a16="http://schemas.microsoft.com/office/drawing/2014/main" id="{6FA888FF-2956-6848-9AB9-DD85F669F0FA}"/>
                    </a:ext>
                  </a:extLst>
                </p:cNvPr>
                <p:cNvSpPr/>
                <p:nvPr/>
              </p:nvSpPr>
              <p:spPr>
                <a:xfrm>
                  <a:off x="3555843" y="2613572"/>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Oval 49">
                  <a:extLst>
                    <a:ext uri="{FF2B5EF4-FFF2-40B4-BE49-F238E27FC236}">
                      <a16:creationId xmlns:a16="http://schemas.microsoft.com/office/drawing/2014/main" id="{EB0C0052-0006-DF46-A354-A975F366153A}"/>
                    </a:ext>
                  </a:extLst>
                </p:cNvPr>
                <p:cNvSpPr/>
                <p:nvPr/>
              </p:nvSpPr>
              <p:spPr>
                <a:xfrm>
                  <a:off x="3555843" y="2704061"/>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C8060E27-8BE3-FC47-AB84-6F5361B6D90D}"/>
                  </a:ext>
                </a:extLst>
              </p:cNvPr>
              <p:cNvGrpSpPr/>
              <p:nvPr/>
            </p:nvGrpSpPr>
            <p:grpSpPr>
              <a:xfrm>
                <a:off x="3762218" y="2613572"/>
                <a:ext cx="54864" cy="145353"/>
                <a:chOff x="3555843" y="2613572"/>
                <a:chExt cx="54864" cy="145353"/>
              </a:xfrm>
            </p:grpSpPr>
            <p:sp>
              <p:nvSpPr>
                <p:cNvPr id="47" name="Oval 46">
                  <a:extLst>
                    <a:ext uri="{FF2B5EF4-FFF2-40B4-BE49-F238E27FC236}">
                      <a16:creationId xmlns:a16="http://schemas.microsoft.com/office/drawing/2014/main" id="{87D67DCF-E8A3-564B-A9BE-87656FDE1071}"/>
                    </a:ext>
                  </a:extLst>
                </p:cNvPr>
                <p:cNvSpPr/>
                <p:nvPr/>
              </p:nvSpPr>
              <p:spPr>
                <a:xfrm>
                  <a:off x="3555843" y="2613572"/>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Oval 47">
                  <a:extLst>
                    <a:ext uri="{FF2B5EF4-FFF2-40B4-BE49-F238E27FC236}">
                      <a16:creationId xmlns:a16="http://schemas.microsoft.com/office/drawing/2014/main" id="{A5175268-2BF0-A54E-A5FB-D1B6A8BF82F9}"/>
                    </a:ext>
                  </a:extLst>
                </p:cNvPr>
                <p:cNvSpPr/>
                <p:nvPr/>
              </p:nvSpPr>
              <p:spPr>
                <a:xfrm>
                  <a:off x="3555843" y="2704061"/>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4" name="Group 43">
                <a:extLst>
                  <a:ext uri="{FF2B5EF4-FFF2-40B4-BE49-F238E27FC236}">
                    <a16:creationId xmlns:a16="http://schemas.microsoft.com/office/drawing/2014/main" id="{6D60A5AD-9ABE-F44A-A78C-C2B8D1BF4097}"/>
                  </a:ext>
                </a:extLst>
              </p:cNvPr>
              <p:cNvGrpSpPr/>
              <p:nvPr/>
            </p:nvGrpSpPr>
            <p:grpSpPr>
              <a:xfrm>
                <a:off x="3879693" y="2613572"/>
                <a:ext cx="54864" cy="145353"/>
                <a:chOff x="3555843" y="2613572"/>
                <a:chExt cx="54864" cy="145353"/>
              </a:xfrm>
            </p:grpSpPr>
            <p:sp>
              <p:nvSpPr>
                <p:cNvPr id="45" name="Oval 44">
                  <a:extLst>
                    <a:ext uri="{FF2B5EF4-FFF2-40B4-BE49-F238E27FC236}">
                      <a16:creationId xmlns:a16="http://schemas.microsoft.com/office/drawing/2014/main" id="{6A5C2103-F220-2B4E-B22F-B67A8962DA8B}"/>
                    </a:ext>
                  </a:extLst>
                </p:cNvPr>
                <p:cNvSpPr/>
                <p:nvPr/>
              </p:nvSpPr>
              <p:spPr>
                <a:xfrm>
                  <a:off x="3555843" y="2613572"/>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45">
                  <a:extLst>
                    <a:ext uri="{FF2B5EF4-FFF2-40B4-BE49-F238E27FC236}">
                      <a16:creationId xmlns:a16="http://schemas.microsoft.com/office/drawing/2014/main" id="{430EB7E7-D52A-1043-82C5-9BD65DDE72C2}"/>
                    </a:ext>
                  </a:extLst>
                </p:cNvPr>
                <p:cNvSpPr/>
                <p:nvPr/>
              </p:nvSpPr>
              <p:spPr>
                <a:xfrm>
                  <a:off x="3555843" y="2704061"/>
                  <a:ext cx="54864" cy="54864"/>
                </a:xfrm>
                <a:prstGeom prst="ellipse">
                  <a:avLst/>
                </a:prstGeom>
                <a:solidFill>
                  <a:srgbClr val="00B2A9"/>
                </a:solidFill>
                <a:ln w="28575">
                  <a:noFill/>
                </a:ln>
                <a:effectLst>
                  <a:outerShdw rotWithShape="0">
                    <a:srgbClr val="000000"/>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51" name="Straight Arrow Connector 50">
              <a:extLst>
                <a:ext uri="{FF2B5EF4-FFF2-40B4-BE49-F238E27FC236}">
                  <a16:creationId xmlns:a16="http://schemas.microsoft.com/office/drawing/2014/main" id="{8AA34E01-BB9F-D64E-8BBD-5E3E4D5940B5}"/>
                </a:ext>
              </a:extLst>
            </p:cNvPr>
            <p:cNvCxnSpPr>
              <a:cxnSpLocks/>
              <a:endCxn id="41" idx="1"/>
            </p:cNvCxnSpPr>
            <p:nvPr/>
          </p:nvCxnSpPr>
          <p:spPr>
            <a:xfrm flipV="1">
              <a:off x="2028162" y="5019679"/>
              <a:ext cx="1176979" cy="2"/>
            </a:xfrm>
            <a:prstGeom prst="straightConnector1">
              <a:avLst/>
            </a:prstGeom>
            <a:ln w="50800">
              <a:solidFill>
                <a:schemeClr val="accent2"/>
              </a:solidFill>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nvGrpSpPr>
            <p:cNvPr id="52" name="Group 51">
              <a:extLst>
                <a:ext uri="{FF2B5EF4-FFF2-40B4-BE49-F238E27FC236}">
                  <a16:creationId xmlns:a16="http://schemas.microsoft.com/office/drawing/2014/main" id="{2C6AE479-CC0F-C64C-9235-AA84D18508B1}"/>
                </a:ext>
              </a:extLst>
            </p:cNvPr>
            <p:cNvGrpSpPr/>
            <p:nvPr/>
          </p:nvGrpSpPr>
          <p:grpSpPr>
            <a:xfrm>
              <a:off x="3668605" y="4632000"/>
              <a:ext cx="379573" cy="379319"/>
              <a:chOff x="3668605" y="4632000"/>
              <a:chExt cx="379573" cy="379319"/>
            </a:xfrm>
          </p:grpSpPr>
          <p:sp>
            <p:nvSpPr>
              <p:cNvPr id="53" name="Rectangle: Rounded Corners 147">
                <a:extLst>
                  <a:ext uri="{FF2B5EF4-FFF2-40B4-BE49-F238E27FC236}">
                    <a16:creationId xmlns:a16="http://schemas.microsoft.com/office/drawing/2014/main" id="{96A4F7DC-CAD3-3A4F-8600-C07AB3F16408}"/>
                  </a:ext>
                </a:extLst>
              </p:cNvPr>
              <p:cNvSpPr/>
              <p:nvPr/>
            </p:nvSpPr>
            <p:spPr>
              <a:xfrm>
                <a:off x="3668605" y="4632000"/>
                <a:ext cx="379573" cy="379319"/>
              </a:xfrm>
              <a:prstGeom prst="roundRect">
                <a:avLst>
                  <a:gd name="adj" fmla="val 5556"/>
                </a:avLst>
              </a:prstGeom>
              <a:solidFill>
                <a:srgbClr val="00B2A9"/>
              </a:solidFill>
              <a:ln w="28575">
                <a:solidFill>
                  <a:srgbClr val="0087AF"/>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54" name="Picture 8" descr="Image result for vmware logo">
                <a:extLst>
                  <a:ext uri="{FF2B5EF4-FFF2-40B4-BE49-F238E27FC236}">
                    <a16:creationId xmlns:a16="http://schemas.microsoft.com/office/drawing/2014/main" id="{5267D751-8DC0-9644-A650-0451CCB3DB8B}"/>
                  </a:ext>
                </a:extLst>
              </p:cNvPr>
              <p:cNvPicPr>
                <a:picLocks noChangeAspect="1" noChangeArrowheads="1"/>
              </p:cNvPicPr>
              <p:nvPr/>
            </p:nvPicPr>
            <p:blipFill rotWithShape="1">
              <a:blip r:embed="rId4" cstate="screen">
                <a:biLevel thresh="25000"/>
                <a:extLst>
                  <a:ext uri="{28A0092B-C50C-407E-A947-70E740481C1C}">
                    <a14:useLocalDpi xmlns:a14="http://schemas.microsoft.com/office/drawing/2010/main"/>
                  </a:ext>
                </a:extLst>
              </a:blip>
              <a:srcRect t="-1527" b="-2710"/>
              <a:stretch/>
            </p:blipFill>
            <p:spPr bwMode="auto">
              <a:xfrm>
                <a:off x="3706269" y="4777193"/>
                <a:ext cx="295488" cy="129355"/>
              </a:xfrm>
              <a:prstGeom prst="rect">
                <a:avLst/>
              </a:prstGeom>
              <a:solidFill>
                <a:srgbClr val="00B2A9"/>
              </a:solidFill>
              <a:extLst>
                <a:ext uri="{909E8E84-426E-40dd-AFC4-6F175D3DCCD1}">
                  <a14:hiddenFill xmlns="" xmlns:a14="http://schemas.microsoft.com/office/drawing/2010/main">
                    <a:solidFill>
                      <a:srgbClr val="FFFFFF"/>
                    </a:solidFill>
                  </a14:hiddenFill>
                </a:ext>
              </a:extLst>
            </p:spPr>
          </p:pic>
        </p:grpSp>
        <p:pic>
          <p:nvPicPr>
            <p:cNvPr id="55" name="Picture 54">
              <a:extLst>
                <a:ext uri="{FF2B5EF4-FFF2-40B4-BE49-F238E27FC236}">
                  <a16:creationId xmlns:a16="http://schemas.microsoft.com/office/drawing/2014/main" id="{115C8D84-2A73-B84F-AF25-1A0C2035139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3749155" y="4982174"/>
              <a:ext cx="233063" cy="483782"/>
            </a:xfrm>
            <a:prstGeom prst="rect">
              <a:avLst/>
            </a:prstGeom>
          </p:spPr>
        </p:pic>
        <p:cxnSp>
          <p:nvCxnSpPr>
            <p:cNvPr id="56" name="Straight Arrow Connector 55">
              <a:extLst>
                <a:ext uri="{FF2B5EF4-FFF2-40B4-BE49-F238E27FC236}">
                  <a16:creationId xmlns:a16="http://schemas.microsoft.com/office/drawing/2014/main" id="{A868E52F-8DF5-3E42-ABDD-B0C95031AF46}"/>
                </a:ext>
              </a:extLst>
            </p:cNvPr>
            <p:cNvCxnSpPr>
              <a:cxnSpLocks/>
              <a:stCxn id="40" idx="3"/>
            </p:cNvCxnSpPr>
            <p:nvPr/>
          </p:nvCxnSpPr>
          <p:spPr>
            <a:xfrm flipV="1">
              <a:off x="5042907" y="4178132"/>
              <a:ext cx="1827793" cy="842354"/>
            </a:xfrm>
            <a:prstGeom prst="straightConnector1">
              <a:avLst/>
            </a:prstGeom>
            <a:ln w="50800">
              <a:solidFill>
                <a:schemeClr val="accent2"/>
              </a:solidFill>
              <a:headEnd type="none"/>
              <a:tailEnd type="triangl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pic>
          <p:nvPicPr>
            <p:cNvPr id="57" name="Picture 56">
              <a:extLst>
                <a:ext uri="{FF2B5EF4-FFF2-40B4-BE49-F238E27FC236}">
                  <a16:creationId xmlns:a16="http://schemas.microsoft.com/office/drawing/2014/main" id="{53013444-E42C-DC43-96BB-22FF2CC417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9067" y="3775322"/>
              <a:ext cx="805619" cy="805619"/>
            </a:xfrm>
            <a:prstGeom prst="rect">
              <a:avLst/>
            </a:prstGeom>
          </p:spPr>
        </p:pic>
        <p:pic>
          <p:nvPicPr>
            <p:cNvPr id="58" name="Picture 57">
              <a:extLst>
                <a:ext uri="{FF2B5EF4-FFF2-40B4-BE49-F238E27FC236}">
                  <a16:creationId xmlns:a16="http://schemas.microsoft.com/office/drawing/2014/main" id="{36FD182A-AAC1-C347-B6B5-2F61E153222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3749155" y="5274305"/>
              <a:ext cx="233063" cy="483782"/>
            </a:xfrm>
            <a:prstGeom prst="rect">
              <a:avLst/>
            </a:prstGeom>
          </p:spPr>
        </p:pic>
        <p:pic>
          <p:nvPicPr>
            <p:cNvPr id="59" name="Picture 58">
              <a:extLst>
                <a:ext uri="{FF2B5EF4-FFF2-40B4-BE49-F238E27FC236}">
                  <a16:creationId xmlns:a16="http://schemas.microsoft.com/office/drawing/2014/main" id="{50889612-48A0-8B4C-8D06-2FA4597B1B4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5705129" y="4418771"/>
              <a:ext cx="233063" cy="483782"/>
            </a:xfrm>
            <a:prstGeom prst="rect">
              <a:avLst/>
            </a:prstGeom>
          </p:spPr>
        </p:pic>
        <p:pic>
          <p:nvPicPr>
            <p:cNvPr id="60" name="Picture 59">
              <a:extLst>
                <a:ext uri="{FF2B5EF4-FFF2-40B4-BE49-F238E27FC236}">
                  <a16:creationId xmlns:a16="http://schemas.microsoft.com/office/drawing/2014/main" id="{E75CBD59-9048-8249-812A-D9636F5B478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7809544" y="3685499"/>
              <a:ext cx="233063" cy="483782"/>
            </a:xfrm>
            <a:prstGeom prst="rect">
              <a:avLst/>
            </a:prstGeom>
          </p:spPr>
        </p:pic>
        <p:pic>
          <p:nvPicPr>
            <p:cNvPr id="61" name="Picture 60">
              <a:extLst>
                <a:ext uri="{FF2B5EF4-FFF2-40B4-BE49-F238E27FC236}">
                  <a16:creationId xmlns:a16="http://schemas.microsoft.com/office/drawing/2014/main" id="{72CC7A5E-DE88-A449-9798-556A9DD6519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7812583" y="3946353"/>
              <a:ext cx="233063" cy="483782"/>
            </a:xfrm>
            <a:prstGeom prst="rect">
              <a:avLst/>
            </a:prstGeom>
          </p:spPr>
        </p:pic>
        <p:pic>
          <p:nvPicPr>
            <p:cNvPr id="62" name="Picture 61">
              <a:extLst>
                <a:ext uri="{FF2B5EF4-FFF2-40B4-BE49-F238E27FC236}">
                  <a16:creationId xmlns:a16="http://schemas.microsoft.com/office/drawing/2014/main" id="{CE96DC5F-9449-FB44-8484-0F29E91A7FC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7809544" y="3419260"/>
              <a:ext cx="233063" cy="483782"/>
            </a:xfrm>
            <a:prstGeom prst="rect">
              <a:avLst/>
            </a:prstGeom>
          </p:spPr>
        </p:pic>
      </p:grpSp>
      <p:sp>
        <p:nvSpPr>
          <p:cNvPr id="65" name="Freeform 152">
            <a:extLst>
              <a:ext uri="{FF2B5EF4-FFF2-40B4-BE49-F238E27FC236}">
                <a16:creationId xmlns:a16="http://schemas.microsoft.com/office/drawing/2014/main" id="{C324E0F9-DE61-774D-91CB-E7F064A58EC1}"/>
              </a:ext>
            </a:extLst>
          </p:cNvPr>
          <p:cNvSpPr>
            <a:spLocks noChangeAspect="1" noEditPoints="1"/>
          </p:cNvSpPr>
          <p:nvPr/>
        </p:nvSpPr>
        <p:spPr bwMode="auto">
          <a:xfrm>
            <a:off x="9036250" y="3407151"/>
            <a:ext cx="1262207" cy="1251551"/>
          </a:xfrm>
          <a:custGeom>
            <a:avLst/>
            <a:gdLst>
              <a:gd name="T0" fmla="*/ 93 w 186"/>
              <a:gd name="T1" fmla="*/ 0 h 185"/>
              <a:gd name="T2" fmla="*/ 0 w 186"/>
              <a:gd name="T3" fmla="*/ 93 h 185"/>
              <a:gd name="T4" fmla="*/ 93 w 186"/>
              <a:gd name="T5" fmla="*/ 185 h 185"/>
              <a:gd name="T6" fmla="*/ 186 w 186"/>
              <a:gd name="T7" fmla="*/ 93 h 185"/>
              <a:gd name="T8" fmla="*/ 93 w 186"/>
              <a:gd name="T9" fmla="*/ 0 h 185"/>
              <a:gd name="T10" fmla="*/ 93 w 186"/>
              <a:gd name="T11" fmla="*/ 177 h 185"/>
              <a:gd name="T12" fmla="*/ 41 w 186"/>
              <a:gd name="T13" fmla="*/ 159 h 185"/>
              <a:gd name="T14" fmla="*/ 68 w 186"/>
              <a:gd name="T15" fmla="*/ 140 h 185"/>
              <a:gd name="T16" fmla="*/ 78 w 186"/>
              <a:gd name="T17" fmla="*/ 131 h 185"/>
              <a:gd name="T18" fmla="*/ 75 w 186"/>
              <a:gd name="T19" fmla="*/ 122 h 185"/>
              <a:gd name="T20" fmla="*/ 71 w 186"/>
              <a:gd name="T21" fmla="*/ 121 h 185"/>
              <a:gd name="T22" fmla="*/ 53 w 186"/>
              <a:gd name="T23" fmla="*/ 118 h 185"/>
              <a:gd name="T24" fmla="*/ 59 w 186"/>
              <a:gd name="T25" fmla="*/ 76 h 185"/>
              <a:gd name="T26" fmla="*/ 95 w 186"/>
              <a:gd name="T27" fmla="*/ 34 h 185"/>
              <a:gd name="T28" fmla="*/ 126 w 186"/>
              <a:gd name="T29" fmla="*/ 78 h 185"/>
              <a:gd name="T30" fmla="*/ 133 w 186"/>
              <a:gd name="T31" fmla="*/ 117 h 185"/>
              <a:gd name="T32" fmla="*/ 113 w 186"/>
              <a:gd name="T33" fmla="*/ 120 h 185"/>
              <a:gd name="T34" fmla="*/ 109 w 186"/>
              <a:gd name="T35" fmla="*/ 123 h 185"/>
              <a:gd name="T36" fmla="*/ 118 w 186"/>
              <a:gd name="T37" fmla="*/ 139 h 185"/>
              <a:gd name="T38" fmla="*/ 145 w 186"/>
              <a:gd name="T39" fmla="*/ 159 h 185"/>
              <a:gd name="T40" fmla="*/ 93 w 186"/>
              <a:gd name="T41" fmla="*/ 177 h 185"/>
              <a:gd name="T42" fmla="*/ 151 w 186"/>
              <a:gd name="T43" fmla="*/ 153 h 185"/>
              <a:gd name="T44" fmla="*/ 121 w 186"/>
              <a:gd name="T45" fmla="*/ 132 h 185"/>
              <a:gd name="T46" fmla="*/ 117 w 186"/>
              <a:gd name="T47" fmla="*/ 129 h 185"/>
              <a:gd name="T48" fmla="*/ 143 w 186"/>
              <a:gd name="T49" fmla="*/ 122 h 185"/>
              <a:gd name="T50" fmla="*/ 145 w 186"/>
              <a:gd name="T51" fmla="*/ 118 h 185"/>
              <a:gd name="T52" fmla="*/ 142 w 186"/>
              <a:gd name="T53" fmla="*/ 114 h 185"/>
              <a:gd name="T54" fmla="*/ 135 w 186"/>
              <a:gd name="T55" fmla="*/ 78 h 185"/>
              <a:gd name="T56" fmla="*/ 95 w 186"/>
              <a:gd name="T57" fmla="*/ 25 h 185"/>
              <a:gd name="T58" fmla="*/ 50 w 186"/>
              <a:gd name="T59" fmla="*/ 76 h 185"/>
              <a:gd name="T60" fmla="*/ 44 w 186"/>
              <a:gd name="T61" fmla="*/ 115 h 185"/>
              <a:gd name="T62" fmla="*/ 41 w 186"/>
              <a:gd name="T63" fmla="*/ 118 h 185"/>
              <a:gd name="T64" fmla="*/ 43 w 186"/>
              <a:gd name="T65" fmla="*/ 122 h 185"/>
              <a:gd name="T66" fmla="*/ 70 w 186"/>
              <a:gd name="T67" fmla="*/ 130 h 185"/>
              <a:gd name="T68" fmla="*/ 65 w 186"/>
              <a:gd name="T69" fmla="*/ 132 h 185"/>
              <a:gd name="T70" fmla="*/ 34 w 186"/>
              <a:gd name="T71" fmla="*/ 153 h 185"/>
              <a:gd name="T72" fmla="*/ 9 w 186"/>
              <a:gd name="T73" fmla="*/ 93 h 185"/>
              <a:gd name="T74" fmla="*/ 93 w 186"/>
              <a:gd name="T75" fmla="*/ 8 h 185"/>
              <a:gd name="T76" fmla="*/ 177 w 186"/>
              <a:gd name="T77" fmla="*/ 93 h 185"/>
              <a:gd name="T78" fmla="*/ 151 w 186"/>
              <a:gd name="T79" fmla="*/ 153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6" h="185">
                <a:moveTo>
                  <a:pt x="93" y="0"/>
                </a:moveTo>
                <a:cubicBezTo>
                  <a:pt x="42" y="0"/>
                  <a:pt x="0" y="41"/>
                  <a:pt x="0" y="93"/>
                </a:cubicBezTo>
                <a:cubicBezTo>
                  <a:pt x="0" y="144"/>
                  <a:pt x="42" y="185"/>
                  <a:pt x="93" y="185"/>
                </a:cubicBezTo>
                <a:cubicBezTo>
                  <a:pt x="144" y="185"/>
                  <a:pt x="186" y="144"/>
                  <a:pt x="186" y="93"/>
                </a:cubicBezTo>
                <a:cubicBezTo>
                  <a:pt x="186" y="41"/>
                  <a:pt x="144" y="0"/>
                  <a:pt x="93" y="0"/>
                </a:cubicBezTo>
                <a:close/>
                <a:moveTo>
                  <a:pt x="93" y="177"/>
                </a:moveTo>
                <a:cubicBezTo>
                  <a:pt x="73" y="177"/>
                  <a:pt x="55" y="170"/>
                  <a:pt x="41" y="159"/>
                </a:cubicBezTo>
                <a:cubicBezTo>
                  <a:pt x="46" y="151"/>
                  <a:pt x="58" y="143"/>
                  <a:pt x="68" y="140"/>
                </a:cubicBezTo>
                <a:cubicBezTo>
                  <a:pt x="74" y="138"/>
                  <a:pt x="77" y="135"/>
                  <a:pt x="78" y="131"/>
                </a:cubicBezTo>
                <a:cubicBezTo>
                  <a:pt x="79" y="126"/>
                  <a:pt x="76" y="122"/>
                  <a:pt x="75" y="122"/>
                </a:cubicBezTo>
                <a:cubicBezTo>
                  <a:pt x="74" y="121"/>
                  <a:pt x="72" y="120"/>
                  <a:pt x="71" y="121"/>
                </a:cubicBezTo>
                <a:cubicBezTo>
                  <a:pt x="71" y="121"/>
                  <a:pt x="64" y="123"/>
                  <a:pt x="53" y="118"/>
                </a:cubicBezTo>
                <a:cubicBezTo>
                  <a:pt x="56" y="112"/>
                  <a:pt x="59" y="100"/>
                  <a:pt x="59" y="76"/>
                </a:cubicBezTo>
                <a:cubicBezTo>
                  <a:pt x="59" y="37"/>
                  <a:pt x="76" y="34"/>
                  <a:pt x="95" y="34"/>
                </a:cubicBezTo>
                <a:cubicBezTo>
                  <a:pt x="109" y="34"/>
                  <a:pt x="126" y="38"/>
                  <a:pt x="126" y="78"/>
                </a:cubicBezTo>
                <a:cubicBezTo>
                  <a:pt x="126" y="100"/>
                  <a:pt x="130" y="111"/>
                  <a:pt x="133" y="117"/>
                </a:cubicBezTo>
                <a:cubicBezTo>
                  <a:pt x="129" y="119"/>
                  <a:pt x="121" y="121"/>
                  <a:pt x="113" y="120"/>
                </a:cubicBezTo>
                <a:cubicBezTo>
                  <a:pt x="111" y="120"/>
                  <a:pt x="109" y="121"/>
                  <a:pt x="109" y="123"/>
                </a:cubicBezTo>
                <a:cubicBezTo>
                  <a:pt x="107" y="126"/>
                  <a:pt x="107" y="134"/>
                  <a:pt x="118" y="139"/>
                </a:cubicBezTo>
                <a:cubicBezTo>
                  <a:pt x="126" y="143"/>
                  <a:pt x="137" y="149"/>
                  <a:pt x="145" y="159"/>
                </a:cubicBezTo>
                <a:cubicBezTo>
                  <a:pt x="131" y="170"/>
                  <a:pt x="113" y="177"/>
                  <a:pt x="93" y="177"/>
                </a:cubicBezTo>
                <a:close/>
                <a:moveTo>
                  <a:pt x="151" y="153"/>
                </a:moveTo>
                <a:cubicBezTo>
                  <a:pt x="142" y="142"/>
                  <a:pt x="131" y="136"/>
                  <a:pt x="121" y="132"/>
                </a:cubicBezTo>
                <a:cubicBezTo>
                  <a:pt x="119" y="131"/>
                  <a:pt x="118" y="130"/>
                  <a:pt x="117" y="129"/>
                </a:cubicBezTo>
                <a:cubicBezTo>
                  <a:pt x="131" y="128"/>
                  <a:pt x="142" y="122"/>
                  <a:pt x="143" y="122"/>
                </a:cubicBezTo>
                <a:cubicBezTo>
                  <a:pt x="144" y="121"/>
                  <a:pt x="145" y="119"/>
                  <a:pt x="145" y="118"/>
                </a:cubicBezTo>
                <a:cubicBezTo>
                  <a:pt x="145" y="116"/>
                  <a:pt x="144" y="115"/>
                  <a:pt x="142" y="114"/>
                </a:cubicBezTo>
                <a:cubicBezTo>
                  <a:pt x="142" y="114"/>
                  <a:pt x="135" y="108"/>
                  <a:pt x="135" y="78"/>
                </a:cubicBezTo>
                <a:cubicBezTo>
                  <a:pt x="135" y="43"/>
                  <a:pt x="121" y="25"/>
                  <a:pt x="95" y="25"/>
                </a:cubicBezTo>
                <a:cubicBezTo>
                  <a:pt x="73" y="25"/>
                  <a:pt x="50" y="31"/>
                  <a:pt x="50" y="76"/>
                </a:cubicBezTo>
                <a:cubicBezTo>
                  <a:pt x="50" y="108"/>
                  <a:pt x="45" y="114"/>
                  <a:pt x="44" y="115"/>
                </a:cubicBezTo>
                <a:cubicBezTo>
                  <a:pt x="43" y="115"/>
                  <a:pt x="42" y="116"/>
                  <a:pt x="41" y="118"/>
                </a:cubicBezTo>
                <a:cubicBezTo>
                  <a:pt x="41" y="120"/>
                  <a:pt x="42" y="121"/>
                  <a:pt x="43" y="122"/>
                </a:cubicBezTo>
                <a:cubicBezTo>
                  <a:pt x="55" y="129"/>
                  <a:pt x="64" y="130"/>
                  <a:pt x="70" y="130"/>
                </a:cubicBezTo>
                <a:cubicBezTo>
                  <a:pt x="69" y="130"/>
                  <a:pt x="68" y="131"/>
                  <a:pt x="65" y="132"/>
                </a:cubicBezTo>
                <a:cubicBezTo>
                  <a:pt x="54" y="135"/>
                  <a:pt x="41" y="144"/>
                  <a:pt x="34" y="153"/>
                </a:cubicBezTo>
                <a:cubicBezTo>
                  <a:pt x="18" y="138"/>
                  <a:pt x="9" y="116"/>
                  <a:pt x="9" y="93"/>
                </a:cubicBezTo>
                <a:cubicBezTo>
                  <a:pt x="9" y="46"/>
                  <a:pt x="46" y="8"/>
                  <a:pt x="93" y="8"/>
                </a:cubicBezTo>
                <a:cubicBezTo>
                  <a:pt x="140" y="8"/>
                  <a:pt x="177" y="46"/>
                  <a:pt x="177" y="93"/>
                </a:cubicBezTo>
                <a:cubicBezTo>
                  <a:pt x="177" y="117"/>
                  <a:pt x="167" y="138"/>
                  <a:pt x="151" y="153"/>
                </a:cubicBezTo>
                <a:close/>
              </a:path>
            </a:pathLst>
          </a:custGeom>
          <a:solidFill>
            <a:srgbClr val="888B8D"/>
          </a:solidFill>
          <a:ln>
            <a:noFill/>
          </a:ln>
        </p:spPr>
        <p:txBody>
          <a:bodyPr vert="horz" wrap="square" lIns="38571" tIns="19286" rIns="38571" bIns="1928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Tahoma"/>
              <a:ea typeface="+mn-ea"/>
              <a:cs typeface="+mn-cs"/>
            </a:endParaRPr>
          </a:p>
        </p:txBody>
      </p:sp>
      <p:sp>
        <p:nvSpPr>
          <p:cNvPr id="64" name="Freeform 288">
            <a:extLst>
              <a:ext uri="{FF2B5EF4-FFF2-40B4-BE49-F238E27FC236}">
                <a16:creationId xmlns:a16="http://schemas.microsoft.com/office/drawing/2014/main" id="{05DBA586-D896-6048-8EEF-DC6A40DE320C}"/>
              </a:ext>
            </a:extLst>
          </p:cNvPr>
          <p:cNvSpPr>
            <a:spLocks noEditPoints="1"/>
          </p:cNvSpPr>
          <p:nvPr/>
        </p:nvSpPr>
        <p:spPr bwMode="auto">
          <a:xfrm>
            <a:off x="8143910" y="1702252"/>
            <a:ext cx="911987" cy="677143"/>
          </a:xfrm>
          <a:custGeom>
            <a:avLst/>
            <a:gdLst>
              <a:gd name="T0" fmla="*/ 169 w 186"/>
              <a:gd name="T1" fmla="*/ 0 h 135"/>
              <a:gd name="T2" fmla="*/ 17 w 186"/>
              <a:gd name="T3" fmla="*/ 0 h 135"/>
              <a:gd name="T4" fmla="*/ 0 w 186"/>
              <a:gd name="T5" fmla="*/ 17 h 135"/>
              <a:gd name="T6" fmla="*/ 0 w 186"/>
              <a:gd name="T7" fmla="*/ 118 h 135"/>
              <a:gd name="T8" fmla="*/ 17 w 186"/>
              <a:gd name="T9" fmla="*/ 135 h 135"/>
              <a:gd name="T10" fmla="*/ 169 w 186"/>
              <a:gd name="T11" fmla="*/ 135 h 135"/>
              <a:gd name="T12" fmla="*/ 186 w 186"/>
              <a:gd name="T13" fmla="*/ 118 h 135"/>
              <a:gd name="T14" fmla="*/ 186 w 186"/>
              <a:gd name="T15" fmla="*/ 17 h 135"/>
              <a:gd name="T16" fmla="*/ 169 w 186"/>
              <a:gd name="T17" fmla="*/ 0 h 135"/>
              <a:gd name="T18" fmla="*/ 17 w 186"/>
              <a:gd name="T19" fmla="*/ 9 h 135"/>
              <a:gd name="T20" fmla="*/ 169 w 186"/>
              <a:gd name="T21" fmla="*/ 9 h 135"/>
              <a:gd name="T22" fmla="*/ 172 w 186"/>
              <a:gd name="T23" fmla="*/ 9 h 135"/>
              <a:gd name="T24" fmla="*/ 99 w 186"/>
              <a:gd name="T25" fmla="*/ 82 h 135"/>
              <a:gd name="T26" fmla="*/ 93 w 186"/>
              <a:gd name="T27" fmla="*/ 84 h 135"/>
              <a:gd name="T28" fmla="*/ 87 w 186"/>
              <a:gd name="T29" fmla="*/ 82 h 135"/>
              <a:gd name="T30" fmla="*/ 14 w 186"/>
              <a:gd name="T31" fmla="*/ 9 h 135"/>
              <a:gd name="T32" fmla="*/ 17 w 186"/>
              <a:gd name="T33" fmla="*/ 9 h 135"/>
              <a:gd name="T34" fmla="*/ 8 w 186"/>
              <a:gd name="T35" fmla="*/ 118 h 135"/>
              <a:gd name="T36" fmla="*/ 8 w 186"/>
              <a:gd name="T37" fmla="*/ 17 h 135"/>
              <a:gd name="T38" fmla="*/ 9 w 186"/>
              <a:gd name="T39" fmla="*/ 16 h 135"/>
              <a:gd name="T40" fmla="*/ 61 w 186"/>
              <a:gd name="T41" fmla="*/ 68 h 135"/>
              <a:gd name="T42" fmla="*/ 9 w 186"/>
              <a:gd name="T43" fmla="*/ 120 h 135"/>
              <a:gd name="T44" fmla="*/ 8 w 186"/>
              <a:gd name="T45" fmla="*/ 118 h 135"/>
              <a:gd name="T46" fmla="*/ 169 w 186"/>
              <a:gd name="T47" fmla="*/ 127 h 135"/>
              <a:gd name="T48" fmla="*/ 17 w 186"/>
              <a:gd name="T49" fmla="*/ 127 h 135"/>
              <a:gd name="T50" fmla="*/ 14 w 186"/>
              <a:gd name="T51" fmla="*/ 126 h 135"/>
              <a:gd name="T52" fmla="*/ 67 w 186"/>
              <a:gd name="T53" fmla="*/ 74 h 135"/>
              <a:gd name="T54" fmla="*/ 81 w 186"/>
              <a:gd name="T55" fmla="*/ 88 h 135"/>
              <a:gd name="T56" fmla="*/ 93 w 186"/>
              <a:gd name="T57" fmla="*/ 93 h 135"/>
              <a:gd name="T58" fmla="*/ 105 w 186"/>
              <a:gd name="T59" fmla="*/ 88 h 135"/>
              <a:gd name="T60" fmla="*/ 119 w 186"/>
              <a:gd name="T61" fmla="*/ 74 h 135"/>
              <a:gd name="T62" fmla="*/ 172 w 186"/>
              <a:gd name="T63" fmla="*/ 126 h 135"/>
              <a:gd name="T64" fmla="*/ 169 w 186"/>
              <a:gd name="T65" fmla="*/ 127 h 135"/>
              <a:gd name="T66" fmla="*/ 177 w 186"/>
              <a:gd name="T67" fmla="*/ 118 h 135"/>
              <a:gd name="T68" fmla="*/ 177 w 186"/>
              <a:gd name="T69" fmla="*/ 120 h 135"/>
              <a:gd name="T70" fmla="*/ 125 w 186"/>
              <a:gd name="T71" fmla="*/ 68 h 135"/>
              <a:gd name="T72" fmla="*/ 177 w 186"/>
              <a:gd name="T73" fmla="*/ 16 h 135"/>
              <a:gd name="T74" fmla="*/ 177 w 186"/>
              <a:gd name="T75" fmla="*/ 17 h 135"/>
              <a:gd name="T76" fmla="*/ 177 w 186"/>
              <a:gd name="T77" fmla="*/ 11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6" h="135">
                <a:moveTo>
                  <a:pt x="169" y="0"/>
                </a:moveTo>
                <a:cubicBezTo>
                  <a:pt x="17" y="0"/>
                  <a:pt x="17" y="0"/>
                  <a:pt x="17" y="0"/>
                </a:cubicBezTo>
                <a:cubicBezTo>
                  <a:pt x="8" y="0"/>
                  <a:pt x="0" y="8"/>
                  <a:pt x="0" y="17"/>
                </a:cubicBezTo>
                <a:cubicBezTo>
                  <a:pt x="0" y="118"/>
                  <a:pt x="0" y="118"/>
                  <a:pt x="0" y="118"/>
                </a:cubicBezTo>
                <a:cubicBezTo>
                  <a:pt x="0" y="128"/>
                  <a:pt x="8" y="135"/>
                  <a:pt x="17" y="135"/>
                </a:cubicBezTo>
                <a:cubicBezTo>
                  <a:pt x="169" y="135"/>
                  <a:pt x="169" y="135"/>
                  <a:pt x="169" y="135"/>
                </a:cubicBezTo>
                <a:cubicBezTo>
                  <a:pt x="178" y="135"/>
                  <a:pt x="186" y="128"/>
                  <a:pt x="186" y="118"/>
                </a:cubicBezTo>
                <a:cubicBezTo>
                  <a:pt x="186" y="17"/>
                  <a:pt x="186" y="17"/>
                  <a:pt x="186" y="17"/>
                </a:cubicBezTo>
                <a:cubicBezTo>
                  <a:pt x="186" y="8"/>
                  <a:pt x="178" y="0"/>
                  <a:pt x="169" y="0"/>
                </a:cubicBezTo>
                <a:close/>
                <a:moveTo>
                  <a:pt x="17" y="9"/>
                </a:moveTo>
                <a:cubicBezTo>
                  <a:pt x="169" y="9"/>
                  <a:pt x="169" y="9"/>
                  <a:pt x="169" y="9"/>
                </a:cubicBezTo>
                <a:cubicBezTo>
                  <a:pt x="170" y="9"/>
                  <a:pt x="171" y="9"/>
                  <a:pt x="172" y="9"/>
                </a:cubicBezTo>
                <a:cubicBezTo>
                  <a:pt x="99" y="82"/>
                  <a:pt x="99" y="82"/>
                  <a:pt x="99" y="82"/>
                </a:cubicBezTo>
                <a:cubicBezTo>
                  <a:pt x="97" y="84"/>
                  <a:pt x="95" y="84"/>
                  <a:pt x="93" y="84"/>
                </a:cubicBezTo>
                <a:cubicBezTo>
                  <a:pt x="91" y="84"/>
                  <a:pt x="89" y="84"/>
                  <a:pt x="87" y="82"/>
                </a:cubicBezTo>
                <a:cubicBezTo>
                  <a:pt x="14" y="9"/>
                  <a:pt x="14" y="9"/>
                  <a:pt x="14" y="9"/>
                </a:cubicBezTo>
                <a:cubicBezTo>
                  <a:pt x="15" y="9"/>
                  <a:pt x="16" y="9"/>
                  <a:pt x="17" y="9"/>
                </a:cubicBezTo>
                <a:close/>
                <a:moveTo>
                  <a:pt x="8" y="118"/>
                </a:moveTo>
                <a:cubicBezTo>
                  <a:pt x="8" y="17"/>
                  <a:pt x="8" y="17"/>
                  <a:pt x="8" y="17"/>
                </a:cubicBezTo>
                <a:cubicBezTo>
                  <a:pt x="8" y="17"/>
                  <a:pt x="9" y="16"/>
                  <a:pt x="9" y="16"/>
                </a:cubicBezTo>
                <a:cubicBezTo>
                  <a:pt x="61" y="68"/>
                  <a:pt x="61" y="68"/>
                  <a:pt x="61" y="68"/>
                </a:cubicBezTo>
                <a:cubicBezTo>
                  <a:pt x="9" y="120"/>
                  <a:pt x="9" y="120"/>
                  <a:pt x="9" y="120"/>
                </a:cubicBezTo>
                <a:cubicBezTo>
                  <a:pt x="9" y="119"/>
                  <a:pt x="8" y="119"/>
                  <a:pt x="8" y="118"/>
                </a:cubicBezTo>
                <a:close/>
                <a:moveTo>
                  <a:pt x="169" y="127"/>
                </a:moveTo>
                <a:cubicBezTo>
                  <a:pt x="17" y="127"/>
                  <a:pt x="17" y="127"/>
                  <a:pt x="17" y="127"/>
                </a:cubicBezTo>
                <a:cubicBezTo>
                  <a:pt x="16" y="127"/>
                  <a:pt x="15" y="126"/>
                  <a:pt x="14" y="126"/>
                </a:cubicBezTo>
                <a:cubicBezTo>
                  <a:pt x="67" y="74"/>
                  <a:pt x="67" y="74"/>
                  <a:pt x="67" y="74"/>
                </a:cubicBezTo>
                <a:cubicBezTo>
                  <a:pt x="81" y="88"/>
                  <a:pt x="81" y="88"/>
                  <a:pt x="81" y="88"/>
                </a:cubicBezTo>
                <a:cubicBezTo>
                  <a:pt x="84" y="91"/>
                  <a:pt x="89" y="93"/>
                  <a:pt x="93" y="93"/>
                </a:cubicBezTo>
                <a:cubicBezTo>
                  <a:pt x="97" y="93"/>
                  <a:pt x="101" y="91"/>
                  <a:pt x="105" y="88"/>
                </a:cubicBezTo>
                <a:cubicBezTo>
                  <a:pt x="119" y="74"/>
                  <a:pt x="119" y="74"/>
                  <a:pt x="119" y="74"/>
                </a:cubicBezTo>
                <a:cubicBezTo>
                  <a:pt x="172" y="126"/>
                  <a:pt x="172" y="126"/>
                  <a:pt x="172" y="126"/>
                </a:cubicBezTo>
                <a:cubicBezTo>
                  <a:pt x="171" y="126"/>
                  <a:pt x="170" y="127"/>
                  <a:pt x="169" y="127"/>
                </a:cubicBezTo>
                <a:close/>
                <a:moveTo>
                  <a:pt x="177" y="118"/>
                </a:moveTo>
                <a:cubicBezTo>
                  <a:pt x="177" y="119"/>
                  <a:pt x="177" y="119"/>
                  <a:pt x="177" y="120"/>
                </a:cubicBezTo>
                <a:cubicBezTo>
                  <a:pt x="125" y="68"/>
                  <a:pt x="125" y="68"/>
                  <a:pt x="125" y="68"/>
                </a:cubicBezTo>
                <a:cubicBezTo>
                  <a:pt x="177" y="16"/>
                  <a:pt x="177" y="16"/>
                  <a:pt x="177" y="16"/>
                </a:cubicBezTo>
                <a:cubicBezTo>
                  <a:pt x="177" y="16"/>
                  <a:pt x="177" y="17"/>
                  <a:pt x="177" y="17"/>
                </a:cubicBezTo>
                <a:lnTo>
                  <a:pt x="177" y="118"/>
                </a:lnTo>
                <a:close/>
              </a:path>
            </a:pathLst>
          </a:custGeom>
          <a:solidFill>
            <a:srgbClr val="888B8D"/>
          </a:solidFill>
          <a:ln>
            <a:noFill/>
          </a:ln>
        </p:spPr>
        <p:txBody>
          <a:bodyPr vert="horz" wrap="square" lIns="38571" tIns="19286" rIns="38571" bIns="1928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Tahoma"/>
              <a:ea typeface="+mn-ea"/>
              <a:cs typeface="+mn-cs"/>
            </a:endParaRPr>
          </a:p>
        </p:txBody>
      </p:sp>
      <p:sp>
        <p:nvSpPr>
          <p:cNvPr id="81" name="Freeform 151">
            <a:extLst>
              <a:ext uri="{FF2B5EF4-FFF2-40B4-BE49-F238E27FC236}">
                <a16:creationId xmlns:a16="http://schemas.microsoft.com/office/drawing/2014/main" id="{267851B3-8163-8B4B-9D6D-74C8295FEB60}"/>
              </a:ext>
            </a:extLst>
          </p:cNvPr>
          <p:cNvSpPr>
            <a:spLocks noChangeAspect="1" noEditPoints="1"/>
          </p:cNvSpPr>
          <p:nvPr/>
        </p:nvSpPr>
        <p:spPr bwMode="auto">
          <a:xfrm>
            <a:off x="9723606" y="2133693"/>
            <a:ext cx="1220066" cy="1224192"/>
          </a:xfrm>
          <a:custGeom>
            <a:avLst/>
            <a:gdLst>
              <a:gd name="T0" fmla="*/ 92 w 185"/>
              <a:gd name="T1" fmla="*/ 0 h 186"/>
              <a:gd name="T2" fmla="*/ 0 w 185"/>
              <a:gd name="T3" fmla="*/ 93 h 186"/>
              <a:gd name="T4" fmla="*/ 92 w 185"/>
              <a:gd name="T5" fmla="*/ 186 h 186"/>
              <a:gd name="T6" fmla="*/ 185 w 185"/>
              <a:gd name="T7" fmla="*/ 93 h 186"/>
              <a:gd name="T8" fmla="*/ 92 w 185"/>
              <a:gd name="T9" fmla="*/ 0 h 186"/>
              <a:gd name="T10" fmla="*/ 92 w 185"/>
              <a:gd name="T11" fmla="*/ 178 h 186"/>
              <a:gd name="T12" fmla="*/ 37 w 185"/>
              <a:gd name="T13" fmla="*/ 157 h 186"/>
              <a:gd name="T14" fmla="*/ 67 w 185"/>
              <a:gd name="T15" fmla="*/ 139 h 186"/>
              <a:gd name="T16" fmla="*/ 80 w 185"/>
              <a:gd name="T17" fmla="*/ 108 h 186"/>
              <a:gd name="T18" fmla="*/ 77 w 185"/>
              <a:gd name="T19" fmla="*/ 101 h 186"/>
              <a:gd name="T20" fmla="*/ 67 w 185"/>
              <a:gd name="T21" fmla="*/ 63 h 186"/>
              <a:gd name="T22" fmla="*/ 88 w 185"/>
              <a:gd name="T23" fmla="*/ 37 h 186"/>
              <a:gd name="T24" fmla="*/ 101 w 185"/>
              <a:gd name="T25" fmla="*/ 35 h 186"/>
              <a:gd name="T26" fmla="*/ 105 w 185"/>
              <a:gd name="T27" fmla="*/ 34 h 186"/>
              <a:gd name="T28" fmla="*/ 122 w 185"/>
              <a:gd name="T29" fmla="*/ 64 h 186"/>
              <a:gd name="T30" fmla="*/ 113 w 185"/>
              <a:gd name="T31" fmla="*/ 100 h 186"/>
              <a:gd name="T32" fmla="*/ 109 w 185"/>
              <a:gd name="T33" fmla="*/ 108 h 186"/>
              <a:gd name="T34" fmla="*/ 107 w 185"/>
              <a:gd name="T35" fmla="*/ 124 h 186"/>
              <a:gd name="T36" fmla="*/ 126 w 185"/>
              <a:gd name="T37" fmla="*/ 141 h 186"/>
              <a:gd name="T38" fmla="*/ 148 w 185"/>
              <a:gd name="T39" fmla="*/ 157 h 186"/>
              <a:gd name="T40" fmla="*/ 92 w 185"/>
              <a:gd name="T41" fmla="*/ 178 h 186"/>
              <a:gd name="T42" fmla="*/ 154 w 185"/>
              <a:gd name="T43" fmla="*/ 151 h 186"/>
              <a:gd name="T44" fmla="*/ 129 w 185"/>
              <a:gd name="T45" fmla="*/ 133 h 186"/>
              <a:gd name="T46" fmla="*/ 115 w 185"/>
              <a:gd name="T47" fmla="*/ 121 h 186"/>
              <a:gd name="T48" fmla="*/ 117 w 185"/>
              <a:gd name="T49" fmla="*/ 111 h 186"/>
              <a:gd name="T50" fmla="*/ 121 w 185"/>
              <a:gd name="T51" fmla="*/ 104 h 186"/>
              <a:gd name="T52" fmla="*/ 130 w 185"/>
              <a:gd name="T53" fmla="*/ 64 h 186"/>
              <a:gd name="T54" fmla="*/ 105 w 185"/>
              <a:gd name="T55" fmla="*/ 26 h 186"/>
              <a:gd name="T56" fmla="*/ 98 w 185"/>
              <a:gd name="T57" fmla="*/ 27 h 186"/>
              <a:gd name="T58" fmla="*/ 88 w 185"/>
              <a:gd name="T59" fmla="*/ 29 h 186"/>
              <a:gd name="T60" fmla="*/ 59 w 185"/>
              <a:gd name="T61" fmla="*/ 63 h 186"/>
              <a:gd name="T62" fmla="*/ 69 w 185"/>
              <a:gd name="T63" fmla="*/ 105 h 186"/>
              <a:gd name="T64" fmla="*/ 73 w 185"/>
              <a:gd name="T65" fmla="*/ 111 h 186"/>
              <a:gd name="T66" fmla="*/ 63 w 185"/>
              <a:gd name="T67" fmla="*/ 131 h 186"/>
              <a:gd name="T68" fmla="*/ 31 w 185"/>
              <a:gd name="T69" fmla="*/ 151 h 186"/>
              <a:gd name="T70" fmla="*/ 8 w 185"/>
              <a:gd name="T71" fmla="*/ 93 h 186"/>
              <a:gd name="T72" fmla="*/ 92 w 185"/>
              <a:gd name="T73" fmla="*/ 9 h 186"/>
              <a:gd name="T74" fmla="*/ 177 w 185"/>
              <a:gd name="T75" fmla="*/ 93 h 186"/>
              <a:gd name="T76" fmla="*/ 154 w 185"/>
              <a:gd name="T77" fmla="*/ 15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85" h="186">
                <a:moveTo>
                  <a:pt x="92" y="0"/>
                </a:moveTo>
                <a:cubicBezTo>
                  <a:pt x="41" y="0"/>
                  <a:pt x="0" y="42"/>
                  <a:pt x="0" y="93"/>
                </a:cubicBezTo>
                <a:cubicBezTo>
                  <a:pt x="0" y="145"/>
                  <a:pt x="41" y="186"/>
                  <a:pt x="92" y="186"/>
                </a:cubicBezTo>
                <a:cubicBezTo>
                  <a:pt x="144" y="186"/>
                  <a:pt x="185" y="145"/>
                  <a:pt x="185" y="93"/>
                </a:cubicBezTo>
                <a:cubicBezTo>
                  <a:pt x="185" y="42"/>
                  <a:pt x="144" y="0"/>
                  <a:pt x="92" y="0"/>
                </a:cubicBezTo>
                <a:close/>
                <a:moveTo>
                  <a:pt x="92" y="178"/>
                </a:moveTo>
                <a:cubicBezTo>
                  <a:pt x="71" y="178"/>
                  <a:pt x="52" y="170"/>
                  <a:pt x="37" y="157"/>
                </a:cubicBezTo>
                <a:cubicBezTo>
                  <a:pt x="49" y="147"/>
                  <a:pt x="54" y="145"/>
                  <a:pt x="67" y="139"/>
                </a:cubicBezTo>
                <a:cubicBezTo>
                  <a:pt x="81" y="133"/>
                  <a:pt x="86" y="121"/>
                  <a:pt x="80" y="108"/>
                </a:cubicBezTo>
                <a:cubicBezTo>
                  <a:pt x="79" y="105"/>
                  <a:pt x="78" y="103"/>
                  <a:pt x="77" y="101"/>
                </a:cubicBezTo>
                <a:cubicBezTo>
                  <a:pt x="72" y="93"/>
                  <a:pt x="67" y="84"/>
                  <a:pt x="67" y="63"/>
                </a:cubicBezTo>
                <a:cubicBezTo>
                  <a:pt x="67" y="38"/>
                  <a:pt x="79" y="38"/>
                  <a:pt x="88" y="37"/>
                </a:cubicBezTo>
                <a:cubicBezTo>
                  <a:pt x="95" y="37"/>
                  <a:pt x="98" y="36"/>
                  <a:pt x="101" y="35"/>
                </a:cubicBezTo>
                <a:cubicBezTo>
                  <a:pt x="102" y="35"/>
                  <a:pt x="103" y="34"/>
                  <a:pt x="105" y="34"/>
                </a:cubicBezTo>
                <a:cubicBezTo>
                  <a:pt x="113" y="34"/>
                  <a:pt x="122" y="42"/>
                  <a:pt x="122" y="64"/>
                </a:cubicBezTo>
                <a:cubicBezTo>
                  <a:pt x="122" y="85"/>
                  <a:pt x="118" y="91"/>
                  <a:pt x="113" y="100"/>
                </a:cubicBezTo>
                <a:cubicBezTo>
                  <a:pt x="112" y="102"/>
                  <a:pt x="111" y="105"/>
                  <a:pt x="109" y="108"/>
                </a:cubicBezTo>
                <a:cubicBezTo>
                  <a:pt x="106" y="114"/>
                  <a:pt x="106" y="119"/>
                  <a:pt x="107" y="124"/>
                </a:cubicBezTo>
                <a:cubicBezTo>
                  <a:pt x="110" y="130"/>
                  <a:pt x="116" y="136"/>
                  <a:pt x="126" y="141"/>
                </a:cubicBezTo>
                <a:cubicBezTo>
                  <a:pt x="134" y="145"/>
                  <a:pt x="143" y="152"/>
                  <a:pt x="148" y="157"/>
                </a:cubicBezTo>
                <a:cubicBezTo>
                  <a:pt x="133" y="170"/>
                  <a:pt x="114" y="178"/>
                  <a:pt x="92" y="178"/>
                </a:cubicBezTo>
                <a:close/>
                <a:moveTo>
                  <a:pt x="154" y="151"/>
                </a:moveTo>
                <a:cubicBezTo>
                  <a:pt x="149" y="146"/>
                  <a:pt x="139" y="137"/>
                  <a:pt x="129" y="133"/>
                </a:cubicBezTo>
                <a:cubicBezTo>
                  <a:pt x="121" y="129"/>
                  <a:pt x="117" y="125"/>
                  <a:pt x="115" y="121"/>
                </a:cubicBezTo>
                <a:cubicBezTo>
                  <a:pt x="114" y="118"/>
                  <a:pt x="115" y="115"/>
                  <a:pt x="117" y="111"/>
                </a:cubicBezTo>
                <a:cubicBezTo>
                  <a:pt x="118" y="108"/>
                  <a:pt x="120" y="106"/>
                  <a:pt x="121" y="104"/>
                </a:cubicBezTo>
                <a:cubicBezTo>
                  <a:pt x="126" y="94"/>
                  <a:pt x="130" y="88"/>
                  <a:pt x="130" y="64"/>
                </a:cubicBezTo>
                <a:cubicBezTo>
                  <a:pt x="130" y="28"/>
                  <a:pt x="109" y="26"/>
                  <a:pt x="105" y="26"/>
                </a:cubicBezTo>
                <a:cubicBezTo>
                  <a:pt x="102" y="26"/>
                  <a:pt x="100" y="27"/>
                  <a:pt x="98" y="27"/>
                </a:cubicBezTo>
                <a:cubicBezTo>
                  <a:pt x="96" y="28"/>
                  <a:pt x="93" y="29"/>
                  <a:pt x="88" y="29"/>
                </a:cubicBezTo>
                <a:cubicBezTo>
                  <a:pt x="78" y="29"/>
                  <a:pt x="59" y="29"/>
                  <a:pt x="59" y="63"/>
                </a:cubicBezTo>
                <a:cubicBezTo>
                  <a:pt x="59" y="86"/>
                  <a:pt x="65" y="96"/>
                  <a:pt x="69" y="105"/>
                </a:cubicBezTo>
                <a:cubicBezTo>
                  <a:pt x="71" y="107"/>
                  <a:pt x="72" y="109"/>
                  <a:pt x="73" y="111"/>
                </a:cubicBezTo>
                <a:cubicBezTo>
                  <a:pt x="77" y="120"/>
                  <a:pt x="74" y="127"/>
                  <a:pt x="63" y="131"/>
                </a:cubicBezTo>
                <a:cubicBezTo>
                  <a:pt x="50" y="137"/>
                  <a:pt x="44" y="140"/>
                  <a:pt x="31" y="151"/>
                </a:cubicBezTo>
                <a:cubicBezTo>
                  <a:pt x="17" y="136"/>
                  <a:pt x="8" y="116"/>
                  <a:pt x="8" y="93"/>
                </a:cubicBezTo>
                <a:cubicBezTo>
                  <a:pt x="8" y="47"/>
                  <a:pt x="46" y="9"/>
                  <a:pt x="92" y="9"/>
                </a:cubicBezTo>
                <a:cubicBezTo>
                  <a:pt x="139" y="9"/>
                  <a:pt x="177" y="47"/>
                  <a:pt x="177" y="93"/>
                </a:cubicBezTo>
                <a:cubicBezTo>
                  <a:pt x="177" y="116"/>
                  <a:pt x="168" y="136"/>
                  <a:pt x="154" y="151"/>
                </a:cubicBezTo>
                <a:close/>
              </a:path>
            </a:pathLst>
          </a:custGeom>
          <a:solidFill>
            <a:srgbClr val="888B8D"/>
          </a:solidFill>
          <a:ln>
            <a:noFill/>
          </a:ln>
        </p:spPr>
        <p:txBody>
          <a:bodyPr vert="horz" wrap="square" lIns="38571" tIns="19286" rIns="38571" bIns="1928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rgbClr val="1A1A1A"/>
              </a:solidFill>
              <a:effectLst/>
              <a:uLnTx/>
              <a:uFillTx/>
              <a:latin typeface="Tahoma"/>
              <a:ea typeface="+mn-ea"/>
              <a:cs typeface="+mn-cs"/>
            </a:endParaRPr>
          </a:p>
        </p:txBody>
      </p:sp>
    </p:spTree>
    <p:extLst>
      <p:ext uri="{BB962C8B-B14F-4D97-AF65-F5344CB8AC3E}">
        <p14:creationId xmlns:p14="http://schemas.microsoft.com/office/powerpoint/2010/main" val="103325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FE84C-2078-7845-BF06-358EFAD810CE}"/>
              </a:ext>
            </a:extLst>
          </p:cNvPr>
          <p:cNvSpPr>
            <a:spLocks noGrp="1"/>
          </p:cNvSpPr>
          <p:nvPr>
            <p:ph type="title"/>
          </p:nvPr>
        </p:nvSpPr>
        <p:spPr>
          <a:xfrm>
            <a:off x="597057" y="271546"/>
            <a:ext cx="10985343" cy="1024737"/>
          </a:xfrm>
        </p:spPr>
        <p:txBody>
          <a:bodyPr>
            <a:normAutofit/>
          </a:bodyPr>
          <a:lstStyle/>
          <a:p>
            <a:r>
              <a:rPr lang="en-US" sz="3000" dirty="0"/>
              <a:t>Prevent Data Loss with Intelligent Data Analysis</a:t>
            </a:r>
          </a:p>
        </p:txBody>
      </p:sp>
      <p:sp>
        <p:nvSpPr>
          <p:cNvPr id="19" name="Rectangle 18"/>
          <p:cNvSpPr/>
          <p:nvPr/>
        </p:nvSpPr>
        <p:spPr>
          <a:xfrm>
            <a:off x="6766342" y="2035092"/>
            <a:ext cx="4816058" cy="3170679"/>
          </a:xfrm>
          <a:prstGeom prst="rect">
            <a:avLst/>
          </a:prstGeom>
          <a:noFill/>
          <a:ln>
            <a:solidFill>
              <a:schemeClr val="tx1">
                <a:lumMod val="60000"/>
                <a:lumOff val="40000"/>
              </a:schemeClr>
            </a:solid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5" name="Rectangle 4"/>
          <p:cNvSpPr/>
          <p:nvPr/>
        </p:nvSpPr>
        <p:spPr>
          <a:xfrm>
            <a:off x="7072927" y="2589380"/>
            <a:ext cx="4202889" cy="2062103"/>
          </a:xfrm>
          <a:prstGeom prst="rect">
            <a:avLst/>
          </a:prstGeom>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63666A"/>
                </a:solidFill>
                <a:effectLst/>
                <a:uLnTx/>
                <a:uFillTx/>
                <a:latin typeface="Segoe UI"/>
                <a:ea typeface="+mn-ea"/>
                <a:cs typeface="+mn-cs"/>
              </a:rPr>
              <a:t>Analyze Threat Impact</a:t>
            </a:r>
          </a:p>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3666A"/>
              </a:solidFill>
              <a:effectLst/>
              <a:uLnTx/>
              <a:uFillTx/>
              <a:latin typeface="Segoe UI"/>
              <a:ea typeface="+mn-ea"/>
              <a:cs typeface="+mn-cs"/>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Gotham Narrow Light" charset="0"/>
                <a:cs typeface="Gotham Narrow Light" charset="0"/>
              </a:rPr>
              <a:t>Visualize how an attack impacted your entire system with a detailed view of file content changes at the time of the event. Drill-down to investigate what changed at the file-level.</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57" y="2024754"/>
            <a:ext cx="5767049" cy="3337560"/>
          </a:xfrm>
          <a:prstGeom prst="rect">
            <a:avLst/>
          </a:prstGeom>
        </p:spPr>
      </p:pic>
      <p:sp>
        <p:nvSpPr>
          <p:cNvPr id="11" name="Oval 10">
            <a:extLst>
              <a:ext uri="{FF2B5EF4-FFF2-40B4-BE49-F238E27FC236}">
                <a16:creationId xmlns:a16="http://schemas.microsoft.com/office/drawing/2014/main" id="{88D14358-721B-40EC-9ADA-38031DDF2150}"/>
              </a:ext>
            </a:extLst>
          </p:cNvPr>
          <p:cNvSpPr/>
          <p:nvPr/>
        </p:nvSpPr>
        <p:spPr>
          <a:xfrm>
            <a:off x="6519904" y="1886784"/>
            <a:ext cx="606994" cy="606996"/>
          </a:xfrm>
          <a:prstGeom prst="ellipse">
            <a:avLst/>
          </a:prstGeom>
          <a:solidFill>
            <a:srgbClr val="24D0C5"/>
          </a:solidFill>
          <a:ln>
            <a:no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Segoe UI"/>
              <a:ea typeface="+mn-ea"/>
              <a:cs typeface="+mn-cs"/>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4296" y="2037807"/>
            <a:ext cx="458211" cy="304951"/>
          </a:xfrm>
          <a:prstGeom prst="rect">
            <a:avLst/>
          </a:prstGeom>
        </p:spPr>
      </p:pic>
    </p:spTree>
    <p:extLst>
      <p:ext uri="{BB962C8B-B14F-4D97-AF65-F5344CB8AC3E}">
        <p14:creationId xmlns:p14="http://schemas.microsoft.com/office/powerpoint/2010/main" val="35316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FE84C-2078-7845-BF06-358EFAD810CE}"/>
              </a:ext>
            </a:extLst>
          </p:cNvPr>
          <p:cNvSpPr>
            <a:spLocks noGrp="1"/>
          </p:cNvSpPr>
          <p:nvPr>
            <p:ph type="title"/>
          </p:nvPr>
        </p:nvSpPr>
        <p:spPr>
          <a:xfrm>
            <a:off x="597057" y="271546"/>
            <a:ext cx="10985343" cy="1024737"/>
          </a:xfrm>
        </p:spPr>
        <p:txBody>
          <a:bodyPr>
            <a:normAutofit/>
          </a:bodyPr>
          <a:lstStyle/>
          <a:p>
            <a:r>
              <a:rPr lang="en-US" sz="3000" dirty="0"/>
              <a:t>Minimize Downtime with Fast Restores</a:t>
            </a:r>
          </a:p>
        </p:txBody>
      </p:sp>
      <p:sp>
        <p:nvSpPr>
          <p:cNvPr id="19" name="Rectangle 18"/>
          <p:cNvSpPr/>
          <p:nvPr/>
        </p:nvSpPr>
        <p:spPr>
          <a:xfrm>
            <a:off x="6766342" y="2035092"/>
            <a:ext cx="4816058" cy="3170679"/>
          </a:xfrm>
          <a:prstGeom prst="rect">
            <a:avLst/>
          </a:prstGeom>
          <a:noFill/>
          <a:ln>
            <a:solidFill>
              <a:schemeClr val="tx1">
                <a:lumMod val="60000"/>
                <a:lumOff val="40000"/>
              </a:schemeClr>
            </a:solidFill>
            <a:prstDash val="solid"/>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5" name="Rectangle 4"/>
          <p:cNvSpPr/>
          <p:nvPr/>
        </p:nvSpPr>
        <p:spPr>
          <a:xfrm>
            <a:off x="7072927" y="2589380"/>
            <a:ext cx="4202889" cy="2062103"/>
          </a:xfrm>
          <a:prstGeom prst="rect">
            <a:avLst/>
          </a:prstGeom>
        </p:spPr>
        <p:txBody>
          <a:bodyPr wrap="square">
            <a:sp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dirty="0">
                <a:ln>
                  <a:noFill/>
                </a:ln>
                <a:solidFill>
                  <a:srgbClr val="63666A"/>
                </a:solidFill>
                <a:effectLst/>
                <a:uLnTx/>
                <a:uFillTx/>
                <a:latin typeface="Segoe UI"/>
                <a:ea typeface="+mn-ea"/>
                <a:cs typeface="+mn-cs"/>
              </a:rPr>
              <a:t>Accelerate Recovery</a:t>
            </a:r>
          </a:p>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63666A"/>
              </a:solidFill>
              <a:effectLst/>
              <a:uLnTx/>
              <a:uFillTx/>
              <a:latin typeface="Segoe UI"/>
              <a:ea typeface="+mn-ea"/>
              <a:cs typeface="+mn-cs"/>
            </a:endParaRPr>
          </a:p>
          <a:p>
            <a:pPr marL="0" marR="0" lvl="0" indent="0" algn="ctr" defTabSz="60958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1A1A1A"/>
                </a:solidFill>
                <a:effectLst/>
                <a:uLnTx/>
                <a:uFillTx/>
                <a:latin typeface="Segoe UI"/>
                <a:ea typeface="Gotham Narrow Light" charset="0"/>
                <a:cs typeface="Gotham Narrow Light" charset="0"/>
              </a:rPr>
              <a:t>Simply select all impacted resources, specify the desired location, and restore the most recent clean versions with just a few clicks. Rubrik automates the rest of the restore process. </a:t>
            </a: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057" y="2014417"/>
            <a:ext cx="5767048" cy="3337560"/>
          </a:xfrm>
          <a:prstGeom prst="rect">
            <a:avLst/>
          </a:prstGeom>
        </p:spPr>
      </p:pic>
      <p:grpSp>
        <p:nvGrpSpPr>
          <p:cNvPr id="2" name="Group 1"/>
          <p:cNvGrpSpPr/>
          <p:nvPr/>
        </p:nvGrpSpPr>
        <p:grpSpPr>
          <a:xfrm>
            <a:off x="6519904" y="1886784"/>
            <a:ext cx="606994" cy="606996"/>
            <a:chOff x="6519904" y="1886784"/>
            <a:chExt cx="606994" cy="606996"/>
          </a:xfrm>
        </p:grpSpPr>
        <p:sp>
          <p:nvSpPr>
            <p:cNvPr id="8" name="Oval 7">
              <a:extLst>
                <a:ext uri="{FF2B5EF4-FFF2-40B4-BE49-F238E27FC236}">
                  <a16:creationId xmlns:a16="http://schemas.microsoft.com/office/drawing/2014/main" id="{88D14358-721B-40EC-9ADA-38031DDF2150}"/>
                </a:ext>
              </a:extLst>
            </p:cNvPr>
            <p:cNvSpPr/>
            <p:nvPr/>
          </p:nvSpPr>
          <p:spPr>
            <a:xfrm>
              <a:off x="6519904" y="1886784"/>
              <a:ext cx="606994" cy="606996"/>
            </a:xfrm>
            <a:prstGeom prst="ellipse">
              <a:avLst/>
            </a:prstGeom>
            <a:solidFill>
              <a:srgbClr val="34C58E"/>
            </a:solidFill>
            <a:ln>
              <a:noFill/>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prstClr val="white"/>
                </a:solidFill>
                <a:effectLst/>
                <a:uLnTx/>
                <a:uFillTx/>
                <a:latin typeface="Segoe UI"/>
                <a:ea typeface="+mn-ea"/>
                <a:cs typeface="+mn-cs"/>
              </a:endParaRPr>
            </a:p>
          </p:txBody>
        </p:sp>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23405" y="1990627"/>
              <a:ext cx="599992" cy="399310"/>
            </a:xfrm>
            <a:prstGeom prst="rect">
              <a:avLst/>
            </a:prstGeom>
          </p:spPr>
        </p:pic>
      </p:grpSp>
    </p:spTree>
    <p:extLst>
      <p:ext uri="{BB962C8B-B14F-4D97-AF65-F5344CB8AC3E}">
        <p14:creationId xmlns:p14="http://schemas.microsoft.com/office/powerpoint/2010/main" val="168381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7058" y="271548"/>
            <a:ext cx="11415061" cy="1024737"/>
          </a:xfrm>
        </p:spPr>
        <p:txBody>
          <a:bodyPr>
            <a:noAutofit/>
          </a:bodyPr>
          <a:lstStyle/>
          <a:p>
            <a:br>
              <a:rPr lang="en-US" dirty="0"/>
            </a:br>
            <a:r>
              <a:rPr lang="en-US" dirty="0"/>
              <a:t>Benefits</a:t>
            </a:r>
            <a:br>
              <a:rPr lang="en-US" dirty="0"/>
            </a:br>
            <a:endParaRPr lang="en-US" dirty="0"/>
          </a:p>
        </p:txBody>
      </p:sp>
      <p:graphicFrame>
        <p:nvGraphicFramePr>
          <p:cNvPr id="7" name="Table 6"/>
          <p:cNvGraphicFramePr>
            <a:graphicFrameLocks noGrp="1"/>
          </p:cNvGraphicFramePr>
          <p:nvPr>
            <p:extLst/>
          </p:nvPr>
        </p:nvGraphicFramePr>
        <p:xfrm>
          <a:off x="597058" y="1579432"/>
          <a:ext cx="10939105" cy="4466805"/>
        </p:xfrm>
        <a:graphic>
          <a:graphicData uri="http://schemas.openxmlformats.org/drawingml/2006/table">
            <a:tbl>
              <a:tblPr firstRow="1" bandRow="1">
                <a:tableStyleId>{EB9631B5-78F2-41C9-869B-9F39066F8104}</a:tableStyleId>
              </a:tblPr>
              <a:tblGrid>
                <a:gridCol w="6158509">
                  <a:extLst>
                    <a:ext uri="{9D8B030D-6E8A-4147-A177-3AD203B41FA5}">
                      <a16:colId xmlns:a16="http://schemas.microsoft.com/office/drawing/2014/main" val="20000"/>
                    </a:ext>
                  </a:extLst>
                </a:gridCol>
                <a:gridCol w="2422145">
                  <a:extLst>
                    <a:ext uri="{9D8B030D-6E8A-4147-A177-3AD203B41FA5}">
                      <a16:colId xmlns:a16="http://schemas.microsoft.com/office/drawing/2014/main" val="20001"/>
                    </a:ext>
                  </a:extLst>
                </a:gridCol>
                <a:gridCol w="2358451">
                  <a:extLst>
                    <a:ext uri="{9D8B030D-6E8A-4147-A177-3AD203B41FA5}">
                      <a16:colId xmlns:a16="http://schemas.microsoft.com/office/drawing/2014/main" val="20002"/>
                    </a:ext>
                  </a:extLst>
                </a:gridCol>
              </a:tblGrid>
              <a:tr h="747930">
                <a:tc>
                  <a:txBody>
                    <a:bodyPr/>
                    <a:lstStyle/>
                    <a:p>
                      <a:pPr algn="ctr"/>
                      <a:r>
                        <a:rPr lang="en-US" sz="2400" dirty="0"/>
                        <a:t>Features</a:t>
                      </a:r>
                    </a:p>
                  </a:txBody>
                  <a:tcPr marL="121920" marR="121920" marT="60960" marB="60960" anchor="ctr"/>
                </a:tc>
                <a:tc>
                  <a:txBody>
                    <a:bodyPr/>
                    <a:lstStyle/>
                    <a:p>
                      <a:pPr algn="ctr"/>
                      <a:r>
                        <a:rPr lang="en-US" sz="2400" dirty="0"/>
                        <a:t>Before Radar</a:t>
                      </a:r>
                    </a:p>
                  </a:txBody>
                  <a:tcPr marL="121920" marR="121920" marT="60960" marB="60960" anchor="ctr"/>
                </a:tc>
                <a:tc>
                  <a:txBody>
                    <a:bodyPr/>
                    <a:lstStyle/>
                    <a:p>
                      <a:pPr algn="ctr"/>
                      <a:r>
                        <a:rPr lang="en-US" sz="2400" dirty="0"/>
                        <a:t>After Radar</a:t>
                      </a:r>
                    </a:p>
                  </a:txBody>
                  <a:tcPr marL="121920" marR="121920" marT="60960" marB="60960" anchor="ctr"/>
                </a:tc>
                <a:extLst>
                  <a:ext uri="{0D108BD9-81ED-4DB2-BD59-A6C34878D82A}">
                    <a16:rowId xmlns:a16="http://schemas.microsoft.com/office/drawing/2014/main" val="10000"/>
                  </a:ext>
                </a:extLst>
              </a:tr>
              <a:tr h="758318">
                <a:tc>
                  <a:txBody>
                    <a:bodyPr/>
                    <a:lstStyle/>
                    <a:p>
                      <a:r>
                        <a:rPr lang="en-US" sz="2200" dirty="0"/>
                        <a:t>Immutable backups</a:t>
                      </a:r>
                    </a:p>
                  </a:txBody>
                  <a:tcPr marL="121920" marR="121920" marT="60960" marB="60960" anchor="ctr"/>
                </a:tc>
                <a:tc>
                  <a:txBody>
                    <a:bodyPr/>
                    <a:lstStyle/>
                    <a:p>
                      <a:pPr algn="ctr"/>
                      <a:r>
                        <a:rPr lang="en-US" sz="2200" dirty="0">
                          <a:solidFill>
                            <a:schemeClr val="accent1"/>
                          </a:solidFill>
                        </a:rPr>
                        <a:t>✓</a:t>
                      </a:r>
                    </a:p>
                  </a:txBody>
                  <a:tcPr marL="121920" marR="121920" marT="60960" marB="60960" anchor="ctr"/>
                </a:tc>
                <a:tc>
                  <a:txBody>
                    <a:bodyPr/>
                    <a:lstStyle/>
                    <a:p>
                      <a:pPr marL="0" marR="0" indent="0" algn="ctr" defTabSz="457178" rtl="0" eaLnBrk="1" fontAlgn="auto" latinLnBrk="0" hangingPunct="1">
                        <a:lnSpc>
                          <a:spcPct val="100000"/>
                        </a:lnSpc>
                        <a:spcBef>
                          <a:spcPts val="0"/>
                        </a:spcBef>
                        <a:spcAft>
                          <a:spcPts val="0"/>
                        </a:spcAft>
                        <a:buClrTx/>
                        <a:buSzTx/>
                        <a:buFontTx/>
                        <a:buNone/>
                        <a:tabLst/>
                        <a:defRPr/>
                      </a:pPr>
                      <a:r>
                        <a:rPr lang="en-US" sz="2200" dirty="0">
                          <a:solidFill>
                            <a:schemeClr val="accent1"/>
                          </a:solidFill>
                        </a:rPr>
                        <a:t>✓</a:t>
                      </a:r>
                    </a:p>
                  </a:txBody>
                  <a:tcPr marL="121920" marR="121920" marT="60960" marB="60960" anchor="ctr"/>
                </a:tc>
                <a:extLst>
                  <a:ext uri="{0D108BD9-81ED-4DB2-BD59-A6C34878D82A}">
                    <a16:rowId xmlns:a16="http://schemas.microsoft.com/office/drawing/2014/main" val="10001"/>
                  </a:ext>
                </a:extLst>
              </a:tr>
              <a:tr h="758318">
                <a:tc>
                  <a:txBody>
                    <a:bodyPr/>
                    <a:lstStyle/>
                    <a:p>
                      <a:r>
                        <a:rPr lang="en-US" sz="2200" dirty="0"/>
                        <a:t>Fast recovery</a:t>
                      </a:r>
                    </a:p>
                  </a:txBody>
                  <a:tcPr marL="121920" marR="121920" marT="60960" marB="60960" anchor="ctr"/>
                </a:tc>
                <a:tc>
                  <a:txBody>
                    <a:bodyPr/>
                    <a:lstStyle/>
                    <a:p>
                      <a:pPr marL="0" marR="0" indent="0" algn="ctr" defTabSz="457178" rtl="0" eaLnBrk="1" fontAlgn="auto" latinLnBrk="0" hangingPunct="1">
                        <a:lnSpc>
                          <a:spcPct val="100000"/>
                        </a:lnSpc>
                        <a:spcBef>
                          <a:spcPts val="0"/>
                        </a:spcBef>
                        <a:spcAft>
                          <a:spcPts val="0"/>
                        </a:spcAft>
                        <a:buClrTx/>
                        <a:buSzTx/>
                        <a:buFontTx/>
                        <a:buNone/>
                        <a:tabLst/>
                        <a:defRPr/>
                      </a:pPr>
                      <a:r>
                        <a:rPr lang="en-US" sz="2200" dirty="0">
                          <a:solidFill>
                            <a:schemeClr val="accent1"/>
                          </a:solidFill>
                        </a:rPr>
                        <a:t>✓</a:t>
                      </a:r>
                    </a:p>
                  </a:txBody>
                  <a:tcPr marL="121920" marR="121920" marT="60960" marB="60960" anchor="ctr"/>
                </a:tc>
                <a:tc>
                  <a:txBody>
                    <a:bodyPr/>
                    <a:lstStyle/>
                    <a:p>
                      <a:pPr marL="0" marR="0" indent="0" algn="ctr" defTabSz="457178" rtl="0" eaLnBrk="1" fontAlgn="auto" latinLnBrk="0" hangingPunct="1">
                        <a:lnSpc>
                          <a:spcPct val="100000"/>
                        </a:lnSpc>
                        <a:spcBef>
                          <a:spcPts val="0"/>
                        </a:spcBef>
                        <a:spcAft>
                          <a:spcPts val="0"/>
                        </a:spcAft>
                        <a:buClrTx/>
                        <a:buSzTx/>
                        <a:buFontTx/>
                        <a:buNone/>
                        <a:tabLst/>
                        <a:defRPr/>
                      </a:pPr>
                      <a:r>
                        <a:rPr lang="en-US" sz="2200" dirty="0">
                          <a:solidFill>
                            <a:schemeClr val="accent1"/>
                          </a:solidFill>
                        </a:rPr>
                        <a:t>✓</a:t>
                      </a:r>
                    </a:p>
                  </a:txBody>
                  <a:tcPr marL="121920" marR="121920" marT="60960" marB="60960" anchor="ctr"/>
                </a:tc>
                <a:extLst>
                  <a:ext uri="{0D108BD9-81ED-4DB2-BD59-A6C34878D82A}">
                    <a16:rowId xmlns:a16="http://schemas.microsoft.com/office/drawing/2014/main" val="10002"/>
                  </a:ext>
                </a:extLst>
              </a:tr>
              <a:tr h="758318">
                <a:tc>
                  <a:txBody>
                    <a:bodyPr/>
                    <a:lstStyle/>
                    <a:p>
                      <a:pPr marL="0" marR="0" indent="0" algn="l" defTabSz="457178" rtl="0" eaLnBrk="1" fontAlgn="auto" latinLnBrk="0" hangingPunct="1">
                        <a:lnSpc>
                          <a:spcPct val="100000"/>
                        </a:lnSpc>
                        <a:spcBef>
                          <a:spcPts val="0"/>
                        </a:spcBef>
                        <a:spcAft>
                          <a:spcPts val="0"/>
                        </a:spcAft>
                        <a:buClrTx/>
                        <a:buSzTx/>
                        <a:buFontTx/>
                        <a:buNone/>
                        <a:tabLst/>
                        <a:defRPr/>
                      </a:pPr>
                      <a:r>
                        <a:rPr lang="en-US" sz="2200" b="1" baseline="0" dirty="0">
                          <a:solidFill>
                            <a:schemeClr val="accent1"/>
                          </a:solidFill>
                        </a:rPr>
                        <a:t>Machine l</a:t>
                      </a:r>
                      <a:r>
                        <a:rPr lang="en-US" sz="2200" b="1" dirty="0">
                          <a:solidFill>
                            <a:schemeClr val="accent1"/>
                          </a:solidFill>
                        </a:rPr>
                        <a:t>earning</a:t>
                      </a:r>
                      <a:r>
                        <a:rPr lang="en-US" sz="2200" b="1" baseline="0" dirty="0">
                          <a:solidFill>
                            <a:schemeClr val="accent1"/>
                          </a:solidFill>
                        </a:rPr>
                        <a:t>-driven detection</a:t>
                      </a:r>
                      <a:endParaRPr lang="en-US" sz="2200" b="1" dirty="0">
                        <a:solidFill>
                          <a:schemeClr val="accent1"/>
                        </a:solidFill>
                      </a:endParaRPr>
                    </a:p>
                  </a:txBody>
                  <a:tcPr marL="121920" marR="121920" marT="60960" marB="60960" anchor="ctr"/>
                </a:tc>
                <a:tc>
                  <a:txBody>
                    <a:bodyPr/>
                    <a:lstStyle/>
                    <a:p>
                      <a:pPr algn="ctr"/>
                      <a:endParaRPr lang="en-US" sz="2200" dirty="0"/>
                    </a:p>
                  </a:txBody>
                  <a:tcPr marL="121920" marR="121920" marT="60960" marB="60960" anchor="ctr"/>
                </a:tc>
                <a:tc>
                  <a:txBody>
                    <a:bodyPr/>
                    <a:lstStyle/>
                    <a:p>
                      <a:pPr marL="0" marR="0" indent="0" algn="ctr" defTabSz="457178" rtl="0" eaLnBrk="1" fontAlgn="auto" latinLnBrk="0" hangingPunct="1">
                        <a:lnSpc>
                          <a:spcPct val="100000"/>
                        </a:lnSpc>
                        <a:spcBef>
                          <a:spcPts val="0"/>
                        </a:spcBef>
                        <a:spcAft>
                          <a:spcPts val="0"/>
                        </a:spcAft>
                        <a:buClrTx/>
                        <a:buSzTx/>
                        <a:buFontTx/>
                        <a:buNone/>
                        <a:tabLst/>
                        <a:defRPr/>
                      </a:pPr>
                      <a:r>
                        <a:rPr lang="en-US" sz="2200" dirty="0">
                          <a:solidFill>
                            <a:schemeClr val="accent1"/>
                          </a:solidFill>
                        </a:rPr>
                        <a:t>✓</a:t>
                      </a:r>
                    </a:p>
                  </a:txBody>
                  <a:tcPr marL="121920" marR="121920" marT="60960" marB="60960" anchor="ctr"/>
                </a:tc>
                <a:extLst>
                  <a:ext uri="{0D108BD9-81ED-4DB2-BD59-A6C34878D82A}">
                    <a16:rowId xmlns:a16="http://schemas.microsoft.com/office/drawing/2014/main" val="10003"/>
                  </a:ext>
                </a:extLst>
              </a:tr>
              <a:tr h="685603">
                <a:tc>
                  <a:txBody>
                    <a:bodyPr/>
                    <a:lstStyle/>
                    <a:p>
                      <a:r>
                        <a:rPr lang="en-US" sz="2200" b="1" dirty="0">
                          <a:solidFill>
                            <a:schemeClr val="accent1"/>
                          </a:solidFill>
                        </a:rPr>
                        <a:t>Data analysis on threat behavior</a:t>
                      </a:r>
                      <a:r>
                        <a:rPr lang="en-US" sz="2200" b="1" baseline="0" dirty="0">
                          <a:solidFill>
                            <a:schemeClr val="accent1"/>
                          </a:solidFill>
                        </a:rPr>
                        <a:t> and impact</a:t>
                      </a:r>
                      <a:endParaRPr lang="en-US" sz="2200" b="1" dirty="0">
                        <a:solidFill>
                          <a:schemeClr val="accent1"/>
                        </a:solidFill>
                      </a:endParaRPr>
                    </a:p>
                  </a:txBody>
                  <a:tcPr marL="121920" marR="121920" marT="60960" marB="60960" anchor="ctr"/>
                </a:tc>
                <a:tc>
                  <a:txBody>
                    <a:bodyPr/>
                    <a:lstStyle/>
                    <a:p>
                      <a:pPr algn="ctr"/>
                      <a:endParaRPr lang="en-US" sz="2200" dirty="0"/>
                    </a:p>
                  </a:txBody>
                  <a:tcPr marL="121920" marR="121920" marT="60960" marB="60960" anchor="ctr"/>
                </a:tc>
                <a:tc>
                  <a:txBody>
                    <a:bodyPr/>
                    <a:lstStyle/>
                    <a:p>
                      <a:pPr marL="0" marR="0" indent="0" algn="ctr" defTabSz="457178" rtl="0" eaLnBrk="1" fontAlgn="auto" latinLnBrk="0" hangingPunct="1">
                        <a:lnSpc>
                          <a:spcPct val="100000"/>
                        </a:lnSpc>
                        <a:spcBef>
                          <a:spcPts val="0"/>
                        </a:spcBef>
                        <a:spcAft>
                          <a:spcPts val="0"/>
                        </a:spcAft>
                        <a:buClrTx/>
                        <a:buSzTx/>
                        <a:buFontTx/>
                        <a:buNone/>
                        <a:tabLst/>
                        <a:defRPr/>
                      </a:pPr>
                      <a:r>
                        <a:rPr lang="en-US" sz="2200" dirty="0">
                          <a:solidFill>
                            <a:schemeClr val="accent1"/>
                          </a:solidFill>
                        </a:rPr>
                        <a:t>✓</a:t>
                      </a:r>
                    </a:p>
                  </a:txBody>
                  <a:tcPr marL="121920" marR="121920" marT="60960" marB="60960" anchor="ctr"/>
                </a:tc>
                <a:extLst>
                  <a:ext uri="{0D108BD9-81ED-4DB2-BD59-A6C34878D82A}">
                    <a16:rowId xmlns:a16="http://schemas.microsoft.com/office/drawing/2014/main" val="10004"/>
                  </a:ext>
                </a:extLst>
              </a:tr>
              <a:tr h="758318">
                <a:tc>
                  <a:txBody>
                    <a:bodyPr/>
                    <a:lstStyle/>
                    <a:p>
                      <a:r>
                        <a:rPr lang="en-US" sz="2200" b="1" baseline="0" dirty="0">
                          <a:solidFill>
                            <a:schemeClr val="accent1"/>
                          </a:solidFill>
                        </a:rPr>
                        <a:t>Granular recovery with just a few clicks</a:t>
                      </a:r>
                      <a:endParaRPr lang="en-US" sz="2200" b="1" dirty="0">
                        <a:solidFill>
                          <a:schemeClr val="accent1"/>
                        </a:solidFill>
                      </a:endParaRPr>
                    </a:p>
                  </a:txBody>
                  <a:tcPr marL="121920" marR="121920" marT="60960" marB="60960" anchor="ctr"/>
                </a:tc>
                <a:tc>
                  <a:txBody>
                    <a:bodyPr/>
                    <a:lstStyle/>
                    <a:p>
                      <a:pPr algn="ctr"/>
                      <a:endParaRPr lang="en-US" sz="2200" dirty="0"/>
                    </a:p>
                  </a:txBody>
                  <a:tcPr marL="121920" marR="121920" marT="60960" marB="60960" anchor="ctr"/>
                </a:tc>
                <a:tc>
                  <a:txBody>
                    <a:bodyPr/>
                    <a:lstStyle/>
                    <a:p>
                      <a:pPr marL="0" marR="0" indent="0" algn="ctr" defTabSz="457178" rtl="0" eaLnBrk="1" fontAlgn="auto" latinLnBrk="0" hangingPunct="1">
                        <a:lnSpc>
                          <a:spcPct val="100000"/>
                        </a:lnSpc>
                        <a:spcBef>
                          <a:spcPts val="0"/>
                        </a:spcBef>
                        <a:spcAft>
                          <a:spcPts val="0"/>
                        </a:spcAft>
                        <a:buClrTx/>
                        <a:buSzTx/>
                        <a:buFontTx/>
                        <a:buNone/>
                        <a:tabLst/>
                        <a:defRPr/>
                      </a:pPr>
                      <a:r>
                        <a:rPr lang="en-US" sz="2200" dirty="0">
                          <a:solidFill>
                            <a:schemeClr val="accent1"/>
                          </a:solidFill>
                        </a:rPr>
                        <a:t>✓</a:t>
                      </a:r>
                    </a:p>
                  </a:txBody>
                  <a:tcPr marL="121920" marR="121920" marT="60960" marB="6096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74116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8FE84C-2078-7845-BF06-358EFAD810CE}"/>
              </a:ext>
            </a:extLst>
          </p:cNvPr>
          <p:cNvSpPr>
            <a:spLocks noGrp="1"/>
          </p:cNvSpPr>
          <p:nvPr>
            <p:ph type="title"/>
          </p:nvPr>
        </p:nvSpPr>
        <p:spPr/>
        <p:txBody>
          <a:bodyPr>
            <a:normAutofit/>
          </a:bodyPr>
          <a:lstStyle/>
          <a:p>
            <a:r>
              <a:rPr lang="en-US" sz="3000" dirty="0"/>
              <a:t>What our customers are saying</a:t>
            </a:r>
          </a:p>
        </p:txBody>
      </p:sp>
      <p:sp>
        <p:nvSpPr>
          <p:cNvPr id="21" name="Rectangle 20"/>
          <p:cNvSpPr/>
          <p:nvPr/>
        </p:nvSpPr>
        <p:spPr>
          <a:xfrm>
            <a:off x="0" y="1693333"/>
            <a:ext cx="12192000" cy="4199467"/>
          </a:xfrm>
          <a:prstGeom prst="rect">
            <a:avLst/>
          </a:prstGeom>
          <a:solidFill>
            <a:srgbClr val="378725"/>
          </a:solidFill>
          <a:ln>
            <a:noFill/>
            <a:prstDash val="sysDot"/>
          </a:ln>
          <a:effectLst>
            <a:outerShdw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grpSp>
        <p:nvGrpSpPr>
          <p:cNvPr id="22" name="Group 21"/>
          <p:cNvGrpSpPr/>
          <p:nvPr/>
        </p:nvGrpSpPr>
        <p:grpSpPr>
          <a:xfrm>
            <a:off x="544235" y="1984878"/>
            <a:ext cx="7588997" cy="3616375"/>
            <a:chOff x="436343" y="1749399"/>
            <a:chExt cx="7588997" cy="3616375"/>
          </a:xfrm>
        </p:grpSpPr>
        <p:sp>
          <p:nvSpPr>
            <p:cNvPr id="23" name="Rectangle 22"/>
            <p:cNvSpPr/>
            <p:nvPr/>
          </p:nvSpPr>
          <p:spPr>
            <a:xfrm>
              <a:off x="436343" y="1749399"/>
              <a:ext cx="6804020" cy="3616375"/>
            </a:xfrm>
            <a:prstGeom prst="rect">
              <a:avLst/>
            </a:prstGeom>
          </p:spPr>
          <p:txBody>
            <a:bodyPr wrap="square">
              <a:spAutoFit/>
            </a:bodyPr>
            <a:lstStyle/>
            <a:p>
              <a:pPr marL="0" marR="0" lvl="0" indent="0" algn="ctr" defTabSz="914367" rtl="0" eaLnBrk="1" fontAlgn="auto" latinLnBrk="0" hangingPunct="1">
                <a:lnSpc>
                  <a:spcPct val="15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“When we were hit by ransomware a few years ago, we leveraged Rubrik’s fast recovery and APIs to </a:t>
              </a:r>
              <a:r>
                <a:rPr kumimoji="0" lang="en-US" sz="2000" b="1" i="0" u="none" strike="noStrike" kern="1200" cap="none" spc="0" normalizeH="0" baseline="0" noProof="0" dirty="0">
                  <a:ln>
                    <a:noFill/>
                  </a:ln>
                  <a:solidFill>
                    <a:srgbClr val="FFFF00"/>
                  </a:solidFill>
                  <a:effectLst/>
                  <a:uLnTx/>
                  <a:uFillTx/>
                  <a:latin typeface="Segoe UI"/>
                  <a:ea typeface="+mn-ea"/>
                  <a:cs typeface="+mn-cs"/>
                </a:rPr>
                <a:t>recover in under an hour with zero data loss</a:t>
              </a:r>
              <a:r>
                <a:rPr kumimoji="0" lang="en-US" sz="1765" b="0" i="0" u="none" strike="noStrike" kern="1200" cap="none" spc="0" normalizeH="0" baseline="0" noProof="0" dirty="0">
                  <a:ln>
                    <a:noFill/>
                  </a:ln>
                  <a:solidFill>
                    <a:srgbClr val="FFFFFF"/>
                  </a:solidFill>
                  <a:effectLst/>
                  <a:uLnTx/>
                  <a:uFillTx/>
                  <a:latin typeface="Segoe UI"/>
                  <a:ea typeface="+mn-ea"/>
                  <a:cs typeface="+mn-cs"/>
                </a:rPr>
                <a:t>. Today, ransomware is much more sophisticated than it was a few years ago. With Radar, we could leverage its data intelligence to alert us on suspicious behavior and better understand what was impacted at a granular level.”</a:t>
              </a:r>
              <a:endParaRPr kumimoji="0" lang="en-US" sz="1765"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1"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 Matthew Day, CIO</a:t>
              </a:r>
              <a:endParaRPr kumimoji="0" lang="en-US" sz="1600" b="1" i="1" u="none" strike="noStrike" kern="1200" cap="none" spc="0" normalizeH="0" baseline="0" noProof="0" dirty="0">
                <a:ln>
                  <a:noFill/>
                </a:ln>
                <a:solidFill>
                  <a:srgbClr val="FFFFFF"/>
                </a:solidFill>
                <a:effectLst/>
                <a:uLnTx/>
                <a:uFillTx/>
                <a:latin typeface="Segoe UI"/>
                <a:ea typeface="+mn-ea"/>
                <a:cs typeface="+mn-cs"/>
              </a:endParaRPr>
            </a:p>
          </p:txBody>
        </p:sp>
        <p:cxnSp>
          <p:nvCxnSpPr>
            <p:cNvPr id="24" name="Straight Connector 23"/>
            <p:cNvCxnSpPr/>
            <p:nvPr/>
          </p:nvCxnSpPr>
          <p:spPr>
            <a:xfrm>
              <a:off x="8025340" y="1900237"/>
              <a:ext cx="0" cy="3314700"/>
            </a:xfrm>
            <a:prstGeom prst="line">
              <a:avLst/>
            </a:prstGeom>
            <a:ln w="12700">
              <a:solidFill>
                <a:schemeClr val="bg1"/>
              </a:solidFill>
              <a:prstDash val="dash"/>
              <a:headEnd type="none"/>
              <a:tailEnd type="none"/>
            </a:ln>
            <a:effectLst>
              <a:outerShdw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gr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60736" y="2846387"/>
            <a:ext cx="2446287" cy="1893359"/>
          </a:xfrm>
          <a:prstGeom prst="rect">
            <a:avLst/>
          </a:prstGeom>
        </p:spPr>
      </p:pic>
    </p:spTree>
    <p:extLst>
      <p:ext uri="{BB962C8B-B14F-4D97-AF65-F5344CB8AC3E}">
        <p14:creationId xmlns:p14="http://schemas.microsoft.com/office/powerpoint/2010/main" val="416063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30BF6-BF8A-134E-8958-7D2C533CB10C}"/>
              </a:ext>
            </a:extLst>
          </p:cNvPr>
          <p:cNvSpPr>
            <a:spLocks noGrp="1"/>
          </p:cNvSpPr>
          <p:nvPr>
            <p:ph type="title"/>
          </p:nvPr>
        </p:nvSpPr>
        <p:spPr/>
        <p:txBody>
          <a:bodyPr/>
          <a:lstStyle/>
          <a:p>
            <a:r>
              <a:rPr lang="en-US" dirty="0"/>
              <a:t>Results with Rubrik</a:t>
            </a:r>
          </a:p>
        </p:txBody>
      </p:sp>
      <p:sp>
        <p:nvSpPr>
          <p:cNvPr id="3" name="Slide Number Placeholder 2">
            <a:extLst>
              <a:ext uri="{FF2B5EF4-FFF2-40B4-BE49-F238E27FC236}">
                <a16:creationId xmlns:a16="http://schemas.microsoft.com/office/drawing/2014/main" id="{9CA340BB-5AA3-AA44-9201-54A060DA598E}"/>
              </a:ext>
            </a:extLst>
          </p:cNvPr>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3BD505-9C13-4145-B624-2C211D6155BD}" type="slidenum">
              <a:rPr kumimoji="0" lang="en-US" sz="1067" b="0" i="0" u="none" strike="noStrike" kern="1200" cap="none" spc="0" normalizeH="0" baseline="0" noProof="0" smtClean="0">
                <a:ln>
                  <a:noFill/>
                </a:ln>
                <a:solidFill>
                  <a:srgbClr val="B8B9BB"/>
                </a:solidFill>
                <a:effectLst/>
                <a:uLnTx/>
                <a:uFillTx/>
                <a:latin typeface="Arial"/>
                <a:ea typeface="+mn-ea"/>
                <a:cs typeface="Arial"/>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067" b="0" i="0" u="none" strike="noStrike" kern="1200" cap="none" spc="0" normalizeH="0" baseline="0" noProof="0" dirty="0">
              <a:ln>
                <a:noFill/>
              </a:ln>
              <a:solidFill>
                <a:srgbClr val="B8B9BB"/>
              </a:solidFill>
              <a:effectLst/>
              <a:uLnTx/>
              <a:uFillTx/>
              <a:latin typeface="Arial"/>
              <a:ea typeface="+mn-ea"/>
              <a:cs typeface="Arial"/>
            </a:endParaRPr>
          </a:p>
        </p:txBody>
      </p:sp>
      <p:graphicFrame>
        <p:nvGraphicFramePr>
          <p:cNvPr id="5" name="Content Placeholder 4">
            <a:extLst>
              <a:ext uri="{FF2B5EF4-FFF2-40B4-BE49-F238E27FC236}">
                <a16:creationId xmlns:a16="http://schemas.microsoft.com/office/drawing/2014/main" id="{49381214-7620-6C42-A47D-1B4AAE44BCB6}"/>
              </a:ext>
            </a:extLst>
          </p:cNvPr>
          <p:cNvGraphicFramePr>
            <a:graphicFrameLocks noGrp="1"/>
          </p:cNvGraphicFramePr>
          <p:nvPr>
            <p:ph sz="quarter" idx="13"/>
            <p:extLst/>
          </p:nvPr>
        </p:nvGraphicFramePr>
        <p:xfrm>
          <a:off x="309489" y="1711072"/>
          <a:ext cx="11605846" cy="41656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7771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4BAEF5-E89F-134F-AAB5-97E35CCE1C5F}"/>
              </a:ext>
            </a:extLst>
          </p:cNvPr>
          <p:cNvPicPr>
            <a:picLocks noChangeAspect="1"/>
          </p:cNvPicPr>
          <p:nvPr/>
        </p:nvPicPr>
        <p:blipFill>
          <a:blip r:embed="rId2"/>
          <a:stretch>
            <a:fillRect/>
          </a:stretch>
        </p:blipFill>
        <p:spPr>
          <a:xfrm>
            <a:off x="6096000" y="1884331"/>
            <a:ext cx="5959935" cy="4695705"/>
          </a:xfrm>
          <a:prstGeom prst="rect">
            <a:avLst/>
          </a:prstGeom>
        </p:spPr>
      </p:pic>
      <p:sp>
        <p:nvSpPr>
          <p:cNvPr id="2" name="Title 1">
            <a:extLst>
              <a:ext uri="{FF2B5EF4-FFF2-40B4-BE49-F238E27FC236}">
                <a16:creationId xmlns:a16="http://schemas.microsoft.com/office/drawing/2014/main" id="{818F6F2F-9360-4741-AFBE-712D33F483E5}"/>
              </a:ext>
            </a:extLst>
          </p:cNvPr>
          <p:cNvSpPr>
            <a:spLocks noGrp="1"/>
          </p:cNvSpPr>
          <p:nvPr>
            <p:ph type="title"/>
          </p:nvPr>
        </p:nvSpPr>
        <p:spPr/>
        <p:txBody>
          <a:bodyPr/>
          <a:lstStyle/>
          <a:p>
            <a:r>
              <a:rPr lang="en-US" dirty="0"/>
              <a:t>Call to action</a:t>
            </a:r>
          </a:p>
        </p:txBody>
      </p:sp>
      <p:sp>
        <p:nvSpPr>
          <p:cNvPr id="4" name="Content Placeholder 2">
            <a:extLst>
              <a:ext uri="{FF2B5EF4-FFF2-40B4-BE49-F238E27FC236}">
                <a16:creationId xmlns:a16="http://schemas.microsoft.com/office/drawing/2014/main" id="{A1FB53E0-E3CE-3740-809D-F12D1106E949}"/>
              </a:ext>
            </a:extLst>
          </p:cNvPr>
          <p:cNvSpPr txBox="1">
            <a:spLocks/>
          </p:cNvSpPr>
          <p:nvPr/>
        </p:nvSpPr>
        <p:spPr>
          <a:xfrm>
            <a:off x="838333" y="1156750"/>
            <a:ext cx="7152898" cy="2693581"/>
          </a:xfrm>
          <a:prstGeom prst="rect">
            <a:avLst/>
          </a:prstGeom>
        </p:spPr>
        <p:txBody>
          <a:bodyPr/>
          <a:lst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42869" marR="0" lvl="0" indent="-142869" algn="l" defTabSz="457200" rtl="0" eaLnBrk="1" fontAlgn="auto" latinLnBrk="0" hangingPunct="1">
              <a:lnSpc>
                <a:spcPct val="100000"/>
              </a:lnSpc>
              <a:spcBef>
                <a:spcPct val="20000"/>
              </a:spcBef>
              <a:spcAft>
                <a:spcPts val="0"/>
              </a:spcAft>
              <a:buClrTx/>
              <a:buSzTx/>
              <a:buFont typeface="Arial" charset="0"/>
              <a:buChar char="•"/>
              <a:tabLst/>
              <a:defRPr/>
            </a:pPr>
            <a:endParaRPr kumimoji="0" lang="en-US" sz="2333" b="0" i="0" u="none" strike="noStrike" kern="1200" cap="none" spc="0" normalizeH="0" baseline="0" noProof="0" dirty="0">
              <a:ln>
                <a:noFill/>
              </a:ln>
              <a:solidFill>
                <a:srgbClr val="1A1A1A"/>
              </a:solidFill>
              <a:effectLst/>
              <a:uLnTx/>
              <a:uFillTx/>
              <a:latin typeface="Segoe UI"/>
            </a:endParaRPr>
          </a:p>
          <a:p>
            <a:pPr marL="142869" marR="0" lvl="0" indent="-142869" algn="l" defTabSz="457200" rtl="0" eaLnBrk="1" fontAlgn="auto" latinLnBrk="0" hangingPunct="1">
              <a:lnSpc>
                <a:spcPct val="100000"/>
              </a:lnSpc>
              <a:spcBef>
                <a:spcPct val="20000"/>
              </a:spcBef>
              <a:spcAft>
                <a:spcPts val="0"/>
              </a:spcAft>
              <a:buClrTx/>
              <a:buSzTx/>
              <a:buFont typeface="Arial" charset="0"/>
              <a:buChar char="•"/>
              <a:tabLst/>
              <a:defRPr/>
            </a:pPr>
            <a:r>
              <a:rPr kumimoji="0" lang="en-US" sz="2333" b="0" i="0" u="none" strike="noStrike" kern="1200" cap="none" spc="0" normalizeH="0" baseline="0" noProof="0" dirty="0">
                <a:ln>
                  <a:noFill/>
                </a:ln>
                <a:solidFill>
                  <a:srgbClr val="1A1A1A"/>
                </a:solidFill>
                <a:effectLst/>
                <a:uLnTx/>
                <a:uFillTx/>
                <a:latin typeface="Segoe UI"/>
              </a:rPr>
              <a:t>Come see us at the Expo Hall at booth #1500</a:t>
            </a:r>
            <a:br>
              <a:rPr kumimoji="0" lang="en-US" sz="2333" b="0" i="0" u="none" strike="noStrike" kern="1200" cap="none" spc="0" normalizeH="0" baseline="0" noProof="0" dirty="0">
                <a:ln>
                  <a:noFill/>
                </a:ln>
                <a:solidFill>
                  <a:srgbClr val="1A1A1A"/>
                </a:solidFill>
                <a:effectLst/>
                <a:uLnTx/>
                <a:uFillTx/>
                <a:latin typeface="Segoe UI"/>
              </a:rPr>
            </a:br>
            <a:endParaRPr kumimoji="0" lang="en-US" sz="2333" b="0" i="0" u="none" strike="noStrike" kern="1200" cap="none" spc="0" normalizeH="0" baseline="0" noProof="0" dirty="0">
              <a:ln>
                <a:noFill/>
              </a:ln>
              <a:solidFill>
                <a:srgbClr val="1A1A1A"/>
              </a:solidFill>
              <a:effectLst/>
              <a:uLnTx/>
              <a:uFillTx/>
              <a:latin typeface="Segoe UI"/>
            </a:endParaRPr>
          </a:p>
          <a:p>
            <a:pPr marL="142869" marR="0" lvl="0" indent="-142869" algn="l" defTabSz="457200" rtl="0" eaLnBrk="1" fontAlgn="auto" latinLnBrk="0" hangingPunct="1">
              <a:lnSpc>
                <a:spcPct val="100000"/>
              </a:lnSpc>
              <a:spcBef>
                <a:spcPct val="20000"/>
              </a:spcBef>
              <a:spcAft>
                <a:spcPts val="0"/>
              </a:spcAft>
              <a:buClrTx/>
              <a:buSzTx/>
              <a:buFont typeface="Arial" charset="0"/>
              <a:buChar char="•"/>
              <a:tabLst/>
              <a:defRPr/>
            </a:pPr>
            <a:r>
              <a:rPr kumimoji="0" lang="en-US" sz="2333" b="0" i="0" u="none" strike="noStrike" kern="1200" cap="none" spc="0" normalizeH="0" baseline="0" noProof="0" dirty="0">
                <a:ln>
                  <a:noFill/>
                </a:ln>
                <a:solidFill>
                  <a:srgbClr val="1A1A1A"/>
                </a:solidFill>
                <a:effectLst/>
                <a:uLnTx/>
                <a:uFillTx/>
                <a:latin typeface="Segoe UI"/>
              </a:rPr>
              <a:t>Find out more about Rubrik at </a:t>
            </a:r>
            <a:r>
              <a:rPr kumimoji="0" lang="en-US" sz="2333" b="0" i="0" u="none" strike="noStrike" kern="1200" cap="none" spc="0" normalizeH="0" baseline="0" noProof="0" dirty="0">
                <a:ln>
                  <a:noFill/>
                </a:ln>
                <a:solidFill>
                  <a:srgbClr val="1A1A1A"/>
                </a:solidFill>
                <a:effectLst/>
                <a:uLnTx/>
                <a:uFillTx/>
                <a:latin typeface="Segoe UI"/>
                <a:hlinkClick r:id="rId3"/>
              </a:rPr>
              <a:t>https://www.rubrik.com/</a:t>
            </a:r>
            <a:br>
              <a:rPr kumimoji="0" lang="en-US" sz="2333" b="0" i="0" u="none" strike="noStrike" kern="1200" cap="none" spc="0" normalizeH="0" baseline="0" noProof="0" dirty="0">
                <a:ln>
                  <a:noFill/>
                </a:ln>
                <a:solidFill>
                  <a:srgbClr val="1A1A1A"/>
                </a:solidFill>
                <a:effectLst/>
                <a:uLnTx/>
                <a:uFillTx/>
                <a:latin typeface="Segoe UI"/>
              </a:rPr>
            </a:br>
            <a:endParaRPr kumimoji="0" lang="en-US" sz="2333" b="0" i="0" u="none" strike="noStrike" kern="1200" cap="none" spc="0" normalizeH="0" baseline="0" noProof="0" dirty="0">
              <a:ln>
                <a:noFill/>
              </a:ln>
              <a:solidFill>
                <a:srgbClr val="1A1A1A"/>
              </a:solidFill>
              <a:effectLst/>
              <a:uLnTx/>
              <a:uFillTx/>
              <a:latin typeface="Segoe UI"/>
            </a:endParaRPr>
          </a:p>
          <a:p>
            <a:pPr marL="142869" marR="0" lvl="0" indent="-142869" algn="l" defTabSz="457200" rtl="0" eaLnBrk="1" fontAlgn="auto" latinLnBrk="0" hangingPunct="1">
              <a:lnSpc>
                <a:spcPct val="100000"/>
              </a:lnSpc>
              <a:spcBef>
                <a:spcPct val="20000"/>
              </a:spcBef>
              <a:spcAft>
                <a:spcPts val="0"/>
              </a:spcAft>
              <a:buClrTx/>
              <a:buSzTx/>
              <a:buFont typeface="Arial" charset="0"/>
              <a:buChar char="•"/>
              <a:tabLst/>
              <a:defRPr/>
            </a:pPr>
            <a:r>
              <a:rPr kumimoji="0" lang="en-US" sz="2333" b="0" i="0" u="none" strike="noStrike" kern="1200" cap="none" spc="0" normalizeH="0" baseline="0" noProof="0" dirty="0">
                <a:ln>
                  <a:noFill/>
                </a:ln>
                <a:solidFill>
                  <a:srgbClr val="1A1A1A"/>
                </a:solidFill>
                <a:effectLst/>
                <a:uLnTx/>
                <a:uFillTx/>
                <a:latin typeface="Segoe UI"/>
              </a:rPr>
              <a:t>Get more technical information at </a:t>
            </a:r>
            <a:r>
              <a:rPr kumimoji="0" lang="en-US" sz="2333" b="0" i="0" u="none" strike="noStrike" kern="1200" cap="none" spc="0" normalizeH="0" baseline="0" noProof="0" dirty="0">
                <a:ln>
                  <a:noFill/>
                </a:ln>
                <a:solidFill>
                  <a:srgbClr val="1A1A1A"/>
                </a:solidFill>
                <a:effectLst/>
                <a:uLnTx/>
                <a:uFillTx/>
                <a:latin typeface="Segoe UI"/>
                <a:hlinkClick r:id="rId4"/>
              </a:rPr>
              <a:t>https://www.rubrik.com/resources/</a:t>
            </a:r>
            <a:r>
              <a:rPr kumimoji="0" lang="en-US" sz="2333" b="0" i="0" u="none" strike="noStrike" kern="1200" cap="none" spc="0" normalizeH="0" baseline="0" noProof="0" dirty="0">
                <a:ln>
                  <a:noFill/>
                </a:ln>
                <a:solidFill>
                  <a:srgbClr val="1A1A1A"/>
                </a:solidFill>
                <a:effectLst/>
                <a:uLnTx/>
                <a:uFillTx/>
                <a:latin typeface="Segoe UI"/>
              </a:rPr>
              <a:t>and </a:t>
            </a:r>
            <a:r>
              <a:rPr kumimoji="0" lang="en-US" sz="2333" b="0" i="0" u="none" strike="noStrike" kern="1200" cap="none" spc="0" normalizeH="0" baseline="0" noProof="0" dirty="0">
                <a:ln>
                  <a:noFill/>
                </a:ln>
                <a:solidFill>
                  <a:srgbClr val="1A1A1A"/>
                </a:solidFill>
                <a:effectLst/>
                <a:uLnTx/>
                <a:uFillTx/>
                <a:latin typeface="Segoe UI"/>
                <a:hlinkClick r:id="rId5"/>
              </a:rPr>
              <a:t>https://www.rubrik.com/blog/</a:t>
            </a:r>
            <a:endParaRPr kumimoji="0" lang="en-US" sz="2333" b="0" i="0" u="none" strike="noStrike" kern="1200" cap="none" spc="0" normalizeH="0" baseline="0" noProof="0" dirty="0">
              <a:ln>
                <a:noFill/>
              </a:ln>
              <a:solidFill>
                <a:srgbClr val="1A1A1A"/>
              </a:solidFill>
              <a:effectLst/>
              <a:uLnTx/>
              <a:uFillTx/>
              <a:latin typeface="Segoe UI"/>
            </a:endParaRPr>
          </a:p>
          <a:p>
            <a:pPr marL="0" marR="0" lvl="0" indent="0" algn="l" defTabSz="457200" rtl="0" eaLnBrk="1" fontAlgn="auto" latinLnBrk="0" hangingPunct="1">
              <a:lnSpc>
                <a:spcPct val="100000"/>
              </a:lnSpc>
              <a:spcBef>
                <a:spcPct val="20000"/>
              </a:spcBef>
              <a:spcAft>
                <a:spcPts val="0"/>
              </a:spcAft>
              <a:buClrTx/>
              <a:buSzTx/>
              <a:buFontTx/>
              <a:buNone/>
              <a:tabLst/>
              <a:defRPr/>
            </a:pPr>
            <a:endParaRPr kumimoji="0" lang="en-US" sz="2333" b="0" i="0" u="none" strike="noStrike" kern="1200" cap="none" spc="0" normalizeH="0" baseline="0" noProof="0" dirty="0">
              <a:ln>
                <a:noFill/>
              </a:ln>
              <a:solidFill>
                <a:srgbClr val="1A1A1A"/>
              </a:solidFill>
              <a:effectLst/>
              <a:uLnTx/>
              <a:uFillTx/>
              <a:latin typeface="Segoe UI"/>
            </a:endParaRPr>
          </a:p>
        </p:txBody>
      </p:sp>
    </p:spTree>
    <p:extLst>
      <p:ext uri="{BB962C8B-B14F-4D97-AF65-F5344CB8AC3E}">
        <p14:creationId xmlns:p14="http://schemas.microsoft.com/office/powerpoint/2010/main" val="324043383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0C823DF-EC34-41F2-A2D0-BBC3CA4A3E9A}"/>
              </a:ext>
            </a:extLst>
          </p:cNvPr>
          <p:cNvSpPr>
            <a:spLocks noGrp="1"/>
          </p:cNvSpPr>
          <p:nvPr>
            <p:ph type="title"/>
          </p:nvPr>
        </p:nvSpPr>
        <p:spPr>
          <a:xfrm>
            <a:off x="5129268" y="291068"/>
            <a:ext cx="6769045" cy="861774"/>
          </a:xfrm>
        </p:spPr>
        <p:txBody>
          <a:bodyPr/>
          <a:lstStyle/>
          <a:p>
            <a:r>
              <a:rPr lang="en-US" dirty="0"/>
              <a:t>Please evaluate this session</a:t>
            </a:r>
            <a:br>
              <a:rPr lang="en-US" dirty="0"/>
            </a:br>
            <a:r>
              <a:rPr lang="en-US" sz="2000" spc="0" dirty="0">
                <a:latin typeface="+mn-lt"/>
              </a:rPr>
              <a:t>Your feedback is important to us!</a:t>
            </a:r>
            <a:endParaRPr lang="en-US" spc="0" dirty="0">
              <a:latin typeface="+mn-lt"/>
            </a:endParaRPr>
          </a:p>
        </p:txBody>
      </p:sp>
      <p:sp>
        <p:nvSpPr>
          <p:cNvPr id="5" name="Text Placeholder 4">
            <a:extLst>
              <a:ext uri="{FF2B5EF4-FFF2-40B4-BE49-F238E27FC236}">
                <a16:creationId xmlns:a16="http://schemas.microsoft.com/office/drawing/2014/main" id="{D2E5DC89-AD72-4374-B620-726EF1494D6A}"/>
              </a:ext>
            </a:extLst>
          </p:cNvPr>
          <p:cNvSpPr>
            <a:spLocks noGrp="1"/>
          </p:cNvSpPr>
          <p:nvPr>
            <p:ph type="body" sz="quarter" idx="10"/>
          </p:nvPr>
        </p:nvSpPr>
        <p:spPr>
          <a:xfrm>
            <a:off x="5129267" y="1635896"/>
            <a:ext cx="6769045" cy="1793104"/>
          </a:xfrm>
        </p:spPr>
        <p:txBody>
          <a:bodyPr/>
          <a:lstStyle/>
          <a:p>
            <a:r>
              <a:rPr lang="en-US" sz="2800" dirty="0"/>
              <a:t>Please evaluate this session through </a:t>
            </a:r>
            <a:r>
              <a:rPr lang="en-US" sz="2800" dirty="0" err="1"/>
              <a:t>MyEvaluations</a:t>
            </a:r>
            <a:r>
              <a:rPr lang="en-US" sz="2800" dirty="0"/>
              <a:t> on the mobile app</a:t>
            </a:r>
            <a:br>
              <a:rPr lang="en-US" sz="2800" dirty="0"/>
            </a:br>
            <a:r>
              <a:rPr lang="en-US" sz="2800" dirty="0"/>
              <a:t>or website.</a:t>
            </a:r>
          </a:p>
          <a:p>
            <a:r>
              <a:rPr lang="en-US" sz="2400" dirty="0">
                <a:latin typeface="+mj-lt"/>
              </a:rPr>
              <a:t>Download the app:</a:t>
            </a:r>
            <a:br>
              <a:rPr lang="en-US" sz="2400" dirty="0">
                <a:latin typeface="+mj-lt"/>
              </a:rPr>
            </a:br>
            <a:r>
              <a:rPr lang="en-US" dirty="0">
                <a:hlinkClick r:id="rId3"/>
              </a:rPr>
              <a:t>https://aka.ms/ignite.mobileApp</a:t>
            </a:r>
            <a:endParaRPr lang="en-US" dirty="0"/>
          </a:p>
          <a:p>
            <a:r>
              <a:rPr lang="en-US" sz="2400" dirty="0">
                <a:latin typeface="+mj-lt"/>
              </a:rPr>
              <a:t>Go to the website: </a:t>
            </a:r>
            <a:r>
              <a:rPr lang="en-US" dirty="0">
                <a:hlinkClick r:id="rId4"/>
              </a:rPr>
              <a:t>https://myignite.techcommunity.microsoft.com/evaluations</a:t>
            </a:r>
            <a:r>
              <a:rPr lang="en-US" dirty="0"/>
              <a:t> </a:t>
            </a:r>
            <a:endParaRPr lang="en-US" sz="2400" dirty="0">
              <a:latin typeface="+mj-lt"/>
            </a:endParaRPr>
          </a:p>
        </p:txBody>
      </p:sp>
    </p:spTree>
    <p:extLst>
      <p:ext uri="{BB962C8B-B14F-4D97-AF65-F5344CB8AC3E}">
        <p14:creationId xmlns:p14="http://schemas.microsoft.com/office/powerpoint/2010/main" val="252607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5BF53-EDB4-4EEB-8C9F-AA1228F6F782}"/>
              </a:ext>
            </a:extLst>
          </p:cNvPr>
          <p:cNvSpPr>
            <a:spLocks noGrp="1"/>
          </p:cNvSpPr>
          <p:nvPr>
            <p:ph type="title"/>
          </p:nvPr>
        </p:nvSpPr>
        <p:spPr>
          <a:xfrm>
            <a:off x="584200" y="2981637"/>
            <a:ext cx="3769475" cy="861774"/>
          </a:xfrm>
        </p:spPr>
        <p:txBody>
          <a:bodyPr/>
          <a:lstStyle/>
          <a:p>
            <a:r>
              <a:rPr lang="en-US" dirty="0"/>
              <a:t>Is this your cloud Infrastructure security?</a:t>
            </a:r>
          </a:p>
        </p:txBody>
      </p:sp>
      <p:pic>
        <p:nvPicPr>
          <p:cNvPr id="5" name="Picture Placeholder 4">
            <a:extLst>
              <a:ext uri="{FF2B5EF4-FFF2-40B4-BE49-F238E27FC236}">
                <a16:creationId xmlns:a16="http://schemas.microsoft.com/office/drawing/2014/main" id="{FF608793-FFAD-4504-BB3F-1980ED876113}"/>
              </a:ext>
            </a:extLst>
          </p:cNvPr>
          <p:cNvPicPr>
            <a:picLocks noGrp="1" noChangeAspect="1"/>
          </p:cNvPicPr>
          <p:nvPr>
            <p:ph type="pic" sz="quarter" idx="11"/>
          </p:nvPr>
        </p:nvPicPr>
        <p:blipFill>
          <a:blip r:embed="rId2"/>
          <a:stretch>
            <a:fillRect/>
          </a:stretch>
        </p:blipFill>
        <p:spPr>
          <a:xfrm>
            <a:off x="4289470" y="869421"/>
            <a:ext cx="7678738" cy="5119158"/>
          </a:xfrm>
        </p:spPr>
      </p:pic>
    </p:spTree>
    <p:extLst>
      <p:ext uri="{BB962C8B-B14F-4D97-AF65-F5344CB8AC3E}">
        <p14:creationId xmlns:p14="http://schemas.microsoft.com/office/powerpoint/2010/main" val="398709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Easy Hits</a:t>
            </a:r>
          </a:p>
        </p:txBody>
      </p:sp>
      <p:pic>
        <p:nvPicPr>
          <p:cNvPr id="9" name="Picture Placeholder 23"/>
          <p:cNvPicPr>
            <a:picLocks noChangeAspect="1"/>
          </p:cNvPicPr>
          <p:nvPr/>
        </p:nvPicPr>
        <p:blipFill>
          <a:blip r:embed="rId2"/>
          <a:stretch>
            <a:fillRect/>
          </a:stretch>
        </p:blipFill>
        <p:spPr>
          <a:xfrm>
            <a:off x="3892689" y="1594158"/>
            <a:ext cx="4693865" cy="3425104"/>
          </a:xfrm>
          <a:prstGeom prst="rect">
            <a:avLst/>
          </a:prstGeom>
        </p:spPr>
      </p:pic>
      <p:pic>
        <p:nvPicPr>
          <p:cNvPr id="10" name="Picture Placeholder 20"/>
          <p:cNvPicPr>
            <a:picLocks noChangeAspect="1"/>
          </p:cNvPicPr>
          <p:nvPr/>
        </p:nvPicPr>
        <p:blipFill>
          <a:blip r:embed="rId3"/>
          <a:stretch>
            <a:fillRect/>
          </a:stretch>
        </p:blipFill>
        <p:spPr>
          <a:xfrm>
            <a:off x="8477231" y="1594158"/>
            <a:ext cx="3409969" cy="3425104"/>
          </a:xfrm>
          <a:prstGeom prst="rect">
            <a:avLst/>
          </a:prstGeom>
        </p:spPr>
      </p:pic>
      <p:pic>
        <p:nvPicPr>
          <p:cNvPr id="11" name="Picture Placeholder 2"/>
          <p:cNvPicPr>
            <a:picLocks noChangeAspect="1"/>
          </p:cNvPicPr>
          <p:nvPr/>
        </p:nvPicPr>
        <p:blipFill>
          <a:blip r:embed="rId4"/>
          <a:stretch>
            <a:fillRect/>
          </a:stretch>
        </p:blipFill>
        <p:spPr>
          <a:xfrm>
            <a:off x="420809" y="1594157"/>
            <a:ext cx="4102533" cy="3425103"/>
          </a:xfrm>
          <a:prstGeom prst="rect">
            <a:avLst/>
          </a:prstGeom>
        </p:spPr>
      </p:pic>
      <p:sp>
        <p:nvSpPr>
          <p:cNvPr id="12" name="Text Placeholder 7"/>
          <p:cNvSpPr txBox="1">
            <a:spLocks/>
          </p:cNvSpPr>
          <p:nvPr/>
        </p:nvSpPr>
        <p:spPr>
          <a:xfrm>
            <a:off x="2642627" y="3947707"/>
            <a:ext cx="1792850" cy="1792850"/>
          </a:xfrm>
          <a:prstGeom prst="rect">
            <a:avLst/>
          </a:prstGeom>
          <a:solidFill>
            <a:schemeClr val="accent2"/>
          </a:solidFill>
        </p:spPr>
        <p:txBody>
          <a:bodyPr vert="horz" wrap="square" lIns="143428" tIns="89642" rIns="143428" bIns="89642"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b="0" kern="1200" spc="0" baseline="0">
                <a:gradFill>
                  <a:gsLst>
                    <a:gs pos="17699">
                      <a:srgbClr val="FEFEFE"/>
                    </a:gs>
                    <a:gs pos="43000">
                      <a:srgbClr val="FEFEFE"/>
                    </a:gs>
                  </a:gsLst>
                  <a:lin ang="5400000" scaled="0"/>
                </a:gradFill>
                <a:latin typeface="+mn-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1" i="0" u="none" strike="noStrike" kern="1200" cap="none" spc="0" normalizeH="0" baseline="0" noProof="0" dirty="0">
                <a:ln>
                  <a:noFill/>
                </a:ln>
                <a:gradFill>
                  <a:gsLst>
                    <a:gs pos="17699">
                      <a:srgbClr val="FEFEFE"/>
                    </a:gs>
                    <a:gs pos="43000">
                      <a:srgbClr val="FEFEFE"/>
                    </a:gs>
                  </a:gsLst>
                  <a:lin ang="5400000" scaled="0"/>
                </a:gradFill>
                <a:effectLst/>
                <a:uLnTx/>
                <a:uFillTx/>
                <a:latin typeface="Segoe UI"/>
                <a:ea typeface="+mn-ea"/>
                <a:cs typeface="+mn-cs"/>
              </a:rPr>
              <a:t>Inbound ports open</a:t>
            </a:r>
            <a:endParaRPr kumimoji="0" lang="en-US" sz="1800" b="0" i="0" u="none" strike="noStrike" kern="1200" cap="none" spc="0" normalizeH="0" baseline="0" noProof="0" dirty="0">
              <a:ln>
                <a:noFill/>
              </a:ln>
              <a:gradFill>
                <a:gsLst>
                  <a:gs pos="17699">
                    <a:srgbClr val="FEFEFE"/>
                  </a:gs>
                  <a:gs pos="43000">
                    <a:srgbClr val="FEFEFE"/>
                  </a:gs>
                </a:gsLst>
                <a:lin ang="5400000" scaled="0"/>
              </a:gradFill>
              <a:effectLst/>
              <a:uLnTx/>
              <a:uFillTx/>
              <a:latin typeface="Segoe UI"/>
              <a:ea typeface="+mn-ea"/>
              <a:cs typeface="+mn-cs"/>
            </a:endParaRPr>
          </a:p>
        </p:txBody>
      </p:sp>
      <p:sp>
        <p:nvSpPr>
          <p:cNvPr id="13" name="Text Placeholder 8"/>
          <p:cNvSpPr txBox="1">
            <a:spLocks/>
          </p:cNvSpPr>
          <p:nvPr/>
        </p:nvSpPr>
        <p:spPr>
          <a:xfrm>
            <a:off x="6568372" y="3947707"/>
            <a:ext cx="1792850" cy="1792850"/>
          </a:xfrm>
          <a:prstGeom prst="rect">
            <a:avLst/>
          </a:prstGeom>
          <a:solidFill>
            <a:schemeClr val="accent1"/>
          </a:solidFill>
        </p:spPr>
        <p:txBody>
          <a:bodyPr vert="horz" wrap="square" lIns="143428" tIns="89642" rIns="143428" bIns="89642"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b="0" kern="1200" spc="0" baseline="0">
                <a:gradFill>
                  <a:gsLst>
                    <a:gs pos="17699">
                      <a:srgbClr val="FEFEFE"/>
                    </a:gs>
                    <a:gs pos="43000">
                      <a:srgbClr val="FEFEFE"/>
                    </a:gs>
                  </a:gsLst>
                  <a:lin ang="5400000" scaled="0"/>
                </a:gradFill>
                <a:latin typeface="+mn-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1" i="0" u="none" strike="noStrike" kern="1200" cap="none" spc="0" normalizeH="0" baseline="0" noProof="0" dirty="0">
                <a:ln>
                  <a:noFill/>
                </a:ln>
                <a:gradFill>
                  <a:gsLst>
                    <a:gs pos="17699">
                      <a:srgbClr val="FEFEFE"/>
                    </a:gs>
                    <a:gs pos="43000">
                      <a:srgbClr val="FEFEFE"/>
                    </a:gs>
                  </a:gsLst>
                  <a:lin ang="5400000" scaled="0"/>
                </a:gradFill>
                <a:effectLst/>
                <a:uLnTx/>
                <a:uFillTx/>
                <a:latin typeface="Segoe UI"/>
                <a:ea typeface="+mn-ea"/>
                <a:cs typeface="+mn-cs"/>
              </a:rPr>
              <a:t>Missing OS updates</a:t>
            </a:r>
            <a:endParaRPr kumimoji="0" lang="en-US" sz="1800" b="0" i="0" u="none" strike="noStrike" kern="1200" cap="none" spc="0" normalizeH="0" baseline="0" noProof="0" dirty="0">
              <a:ln>
                <a:noFill/>
              </a:ln>
              <a:gradFill>
                <a:gsLst>
                  <a:gs pos="17699">
                    <a:srgbClr val="FEFEFE"/>
                  </a:gs>
                  <a:gs pos="43000">
                    <a:srgbClr val="FEFEFE"/>
                  </a:gs>
                </a:gsLst>
                <a:lin ang="5400000" scaled="0"/>
              </a:gradFill>
              <a:effectLst/>
              <a:uLnTx/>
              <a:uFillTx/>
              <a:latin typeface="Segoe UI"/>
              <a:ea typeface="+mn-ea"/>
              <a:cs typeface="+mn-cs"/>
            </a:endParaRPr>
          </a:p>
        </p:txBody>
      </p:sp>
      <p:sp>
        <p:nvSpPr>
          <p:cNvPr id="14" name="Text Placeholder 9"/>
          <p:cNvSpPr txBox="1">
            <a:spLocks/>
          </p:cNvSpPr>
          <p:nvPr/>
        </p:nvSpPr>
        <p:spPr>
          <a:xfrm>
            <a:off x="9978341" y="3947707"/>
            <a:ext cx="1792850" cy="1792850"/>
          </a:xfrm>
          <a:prstGeom prst="rect">
            <a:avLst/>
          </a:prstGeom>
          <a:solidFill>
            <a:schemeClr val="accent4"/>
          </a:solidFill>
        </p:spPr>
        <p:txBody>
          <a:bodyPr vert="horz" wrap="square" lIns="143428" tIns="89642" rIns="143428" bIns="89642"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b="0" kern="1200" spc="0" baseline="0">
                <a:gradFill>
                  <a:gsLst>
                    <a:gs pos="17699">
                      <a:srgbClr val="FEFEFE"/>
                    </a:gs>
                    <a:gs pos="43000">
                      <a:srgbClr val="FEFEFE"/>
                    </a:gs>
                  </a:gsLst>
                  <a:lin ang="5400000" scaled="0"/>
                </a:gradFill>
                <a:latin typeface="+mn-lt"/>
                <a:ea typeface="+mn-ea"/>
                <a:cs typeface="+mn-cs"/>
              </a:defRPr>
            </a:lvl1pPr>
            <a:lvl2pPr marL="3429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800" kern="1200" spc="0" baseline="0">
                <a:gradFill>
                  <a:gsLst>
                    <a:gs pos="1250">
                      <a:schemeClr val="tx1"/>
                    </a:gs>
                    <a:gs pos="100000">
                      <a:schemeClr val="tx1"/>
                    </a:gs>
                  </a:gsLst>
                  <a:lin ang="5400000" scaled="0"/>
                </a:gradFill>
                <a:latin typeface="+mn-lt"/>
                <a:ea typeface="+mn-ea"/>
                <a:cs typeface="+mn-cs"/>
              </a:defRPr>
            </a:lvl2pPr>
            <a:lvl3pPr marL="5715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8001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10287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800" b="1" i="0" u="none" strike="noStrike" kern="1200" cap="none" spc="0" normalizeH="0" baseline="0" noProof="0" dirty="0">
                <a:ln>
                  <a:noFill/>
                </a:ln>
                <a:gradFill>
                  <a:gsLst>
                    <a:gs pos="17699">
                      <a:srgbClr val="FEFEFE"/>
                    </a:gs>
                    <a:gs pos="43000">
                      <a:srgbClr val="FEFEFE"/>
                    </a:gs>
                  </a:gsLst>
                  <a:lin ang="5400000" scaled="0"/>
                </a:gradFill>
                <a:effectLst/>
                <a:uLnTx/>
                <a:uFillTx/>
                <a:latin typeface="Segoe UI"/>
                <a:ea typeface="+mn-ea"/>
                <a:cs typeface="+mn-cs"/>
              </a:rPr>
              <a:t>Weak user passwords</a:t>
            </a:r>
            <a:endParaRPr kumimoji="0" lang="en-US" sz="1800" b="0" i="0" u="none" strike="noStrike" kern="1200" cap="none" spc="0" normalizeH="0" baseline="0" noProof="0" dirty="0">
              <a:ln>
                <a:noFill/>
              </a:ln>
              <a:gradFill>
                <a:gsLst>
                  <a:gs pos="17699">
                    <a:srgbClr val="FEFEFE"/>
                  </a:gs>
                  <a:gs pos="43000">
                    <a:srgbClr val="FEFEFE"/>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02172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10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par>
                          <p:cTn id="26" fill="hold">
                            <p:stCondLst>
                              <p:cond delay="500"/>
                            </p:stCondLst>
                            <p:childTnLst>
                              <p:par>
                                <p:cTn id="27" presetID="10" presetClass="entr" presetSubtype="0" fill="hold" grpId="0" nodeType="afterEffect">
                                  <p:stCondLst>
                                    <p:cond delay="100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p:cNvSpPr>
          <p:nvPr/>
        </p:nvSpPr>
        <p:spPr bwMode="auto">
          <a:xfrm>
            <a:off x="3840538" y="1417655"/>
            <a:ext cx="7094162" cy="49635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marL="342900" marR="0" lvl="0"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&gt;2 million breach attempts per day</a:t>
            </a:r>
          </a:p>
          <a:p>
            <a:pPr marL="342900" marR="0" lvl="0"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Highest percentage of “encounters”:</a:t>
            </a:r>
          </a:p>
          <a:p>
            <a:pPr marL="800083" marR="0" lvl="1"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Botnets</a:t>
            </a:r>
          </a:p>
          <a:p>
            <a:pPr marL="800083" marR="0" lvl="1"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Crypto Lockers</a:t>
            </a:r>
          </a:p>
          <a:p>
            <a:pPr marL="800083" marR="0" lvl="1"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Phishing</a:t>
            </a:r>
          </a:p>
          <a:p>
            <a:pPr marL="800083" marR="0" lvl="1"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Ransomware</a:t>
            </a:r>
          </a:p>
          <a:p>
            <a:pPr marL="342900" marR="0" lvl="0"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Over 1k brute force attacks every second</a:t>
            </a:r>
          </a:p>
          <a:p>
            <a:pPr marL="342900" marR="0" lvl="0"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Gamaru</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Botnet (aka Andromeda) tops all disruptions since </a:t>
            </a:r>
            <a:r>
              <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Conficker</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with 1800+ </a:t>
            </a:r>
            <a:r>
              <a:rPr kumimoji="0" lang="en-US" sz="2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CaCC’s</a:t>
            </a: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464 distinct botnets, &amp; 80+ malware variant families</a:t>
            </a:r>
          </a:p>
          <a:p>
            <a:pPr marL="342900" marR="0" lvl="0"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2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Ransomware-as-a-Service now available</a:t>
            </a:r>
          </a:p>
          <a:p>
            <a:pPr marL="342900" marR="0" lvl="0"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342900" marR="0" lvl="0"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342900" marR="0" lvl="0" indent="-342900" algn="l" defTabSz="91410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Title 33"/>
          <p:cNvSpPr>
            <a:spLocks noGrp="1"/>
          </p:cNvSpPr>
          <p:nvPr>
            <p:ph type="title"/>
          </p:nvPr>
        </p:nvSpPr>
        <p:spPr>
          <a:xfrm>
            <a:off x="296163" y="380897"/>
            <a:ext cx="11018520" cy="1036759"/>
          </a:xfrm>
        </p:spPr>
        <p:txBody>
          <a:bodyPr/>
          <a:lstStyle/>
          <a:p>
            <a:r>
              <a:rPr lang="en-US" dirty="0"/>
              <a:t>Interesting Security Info</a:t>
            </a:r>
            <a:br>
              <a:rPr lang="en-US" dirty="0"/>
            </a:br>
            <a:endParaRPr lang="en-US" sz="3137" dirty="0"/>
          </a:p>
        </p:txBody>
      </p:sp>
      <p:sp>
        <p:nvSpPr>
          <p:cNvPr id="2" name="TextBox 1">
            <a:extLst>
              <a:ext uri="{FF2B5EF4-FFF2-40B4-BE49-F238E27FC236}">
                <a16:creationId xmlns:a16="http://schemas.microsoft.com/office/drawing/2014/main" id="{B111E736-9125-45CF-A01B-AE3DE6075795}"/>
              </a:ext>
            </a:extLst>
          </p:cNvPr>
          <p:cNvSpPr txBox="1"/>
          <p:nvPr/>
        </p:nvSpPr>
        <p:spPr>
          <a:xfrm>
            <a:off x="7497356" y="6392464"/>
            <a:ext cx="3653244" cy="1692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Sources: SIR Volume 23, </a:t>
            </a:r>
            <a:r>
              <a:rPr kumimoji="0" lang="en-US" sz="1100" b="0" i="1" u="none" strike="noStrike" kern="1200" cap="none" spc="0" normalizeH="0" baseline="0" noProof="0" dirty="0" err="1">
                <a:ln>
                  <a:noFill/>
                </a:ln>
                <a:gradFill>
                  <a:gsLst>
                    <a:gs pos="2917">
                      <a:srgbClr val="1A1A1A"/>
                    </a:gs>
                    <a:gs pos="30000">
                      <a:srgbClr val="1A1A1A"/>
                    </a:gs>
                  </a:gsLst>
                  <a:lin ang="5400000" scaled="0"/>
                </a:gradFill>
                <a:effectLst/>
                <a:uLnTx/>
                <a:uFillTx/>
                <a:latin typeface="Segoe UI"/>
                <a:ea typeface="+mn-ea"/>
                <a:cs typeface="+mn-cs"/>
              </a:rPr>
              <a:t>Cyberdefense</a:t>
            </a:r>
            <a:r>
              <a:rPr kumimoji="0" lang="en-US" sz="1100" b="0" i="1"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 Research Report 2017</a:t>
            </a:r>
          </a:p>
        </p:txBody>
      </p:sp>
      <p:pic>
        <p:nvPicPr>
          <p:cNvPr id="5" name="Picture 4">
            <a:extLst>
              <a:ext uri="{FF2B5EF4-FFF2-40B4-BE49-F238E27FC236}">
                <a16:creationId xmlns:a16="http://schemas.microsoft.com/office/drawing/2014/main" id="{BE9A590B-B6DB-9244-AB45-92E8F703ADB4}"/>
              </a:ext>
            </a:extLst>
          </p:cNvPr>
          <p:cNvPicPr>
            <a:picLocks noChangeAspect="1"/>
          </p:cNvPicPr>
          <p:nvPr/>
        </p:nvPicPr>
        <p:blipFill>
          <a:blip r:embed="rId3"/>
          <a:stretch>
            <a:fillRect/>
          </a:stretch>
        </p:blipFill>
        <p:spPr>
          <a:xfrm>
            <a:off x="406400" y="1417656"/>
            <a:ext cx="3309024" cy="4963537"/>
          </a:xfrm>
          <a:prstGeom prst="rect">
            <a:avLst/>
          </a:prstGeom>
        </p:spPr>
      </p:pic>
    </p:spTree>
    <p:extLst>
      <p:ext uri="{BB962C8B-B14F-4D97-AF65-F5344CB8AC3E}">
        <p14:creationId xmlns:p14="http://schemas.microsoft.com/office/powerpoint/2010/main" val="43389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bg/>
                                          </p:spTgt>
                                        </p:tgtEl>
                                        <p:attrNameLst>
                                          <p:attrName>style.visibility</p:attrName>
                                        </p:attrNameLst>
                                      </p:cBhvr>
                                      <p:to>
                                        <p:strVal val="visible"/>
                                      </p:to>
                                    </p:set>
                                    <p:animEffect transition="in" filter="fade">
                                      <p:cBhvr>
                                        <p:cTn id="10" dur="500"/>
                                        <p:tgtEl>
                                          <p:spTgt spid="23">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3">
                                            <p:txEl>
                                              <p:pRg st="0" end="0"/>
                                            </p:txEl>
                                          </p:spTgt>
                                        </p:tgtEl>
                                        <p:attrNameLst>
                                          <p:attrName>style.visibility</p:attrName>
                                        </p:attrNameLst>
                                      </p:cBhvr>
                                      <p:to>
                                        <p:strVal val="visible"/>
                                      </p:to>
                                    </p:set>
                                    <p:animEffect transition="in" filter="fade">
                                      <p:cBhvr>
                                        <p:cTn id="18" dur="500"/>
                                        <p:tgtEl>
                                          <p:spTgt spid="2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xEl>
                                              <p:pRg st="1" end="1"/>
                                            </p:txEl>
                                          </p:spTgt>
                                        </p:tgtEl>
                                        <p:attrNameLst>
                                          <p:attrName>style.visibility</p:attrName>
                                        </p:attrNameLst>
                                      </p:cBhvr>
                                      <p:to>
                                        <p:strVal val="visible"/>
                                      </p:to>
                                    </p:set>
                                    <p:animEffect transition="in" filter="fade">
                                      <p:cBhvr>
                                        <p:cTn id="23" dur="500"/>
                                        <p:tgtEl>
                                          <p:spTgt spid="2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3">
                                            <p:txEl>
                                              <p:pRg st="2" end="2"/>
                                            </p:txEl>
                                          </p:spTgt>
                                        </p:tgtEl>
                                        <p:attrNameLst>
                                          <p:attrName>style.visibility</p:attrName>
                                        </p:attrNameLst>
                                      </p:cBhvr>
                                      <p:to>
                                        <p:strVal val="visible"/>
                                      </p:to>
                                    </p:set>
                                    <p:animEffect transition="in" filter="fade">
                                      <p:cBhvr>
                                        <p:cTn id="28" dur="500"/>
                                        <p:tgtEl>
                                          <p:spTgt spid="23">
                                            <p:txEl>
                                              <p:pRg st="2" end="2"/>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3">
                                            <p:txEl>
                                              <p:pRg st="3" end="3"/>
                                            </p:txEl>
                                          </p:spTgt>
                                        </p:tgtEl>
                                        <p:attrNameLst>
                                          <p:attrName>style.visibility</p:attrName>
                                        </p:attrNameLst>
                                      </p:cBhvr>
                                      <p:to>
                                        <p:strVal val="visible"/>
                                      </p:to>
                                    </p:set>
                                    <p:animEffect transition="in" filter="fade">
                                      <p:cBhvr>
                                        <p:cTn id="32" dur="500"/>
                                        <p:tgtEl>
                                          <p:spTgt spid="23">
                                            <p:txEl>
                                              <p:pRg st="3" end="3"/>
                                            </p:txEl>
                                          </p:spTgt>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23">
                                            <p:txEl>
                                              <p:pRg st="4" end="4"/>
                                            </p:txEl>
                                          </p:spTgt>
                                        </p:tgtEl>
                                        <p:attrNameLst>
                                          <p:attrName>style.visibility</p:attrName>
                                        </p:attrNameLst>
                                      </p:cBhvr>
                                      <p:to>
                                        <p:strVal val="visible"/>
                                      </p:to>
                                    </p:set>
                                    <p:animEffect transition="in" filter="fade">
                                      <p:cBhvr>
                                        <p:cTn id="36" dur="500"/>
                                        <p:tgtEl>
                                          <p:spTgt spid="23">
                                            <p:txEl>
                                              <p:pRg st="4" end="4"/>
                                            </p:txEl>
                                          </p:spTgt>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23">
                                            <p:txEl>
                                              <p:pRg st="5" end="5"/>
                                            </p:txEl>
                                          </p:spTgt>
                                        </p:tgtEl>
                                        <p:attrNameLst>
                                          <p:attrName>style.visibility</p:attrName>
                                        </p:attrNameLst>
                                      </p:cBhvr>
                                      <p:to>
                                        <p:strVal val="visible"/>
                                      </p:to>
                                    </p:set>
                                    <p:animEffect transition="in" filter="fade">
                                      <p:cBhvr>
                                        <p:cTn id="40" dur="500"/>
                                        <p:tgtEl>
                                          <p:spTgt spid="23">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23">
                                            <p:txEl>
                                              <p:pRg st="6" end="6"/>
                                            </p:txEl>
                                          </p:spTgt>
                                        </p:tgtEl>
                                        <p:attrNameLst>
                                          <p:attrName>style.visibility</p:attrName>
                                        </p:attrNameLst>
                                      </p:cBhvr>
                                      <p:to>
                                        <p:strVal val="visible"/>
                                      </p:to>
                                    </p:set>
                                    <p:animEffect transition="in" filter="fade">
                                      <p:cBhvr>
                                        <p:cTn id="45" dur="500"/>
                                        <p:tgtEl>
                                          <p:spTgt spid="23">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3">
                                            <p:txEl>
                                              <p:pRg st="7" end="7"/>
                                            </p:txEl>
                                          </p:spTgt>
                                        </p:tgtEl>
                                        <p:attrNameLst>
                                          <p:attrName>style.visibility</p:attrName>
                                        </p:attrNameLst>
                                      </p:cBhvr>
                                      <p:to>
                                        <p:strVal val="visible"/>
                                      </p:to>
                                    </p:set>
                                    <p:animEffect transition="in" filter="fade">
                                      <p:cBhvr>
                                        <p:cTn id="50" dur="500"/>
                                        <p:tgtEl>
                                          <p:spTgt spid="23">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3">
                                            <p:txEl>
                                              <p:pRg st="8" end="8"/>
                                            </p:txEl>
                                          </p:spTgt>
                                        </p:tgtEl>
                                        <p:attrNameLst>
                                          <p:attrName>style.visibility</p:attrName>
                                        </p:attrNameLst>
                                      </p:cBhvr>
                                      <p:to>
                                        <p:strVal val="visible"/>
                                      </p:to>
                                    </p:set>
                                    <p:animEffect transition="in" filter="fade">
                                      <p:cBhvr>
                                        <p:cTn id="55" dur="500"/>
                                        <p:tgtEl>
                                          <p:spTgt spid="2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p"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bwMode="auto">
          <a:xfrm>
            <a:off x="383542" y="2979249"/>
            <a:ext cx="4025171" cy="851604"/>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90000"/>
              </a:lnSpc>
              <a:spcBef>
                <a:spcPct val="0"/>
              </a:spcBef>
              <a:spcAft>
                <a:spcPct val="0"/>
              </a:spcAft>
              <a:buClrTx/>
              <a:buSzTx/>
              <a:buFontTx/>
              <a:buNone/>
              <a:tabLst/>
              <a:defRPr/>
            </a:pPr>
            <a:r>
              <a:rPr kumimoji="0" lang="en-US" sz="1765"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Ports left open</a:t>
            </a:r>
          </a:p>
          <a:p>
            <a:pPr marL="0" marR="0" lvl="0" indent="0" algn="l" defTabSz="91392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Accidental or ‘on purpose’</a:t>
            </a:r>
          </a:p>
        </p:txBody>
      </p:sp>
      <p:sp>
        <p:nvSpPr>
          <p:cNvPr id="33" name="Rectangle 32"/>
          <p:cNvSpPr/>
          <p:nvPr/>
        </p:nvSpPr>
        <p:spPr bwMode="auto">
          <a:xfrm>
            <a:off x="383539" y="2081276"/>
            <a:ext cx="4025175" cy="851604"/>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90000"/>
              </a:lnSpc>
              <a:spcBef>
                <a:spcPct val="0"/>
              </a:spcBef>
              <a:spcAft>
                <a:spcPct val="0"/>
              </a:spcAft>
              <a:buClrTx/>
              <a:buSzTx/>
              <a:buFontTx/>
              <a:buNone/>
              <a:tabLst/>
              <a:defRPr/>
            </a:pPr>
            <a:r>
              <a:rPr kumimoji="0" lang="en-US" sz="1765"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100k attacks a month/avg</a:t>
            </a:r>
          </a:p>
          <a:p>
            <a:pPr marL="0" marR="0" lvl="0" indent="0" algn="l" defTabSz="91392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RDP &amp; SSH most common</a:t>
            </a:r>
          </a:p>
        </p:txBody>
      </p:sp>
      <p:sp>
        <p:nvSpPr>
          <p:cNvPr id="35" name="Rectangle 34"/>
          <p:cNvSpPr/>
          <p:nvPr/>
        </p:nvSpPr>
        <p:spPr bwMode="auto">
          <a:xfrm>
            <a:off x="383539" y="3877221"/>
            <a:ext cx="4025171" cy="851604"/>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90000"/>
              </a:lnSpc>
              <a:spcBef>
                <a:spcPct val="0"/>
              </a:spcBef>
              <a:spcAft>
                <a:spcPct val="0"/>
              </a:spcAft>
              <a:buClrTx/>
              <a:buSzTx/>
              <a:buFontTx/>
              <a:buNone/>
              <a:tabLst/>
              <a:defRPr/>
            </a:pPr>
            <a:r>
              <a:rPr kumimoji="0" lang="en-US" sz="1765"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Easy to do</a:t>
            </a:r>
          </a:p>
          <a:p>
            <a:pPr marL="0" marR="0" lvl="0" indent="0" algn="l" defTabSz="91392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Brute Forcing for Dummies</a:t>
            </a:r>
          </a:p>
        </p:txBody>
      </p:sp>
      <p:sp>
        <p:nvSpPr>
          <p:cNvPr id="36" name="Rectangle 35"/>
          <p:cNvSpPr/>
          <p:nvPr/>
        </p:nvSpPr>
        <p:spPr bwMode="auto">
          <a:xfrm>
            <a:off x="383539" y="4775194"/>
            <a:ext cx="4025171" cy="896425"/>
          </a:xfrm>
          <a:prstGeom prst="rect">
            <a:avLst/>
          </a:prstGeom>
          <a:solidFill>
            <a:srgbClr val="0079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marL="0" marR="0" lvl="0" indent="0" algn="l" defTabSz="913924" rtl="0" eaLnBrk="1" fontAlgn="base" latinLnBrk="0" hangingPunct="1">
              <a:lnSpc>
                <a:spcPct val="90000"/>
              </a:lnSpc>
              <a:spcBef>
                <a:spcPct val="0"/>
              </a:spcBef>
              <a:spcAft>
                <a:spcPct val="0"/>
              </a:spcAft>
              <a:buClrTx/>
              <a:buSzTx/>
              <a:buFontTx/>
              <a:buNone/>
              <a:tabLst/>
              <a:defRPr/>
            </a:pPr>
            <a:r>
              <a:rPr kumimoji="0" lang="en-US" sz="1765"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Lock it down</a:t>
            </a:r>
          </a:p>
          <a:p>
            <a:pPr marL="0" marR="0" lvl="0" indent="0" algn="l" defTabSz="913924" rtl="0" eaLnBrk="1" fontAlgn="base" latinLnBrk="0" hangingPunct="1">
              <a:lnSpc>
                <a:spcPct val="90000"/>
              </a:lnSpc>
              <a:spcBef>
                <a:spcPct val="0"/>
              </a:spcBef>
              <a:spcAft>
                <a:spcPct val="0"/>
              </a:spcAft>
              <a:buClrTx/>
              <a:buSzTx/>
              <a:buFontTx/>
              <a:buNone/>
              <a:tabLst/>
              <a:defRPr/>
            </a:pP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Implement </a:t>
            </a:r>
            <a:r>
              <a:rPr kumimoji="0" lang="en-US" sz="1765"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JiT</a:t>
            </a:r>
            <a:r>
              <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 access</a:t>
            </a:r>
          </a:p>
        </p:txBody>
      </p:sp>
      <p:sp>
        <p:nvSpPr>
          <p:cNvPr id="2" name="Title 1"/>
          <p:cNvSpPr>
            <a:spLocks noGrp="1"/>
          </p:cNvSpPr>
          <p:nvPr>
            <p:ph type="title"/>
          </p:nvPr>
        </p:nvSpPr>
        <p:spPr/>
        <p:txBody>
          <a:bodyPr/>
          <a:lstStyle/>
          <a:p>
            <a:r>
              <a:rPr lang="en-US" dirty="0"/>
              <a:t>Brute Force Attacks</a:t>
            </a:r>
          </a:p>
        </p:txBody>
      </p:sp>
      <p:pic>
        <p:nvPicPr>
          <p:cNvPr id="3" name="Picture 2"/>
          <p:cNvPicPr>
            <a:picLocks noChangeAspect="1"/>
          </p:cNvPicPr>
          <p:nvPr/>
        </p:nvPicPr>
        <p:blipFill>
          <a:blip r:embed="rId3"/>
          <a:stretch>
            <a:fillRect/>
          </a:stretch>
        </p:blipFill>
        <p:spPr>
          <a:xfrm>
            <a:off x="4926828" y="2084364"/>
            <a:ext cx="6374576" cy="3585699"/>
          </a:xfrm>
          <a:prstGeom prst="rect">
            <a:avLst/>
          </a:prstGeom>
        </p:spPr>
      </p:pic>
    </p:spTree>
    <p:extLst>
      <p:ext uri="{BB962C8B-B14F-4D97-AF65-F5344CB8AC3E}">
        <p14:creationId xmlns:p14="http://schemas.microsoft.com/office/powerpoint/2010/main" val="386084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grpId="0" nodeType="afterEffect">
                                  <p:stCondLst>
                                    <p:cond delay="150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3" grpId="0" animBg="1"/>
      <p:bldP spid="35"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25" name="Group 724"/>
          <p:cNvGrpSpPr/>
          <p:nvPr/>
        </p:nvGrpSpPr>
        <p:grpSpPr>
          <a:xfrm>
            <a:off x="5380161" y="866477"/>
            <a:ext cx="1628391" cy="986105"/>
            <a:chOff x="5317168" y="662890"/>
            <a:chExt cx="1628391" cy="986105"/>
          </a:xfrm>
        </p:grpSpPr>
        <p:sp>
          <p:nvSpPr>
            <p:cNvPr id="756" name="Rounded Rectangle 755"/>
            <p:cNvSpPr/>
            <p:nvPr/>
          </p:nvSpPr>
          <p:spPr>
            <a:xfrm>
              <a:off x="5317168" y="662890"/>
              <a:ext cx="1628391" cy="986105"/>
            </a:xfrm>
            <a:prstGeom prst="roundRect">
              <a:avLst>
                <a:gd name="adj" fmla="val 44173"/>
              </a:avLst>
            </a:prstGeom>
            <a:solidFill>
              <a:schemeClr val="bg1">
                <a:lumMod val="8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57" name="Group 756"/>
            <p:cNvGrpSpPr/>
            <p:nvPr/>
          </p:nvGrpSpPr>
          <p:grpSpPr>
            <a:xfrm>
              <a:off x="5430479" y="683769"/>
              <a:ext cx="1481752" cy="727206"/>
              <a:chOff x="5430479" y="683769"/>
              <a:chExt cx="1481752" cy="727206"/>
            </a:xfrm>
          </p:grpSpPr>
          <p:sp>
            <p:nvSpPr>
              <p:cNvPr id="758" name="TextBox 757"/>
              <p:cNvSpPr txBox="1"/>
              <p:nvPr/>
            </p:nvSpPr>
            <p:spPr>
              <a:xfrm>
                <a:off x="5430479" y="683769"/>
                <a:ext cx="1481752"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Internet of Things</a:t>
                </a:r>
              </a:p>
            </p:txBody>
          </p:sp>
          <p:sp>
            <p:nvSpPr>
              <p:cNvPr id="760" name="Rectangle 759"/>
              <p:cNvSpPr/>
              <p:nvPr/>
            </p:nvSpPr>
            <p:spPr bwMode="auto">
              <a:xfrm>
                <a:off x="5631637" y="969261"/>
                <a:ext cx="1118151" cy="441714"/>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5" name="Picture 187"/>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682362" y="998150"/>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66" name="Elbow Connector 765"/>
              <p:cNvCxnSpPr>
                <a:stCxn id="767" idx="2"/>
                <a:endCxn id="773" idx="0"/>
              </p:cNvCxnSpPr>
              <p:nvPr/>
            </p:nvCxnSpPr>
            <p:spPr>
              <a:xfrm rot="5400000">
                <a:off x="6061725" y="1118343"/>
                <a:ext cx="106898" cy="137605"/>
              </a:xfrm>
              <a:prstGeom prst="bent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67" name="Rectangle 766"/>
              <p:cNvSpPr/>
              <p:nvPr/>
            </p:nvSpPr>
            <p:spPr bwMode="auto">
              <a:xfrm>
                <a:off x="5971101" y="973184"/>
                <a:ext cx="425749" cy="160512"/>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8" name="Frame 5"/>
              <p:cNvSpPr>
                <a:spLocks noChangeAspect="1"/>
              </p:cNvSpPr>
              <p:nvPr/>
            </p:nvSpPr>
            <p:spPr bwMode="auto">
              <a:xfrm>
                <a:off x="6105191" y="982842"/>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cxnSp>
            <p:nvCxnSpPr>
              <p:cNvPr id="769" name="Elbow Connector 768"/>
              <p:cNvCxnSpPr>
                <a:stCxn id="767" idx="2"/>
                <a:endCxn id="775" idx="1"/>
              </p:cNvCxnSpPr>
              <p:nvPr/>
            </p:nvCxnSpPr>
            <p:spPr>
              <a:xfrm rot="16200000" flipH="1">
                <a:off x="6330710" y="986961"/>
                <a:ext cx="92369" cy="385837"/>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0" name="Elbow Connector 769"/>
              <p:cNvCxnSpPr>
                <a:endCxn id="767" idx="2"/>
              </p:cNvCxnSpPr>
              <p:nvPr/>
            </p:nvCxnSpPr>
            <p:spPr>
              <a:xfrm>
                <a:off x="5878871" y="1098378"/>
                <a:ext cx="305105" cy="35318"/>
              </a:xfrm>
              <a:prstGeom prst="bentConnector4">
                <a:avLst>
                  <a:gd name="adj1" fmla="val 15114"/>
                  <a:gd name="adj2" fmla="val 158432"/>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1" name="Elbow Connector 770"/>
              <p:cNvCxnSpPr>
                <a:endCxn id="767" idx="2"/>
              </p:cNvCxnSpPr>
              <p:nvPr/>
            </p:nvCxnSpPr>
            <p:spPr>
              <a:xfrm rot="10800000">
                <a:off x="6183977" y="1133696"/>
                <a:ext cx="179231" cy="36298"/>
              </a:xfrm>
              <a:prstGeom prst="bentConnector2">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72" name="Group 771"/>
              <p:cNvGrpSpPr/>
              <p:nvPr/>
            </p:nvGrpSpPr>
            <p:grpSpPr>
              <a:xfrm>
                <a:off x="6569813" y="1135673"/>
                <a:ext cx="96850" cy="180784"/>
                <a:chOff x="4830551" y="1694764"/>
                <a:chExt cx="247504" cy="462002"/>
              </a:xfrm>
              <a:solidFill>
                <a:schemeClr val="bg1"/>
              </a:solidFill>
            </p:grpSpPr>
            <p:sp>
              <p:nvSpPr>
                <p:cNvPr id="775" name="Rounded Rectangle 774"/>
                <p:cNvSpPr/>
                <p:nvPr/>
              </p:nvSpPr>
              <p:spPr>
                <a:xfrm>
                  <a:off x="4830551" y="1802013"/>
                  <a:ext cx="247504" cy="247504"/>
                </a:xfrm>
                <a:prstGeom prst="round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6" name="Rectangle 775"/>
                <p:cNvSpPr/>
                <p:nvPr/>
              </p:nvSpPr>
              <p:spPr>
                <a:xfrm>
                  <a:off x="4870960" y="1694764"/>
                  <a:ext cx="166687" cy="107249"/>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7" name="Rectangle 776"/>
                <p:cNvSpPr/>
                <p:nvPr/>
              </p:nvSpPr>
              <p:spPr>
                <a:xfrm>
                  <a:off x="4870960" y="2049517"/>
                  <a:ext cx="166687" cy="107249"/>
                </a:xfrm>
                <a:prstGeom prst="rect">
                  <a:avLst/>
                </a:prstGeom>
                <a:grp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78" name="Straight Connector 777"/>
                <p:cNvCxnSpPr/>
                <p:nvPr/>
              </p:nvCxnSpPr>
              <p:spPr>
                <a:xfrm>
                  <a:off x="4954303" y="1825913"/>
                  <a:ext cx="0" cy="84304"/>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4982876" y="1925765"/>
                  <a:ext cx="43942" cy="0"/>
                </a:xfrm>
                <a:prstGeom prst="line">
                  <a:avLst/>
                </a:prstGeom>
                <a:grpFill/>
                <a:ln w="63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773" name="Picture 6" descr="\\MAGNUM\Projects\Microsoft\Cloud Power FY12\Design\Icons\PNGs\Virtual_Network.png"/>
              <p:cNvPicPr>
                <a:picLocks noChangeAspect="1" noChangeArrowheads="1"/>
              </p:cNvPicPr>
              <p:nvPr/>
            </p:nvPicPr>
            <p:blipFill rotWithShape="1">
              <a:blip r:embed="rId4" cstate="print">
                <a:lum bright="100000"/>
              </a:blip>
              <a:srcRect t="28831" b="39350"/>
              <a:stretch/>
            </p:blipFill>
            <p:spPr bwMode="auto">
              <a:xfrm flipH="1">
                <a:off x="5846307" y="1240594"/>
                <a:ext cx="400129" cy="127319"/>
              </a:xfrm>
              <a:prstGeom prst="rect">
                <a:avLst/>
              </a:prstGeom>
              <a:noFill/>
            </p:spPr>
          </p:pic>
          <p:sp>
            <p:nvSpPr>
              <p:cNvPr id="774" name="Freeform 13"/>
              <p:cNvSpPr>
                <a:spLocks noEditPoints="1"/>
              </p:cNvSpPr>
              <p:nvPr/>
            </p:nvSpPr>
            <p:spPr bwMode="auto">
              <a:xfrm>
                <a:off x="6374050" y="987613"/>
                <a:ext cx="106346" cy="19607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1403" name="Oval 1402"/>
          <p:cNvSpPr/>
          <p:nvPr/>
        </p:nvSpPr>
        <p:spPr>
          <a:xfrm>
            <a:off x="10729704" y="3303216"/>
            <a:ext cx="130781" cy="130781"/>
          </a:xfrm>
          <a:prstGeom prst="ellipse">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sp>
        <p:nvSpPr>
          <p:cNvPr id="316" name="Rounded Rectangle 315"/>
          <p:cNvSpPr/>
          <p:nvPr/>
        </p:nvSpPr>
        <p:spPr>
          <a:xfrm>
            <a:off x="8377813" y="14632"/>
            <a:ext cx="3878480" cy="1134588"/>
          </a:xfrm>
          <a:prstGeom prst="roundRect">
            <a:avLst>
              <a:gd name="adj" fmla="val 44173"/>
            </a:avLst>
          </a:prstGeom>
          <a:solidFill>
            <a:schemeClr val="accent1">
              <a:lumMod val="40000"/>
              <a:lumOff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sp>
        <p:nvSpPr>
          <p:cNvPr id="1260" name="Oval 1259"/>
          <p:cNvSpPr/>
          <p:nvPr/>
        </p:nvSpPr>
        <p:spPr>
          <a:xfrm>
            <a:off x="7652563" y="2629700"/>
            <a:ext cx="49122" cy="625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6" name="Rectangle 1095"/>
          <p:cNvSpPr/>
          <p:nvPr/>
        </p:nvSpPr>
        <p:spPr>
          <a:xfrm>
            <a:off x="4262472" y="2544527"/>
            <a:ext cx="924815" cy="2875696"/>
          </a:xfrm>
          <a:prstGeom prst="rect">
            <a:avLst/>
          </a:prstGeom>
          <a:solidFill>
            <a:srgbClr val="F9D1B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8"/>
          <p:cNvGrpSpPr/>
          <p:nvPr/>
        </p:nvGrpSpPr>
        <p:grpSpPr>
          <a:xfrm>
            <a:off x="6703132" y="1056998"/>
            <a:ext cx="2446660" cy="986105"/>
            <a:chOff x="6259938" y="1107453"/>
            <a:chExt cx="2446660" cy="986105"/>
          </a:xfrm>
        </p:grpSpPr>
        <p:sp>
          <p:nvSpPr>
            <p:cNvPr id="19" name="Rounded Rectangle 18"/>
            <p:cNvSpPr/>
            <p:nvPr/>
          </p:nvSpPr>
          <p:spPr>
            <a:xfrm>
              <a:off x="6259938" y="1107453"/>
              <a:ext cx="2360883" cy="986105"/>
            </a:xfrm>
            <a:prstGeom prst="roundRect">
              <a:avLst>
                <a:gd name="adj" fmla="val 44173"/>
              </a:avLst>
            </a:prstGeom>
            <a:solidFill>
              <a:schemeClr val="bg1">
                <a:lumMod val="8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6" name="TextBox 1215"/>
            <p:cNvSpPr txBox="1"/>
            <p:nvPr/>
          </p:nvSpPr>
          <p:spPr>
            <a:xfrm>
              <a:off x="6381859" y="1153243"/>
              <a:ext cx="232473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Unmanaged &amp; Mobile Clients</a:t>
              </a:r>
            </a:p>
          </p:txBody>
        </p:sp>
        <p:grpSp>
          <p:nvGrpSpPr>
            <p:cNvPr id="5" name="Group 4"/>
            <p:cNvGrpSpPr/>
            <p:nvPr/>
          </p:nvGrpSpPr>
          <p:grpSpPr>
            <a:xfrm>
              <a:off x="6535654" y="1451396"/>
              <a:ext cx="1873922" cy="385592"/>
              <a:chOff x="6535654" y="1451396"/>
              <a:chExt cx="1873922" cy="385592"/>
            </a:xfrm>
          </p:grpSpPr>
          <p:grpSp>
            <p:nvGrpSpPr>
              <p:cNvPr id="848" name="Group 847"/>
              <p:cNvGrpSpPr/>
              <p:nvPr/>
            </p:nvGrpSpPr>
            <p:grpSpPr>
              <a:xfrm>
                <a:off x="6612577" y="1451396"/>
                <a:ext cx="1796999" cy="302023"/>
                <a:chOff x="6535654" y="1534965"/>
                <a:chExt cx="1796999" cy="302023"/>
              </a:xfrm>
            </p:grpSpPr>
            <p:grpSp>
              <p:nvGrpSpPr>
                <p:cNvPr id="849" name="Group 848"/>
                <p:cNvGrpSpPr/>
                <p:nvPr/>
              </p:nvGrpSpPr>
              <p:grpSpPr>
                <a:xfrm>
                  <a:off x="6535654" y="1534965"/>
                  <a:ext cx="779642" cy="284137"/>
                  <a:chOff x="9883704" y="5312489"/>
                  <a:chExt cx="1783505" cy="680882"/>
                </a:xfrm>
              </p:grpSpPr>
              <p:grpSp>
                <p:nvGrpSpPr>
                  <p:cNvPr id="863" name="Group 862"/>
                  <p:cNvGrpSpPr/>
                  <p:nvPr/>
                </p:nvGrpSpPr>
                <p:grpSpPr>
                  <a:xfrm>
                    <a:off x="9883704" y="5312489"/>
                    <a:ext cx="398388" cy="680881"/>
                    <a:chOff x="9807880" y="5282421"/>
                    <a:chExt cx="490572" cy="838432"/>
                  </a:xfrm>
                </p:grpSpPr>
                <p:pic>
                  <p:nvPicPr>
                    <p:cNvPr id="887" name="Picture 886"/>
                    <p:cNvPicPr>
                      <a:picLocks noChangeAspect="1"/>
                    </p:cNvPicPr>
                    <p:nvPr/>
                  </p:nvPicPr>
                  <p:blipFill>
                    <a:blip r:embed="rId5"/>
                    <a:stretch>
                      <a:fillRect/>
                    </a:stretch>
                  </p:blipFill>
                  <p:spPr>
                    <a:xfrm>
                      <a:off x="9807880" y="5282421"/>
                      <a:ext cx="490572" cy="838432"/>
                    </a:xfrm>
                    <a:prstGeom prst="rect">
                      <a:avLst/>
                    </a:prstGeom>
                  </p:spPr>
                </p:pic>
                <p:pic>
                  <p:nvPicPr>
                    <p:cNvPr id="888" name="Picture 887"/>
                    <p:cNvPicPr>
                      <a:picLocks noChangeAspect="1"/>
                    </p:cNvPicPr>
                    <p:nvPr/>
                  </p:nvPicPr>
                  <p:blipFill>
                    <a:blip r:embed="rId6"/>
                    <a:stretch>
                      <a:fillRect/>
                    </a:stretch>
                  </p:blipFill>
                  <p:spPr>
                    <a:xfrm>
                      <a:off x="9930435" y="5522595"/>
                      <a:ext cx="252137" cy="276150"/>
                    </a:xfrm>
                    <a:prstGeom prst="rect">
                      <a:avLst/>
                    </a:prstGeom>
                  </p:spPr>
                </p:pic>
              </p:grpSp>
              <p:grpSp>
                <p:nvGrpSpPr>
                  <p:cNvPr id="881" name="Group 880"/>
                  <p:cNvGrpSpPr/>
                  <p:nvPr/>
                </p:nvGrpSpPr>
                <p:grpSpPr>
                  <a:xfrm>
                    <a:off x="10556464" y="5312490"/>
                    <a:ext cx="379859" cy="680880"/>
                    <a:chOff x="10625032" y="5281420"/>
                    <a:chExt cx="466117" cy="835493"/>
                  </a:xfrm>
                </p:grpSpPr>
                <p:pic>
                  <p:nvPicPr>
                    <p:cNvPr id="885" name="Picture 884"/>
                    <p:cNvPicPr>
                      <a:picLocks noChangeAspect="1"/>
                    </p:cNvPicPr>
                    <p:nvPr/>
                  </p:nvPicPr>
                  <p:blipFill>
                    <a:blip r:embed="rId7"/>
                    <a:stretch>
                      <a:fillRect/>
                    </a:stretch>
                  </p:blipFill>
                  <p:spPr>
                    <a:xfrm>
                      <a:off x="10625032" y="5281420"/>
                      <a:ext cx="466117" cy="835493"/>
                    </a:xfrm>
                    <a:prstGeom prst="rect">
                      <a:avLst/>
                    </a:prstGeom>
                  </p:spPr>
                </p:pic>
                <p:pic>
                  <p:nvPicPr>
                    <p:cNvPr id="886" name="Picture 885"/>
                    <p:cNvPicPr>
                      <a:picLocks noChangeAspect="1"/>
                    </p:cNvPicPr>
                    <p:nvPr/>
                  </p:nvPicPr>
                  <p:blipFill>
                    <a:blip r:embed="rId8"/>
                    <a:stretch>
                      <a:fillRect/>
                    </a:stretch>
                  </p:blipFill>
                  <p:spPr>
                    <a:xfrm>
                      <a:off x="10723889" y="5529324"/>
                      <a:ext cx="256579" cy="260693"/>
                    </a:xfrm>
                    <a:prstGeom prst="rect">
                      <a:avLst/>
                    </a:prstGeom>
                  </p:spPr>
                </p:pic>
              </p:grpSp>
              <p:grpSp>
                <p:nvGrpSpPr>
                  <p:cNvPr id="882" name="Group 881"/>
                  <p:cNvGrpSpPr/>
                  <p:nvPr/>
                </p:nvGrpSpPr>
                <p:grpSpPr>
                  <a:xfrm>
                    <a:off x="11174540" y="5312490"/>
                    <a:ext cx="492669" cy="680881"/>
                    <a:chOff x="9595140" y="5278277"/>
                    <a:chExt cx="597851" cy="826245"/>
                  </a:xfrm>
                </p:grpSpPr>
                <p:pic>
                  <p:nvPicPr>
                    <p:cNvPr id="883" name="Picture 882"/>
                    <p:cNvPicPr>
                      <a:picLocks noChangeAspect="1"/>
                    </p:cNvPicPr>
                    <p:nvPr/>
                  </p:nvPicPr>
                  <p:blipFill>
                    <a:blip r:embed="rId9"/>
                    <a:stretch>
                      <a:fillRect/>
                    </a:stretch>
                  </p:blipFill>
                  <p:spPr>
                    <a:xfrm>
                      <a:off x="9595140" y="5278277"/>
                      <a:ext cx="597851" cy="826245"/>
                    </a:xfrm>
                    <a:prstGeom prst="rect">
                      <a:avLst/>
                    </a:prstGeom>
                  </p:spPr>
                </p:pic>
                <p:pic>
                  <p:nvPicPr>
                    <p:cNvPr id="884" name="Picture 883"/>
                    <p:cNvPicPr>
                      <a:picLocks noChangeAspect="1"/>
                    </p:cNvPicPr>
                    <p:nvPr/>
                  </p:nvPicPr>
                  <p:blipFill>
                    <a:blip r:embed="rId10"/>
                    <a:stretch>
                      <a:fillRect/>
                    </a:stretch>
                  </p:blipFill>
                  <p:spPr>
                    <a:xfrm>
                      <a:off x="9724798" y="5448321"/>
                      <a:ext cx="337877" cy="416419"/>
                    </a:xfrm>
                    <a:prstGeom prst="rect">
                      <a:avLst/>
                    </a:prstGeom>
                  </p:spPr>
                </p:pic>
              </p:grpSp>
            </p:grpSp>
            <p:grpSp>
              <p:nvGrpSpPr>
                <p:cNvPr id="850" name="Group 849"/>
                <p:cNvGrpSpPr>
                  <a:grpSpLocks noChangeAspect="1"/>
                </p:cNvGrpSpPr>
                <p:nvPr/>
              </p:nvGrpSpPr>
              <p:grpSpPr>
                <a:xfrm>
                  <a:off x="7940033" y="1534965"/>
                  <a:ext cx="392620" cy="302023"/>
                  <a:chOff x="10788170" y="2647113"/>
                  <a:chExt cx="815784" cy="604054"/>
                </a:xfrm>
              </p:grpSpPr>
              <p:pic>
                <p:nvPicPr>
                  <p:cNvPr id="860" name="Picture 859"/>
                  <p:cNvPicPr>
                    <a:picLocks noChangeAspect="1"/>
                  </p:cNvPicPr>
                  <p:nvPr/>
                </p:nvPicPr>
                <p:blipFill>
                  <a:blip r:embed="rId11"/>
                  <a:stretch>
                    <a:fillRect/>
                  </a:stretch>
                </p:blipFill>
                <p:spPr>
                  <a:xfrm>
                    <a:off x="10788170" y="2647113"/>
                    <a:ext cx="815784" cy="604054"/>
                  </a:xfrm>
                  <a:prstGeom prst="rect">
                    <a:avLst/>
                  </a:prstGeom>
                </p:spPr>
              </p:pic>
              <p:pic>
                <p:nvPicPr>
                  <p:cNvPr id="861" name="Picture 860"/>
                  <p:cNvPicPr>
                    <a:picLocks noChangeAspect="1"/>
                  </p:cNvPicPr>
                  <p:nvPr/>
                </p:nvPicPr>
                <p:blipFill>
                  <a:blip r:embed="rId10"/>
                  <a:stretch>
                    <a:fillRect/>
                  </a:stretch>
                </p:blipFill>
                <p:spPr>
                  <a:xfrm>
                    <a:off x="11085436" y="2746695"/>
                    <a:ext cx="221253" cy="272686"/>
                  </a:xfrm>
                  <a:prstGeom prst="rect">
                    <a:avLst/>
                  </a:prstGeom>
                </p:spPr>
              </p:pic>
            </p:grpSp>
            <p:grpSp>
              <p:nvGrpSpPr>
                <p:cNvPr id="851" name="Group 850"/>
                <p:cNvGrpSpPr/>
                <p:nvPr/>
              </p:nvGrpSpPr>
              <p:grpSpPr>
                <a:xfrm>
                  <a:off x="7410796" y="1537853"/>
                  <a:ext cx="416853" cy="299135"/>
                  <a:chOff x="1972668" y="5793151"/>
                  <a:chExt cx="1003518" cy="720129"/>
                </a:xfrm>
              </p:grpSpPr>
              <p:pic>
                <p:nvPicPr>
                  <p:cNvPr id="858" name="Picture 857"/>
                  <p:cNvPicPr>
                    <a:picLocks noChangeAspect="1"/>
                  </p:cNvPicPr>
                  <p:nvPr/>
                </p:nvPicPr>
                <p:blipFill>
                  <a:blip r:embed="rId12"/>
                  <a:stretch>
                    <a:fillRect/>
                  </a:stretch>
                </p:blipFill>
                <p:spPr>
                  <a:xfrm>
                    <a:off x="1972668" y="5793151"/>
                    <a:ext cx="1003518" cy="720129"/>
                  </a:xfrm>
                  <a:prstGeom prst="rect">
                    <a:avLst/>
                  </a:prstGeom>
                </p:spPr>
              </p:pic>
              <p:pic>
                <p:nvPicPr>
                  <p:cNvPr id="859" name="Picture 858"/>
                  <p:cNvPicPr>
                    <a:picLocks noChangeAspect="1"/>
                  </p:cNvPicPr>
                  <p:nvPr/>
                </p:nvPicPr>
                <p:blipFill>
                  <a:blip r:embed="rId8"/>
                  <a:stretch>
                    <a:fillRect/>
                  </a:stretch>
                </p:blipFill>
                <p:spPr>
                  <a:xfrm>
                    <a:off x="2333397" y="5962056"/>
                    <a:ext cx="281157" cy="276848"/>
                  </a:xfrm>
                  <a:prstGeom prst="rect">
                    <a:avLst/>
                  </a:prstGeom>
                </p:spPr>
              </p:pic>
            </p:grpSp>
          </p:grpSp>
          <p:grpSp>
            <p:nvGrpSpPr>
              <p:cNvPr id="742" name="Group 741"/>
              <p:cNvGrpSpPr/>
              <p:nvPr/>
            </p:nvGrpSpPr>
            <p:grpSpPr>
              <a:xfrm>
                <a:off x="6574116" y="1493181"/>
                <a:ext cx="1796999" cy="302023"/>
                <a:chOff x="6535654" y="1534965"/>
                <a:chExt cx="1796999" cy="302023"/>
              </a:xfrm>
            </p:grpSpPr>
            <p:grpSp>
              <p:nvGrpSpPr>
                <p:cNvPr id="743" name="Group 742"/>
                <p:cNvGrpSpPr/>
                <p:nvPr/>
              </p:nvGrpSpPr>
              <p:grpSpPr>
                <a:xfrm>
                  <a:off x="6535654" y="1534965"/>
                  <a:ext cx="779642" cy="284137"/>
                  <a:chOff x="9883704" y="5312489"/>
                  <a:chExt cx="1783505" cy="680882"/>
                </a:xfrm>
              </p:grpSpPr>
              <p:grpSp>
                <p:nvGrpSpPr>
                  <p:cNvPr id="750" name="Group 749"/>
                  <p:cNvGrpSpPr/>
                  <p:nvPr/>
                </p:nvGrpSpPr>
                <p:grpSpPr>
                  <a:xfrm>
                    <a:off x="9883704" y="5312489"/>
                    <a:ext cx="398388" cy="680881"/>
                    <a:chOff x="9807880" y="5282421"/>
                    <a:chExt cx="490572" cy="838432"/>
                  </a:xfrm>
                </p:grpSpPr>
                <p:pic>
                  <p:nvPicPr>
                    <p:cNvPr id="846" name="Picture 845"/>
                    <p:cNvPicPr>
                      <a:picLocks noChangeAspect="1"/>
                    </p:cNvPicPr>
                    <p:nvPr/>
                  </p:nvPicPr>
                  <p:blipFill>
                    <a:blip r:embed="rId5"/>
                    <a:stretch>
                      <a:fillRect/>
                    </a:stretch>
                  </p:blipFill>
                  <p:spPr>
                    <a:xfrm>
                      <a:off x="9807880" y="5282421"/>
                      <a:ext cx="490572" cy="838432"/>
                    </a:xfrm>
                    <a:prstGeom prst="rect">
                      <a:avLst/>
                    </a:prstGeom>
                  </p:spPr>
                </p:pic>
                <p:pic>
                  <p:nvPicPr>
                    <p:cNvPr id="847" name="Picture 846"/>
                    <p:cNvPicPr>
                      <a:picLocks noChangeAspect="1"/>
                    </p:cNvPicPr>
                    <p:nvPr/>
                  </p:nvPicPr>
                  <p:blipFill>
                    <a:blip r:embed="rId6"/>
                    <a:stretch>
                      <a:fillRect/>
                    </a:stretch>
                  </p:blipFill>
                  <p:spPr>
                    <a:xfrm>
                      <a:off x="9930435" y="5522595"/>
                      <a:ext cx="252137" cy="276150"/>
                    </a:xfrm>
                    <a:prstGeom prst="rect">
                      <a:avLst/>
                    </a:prstGeom>
                  </p:spPr>
                </p:pic>
              </p:grpSp>
              <p:grpSp>
                <p:nvGrpSpPr>
                  <p:cNvPr id="751" name="Group 750"/>
                  <p:cNvGrpSpPr/>
                  <p:nvPr/>
                </p:nvGrpSpPr>
                <p:grpSpPr>
                  <a:xfrm>
                    <a:off x="10556464" y="5312490"/>
                    <a:ext cx="379859" cy="680880"/>
                    <a:chOff x="10625032" y="5281420"/>
                    <a:chExt cx="466117" cy="835493"/>
                  </a:xfrm>
                </p:grpSpPr>
                <p:pic>
                  <p:nvPicPr>
                    <p:cNvPr id="837" name="Picture 836"/>
                    <p:cNvPicPr>
                      <a:picLocks noChangeAspect="1"/>
                    </p:cNvPicPr>
                    <p:nvPr/>
                  </p:nvPicPr>
                  <p:blipFill>
                    <a:blip r:embed="rId7"/>
                    <a:stretch>
                      <a:fillRect/>
                    </a:stretch>
                  </p:blipFill>
                  <p:spPr>
                    <a:xfrm>
                      <a:off x="10625032" y="5281420"/>
                      <a:ext cx="466117" cy="835493"/>
                    </a:xfrm>
                    <a:prstGeom prst="rect">
                      <a:avLst/>
                    </a:prstGeom>
                  </p:spPr>
                </p:pic>
                <p:pic>
                  <p:nvPicPr>
                    <p:cNvPr id="845" name="Picture 844"/>
                    <p:cNvPicPr>
                      <a:picLocks noChangeAspect="1"/>
                    </p:cNvPicPr>
                    <p:nvPr/>
                  </p:nvPicPr>
                  <p:blipFill>
                    <a:blip r:embed="rId8"/>
                    <a:stretch>
                      <a:fillRect/>
                    </a:stretch>
                  </p:blipFill>
                  <p:spPr>
                    <a:xfrm>
                      <a:off x="10723889" y="5529324"/>
                      <a:ext cx="256579" cy="260693"/>
                    </a:xfrm>
                    <a:prstGeom prst="rect">
                      <a:avLst/>
                    </a:prstGeom>
                  </p:spPr>
                </p:pic>
              </p:grpSp>
              <p:grpSp>
                <p:nvGrpSpPr>
                  <p:cNvPr id="806" name="Group 805"/>
                  <p:cNvGrpSpPr/>
                  <p:nvPr/>
                </p:nvGrpSpPr>
                <p:grpSpPr>
                  <a:xfrm>
                    <a:off x="11174540" y="5312490"/>
                    <a:ext cx="492669" cy="680881"/>
                    <a:chOff x="9595140" y="5278277"/>
                    <a:chExt cx="597851" cy="826245"/>
                  </a:xfrm>
                </p:grpSpPr>
                <p:pic>
                  <p:nvPicPr>
                    <p:cNvPr id="813" name="Picture 812"/>
                    <p:cNvPicPr>
                      <a:picLocks noChangeAspect="1"/>
                    </p:cNvPicPr>
                    <p:nvPr/>
                  </p:nvPicPr>
                  <p:blipFill>
                    <a:blip r:embed="rId9"/>
                    <a:stretch>
                      <a:fillRect/>
                    </a:stretch>
                  </p:blipFill>
                  <p:spPr>
                    <a:xfrm>
                      <a:off x="9595140" y="5278277"/>
                      <a:ext cx="597851" cy="826245"/>
                    </a:xfrm>
                    <a:prstGeom prst="rect">
                      <a:avLst/>
                    </a:prstGeom>
                  </p:spPr>
                </p:pic>
                <p:pic>
                  <p:nvPicPr>
                    <p:cNvPr id="814" name="Picture 813"/>
                    <p:cNvPicPr>
                      <a:picLocks noChangeAspect="1"/>
                    </p:cNvPicPr>
                    <p:nvPr/>
                  </p:nvPicPr>
                  <p:blipFill>
                    <a:blip r:embed="rId10"/>
                    <a:stretch>
                      <a:fillRect/>
                    </a:stretch>
                  </p:blipFill>
                  <p:spPr>
                    <a:xfrm>
                      <a:off x="9724798" y="5448321"/>
                      <a:ext cx="337877" cy="416419"/>
                    </a:xfrm>
                    <a:prstGeom prst="rect">
                      <a:avLst/>
                    </a:prstGeom>
                  </p:spPr>
                </p:pic>
              </p:grpSp>
            </p:grpSp>
            <p:grpSp>
              <p:nvGrpSpPr>
                <p:cNvPr id="744" name="Group 743"/>
                <p:cNvGrpSpPr>
                  <a:grpSpLocks noChangeAspect="1"/>
                </p:cNvGrpSpPr>
                <p:nvPr/>
              </p:nvGrpSpPr>
              <p:grpSpPr>
                <a:xfrm>
                  <a:off x="7940033" y="1534965"/>
                  <a:ext cx="392620" cy="302023"/>
                  <a:chOff x="10788170" y="2647113"/>
                  <a:chExt cx="815784" cy="604054"/>
                </a:xfrm>
              </p:grpSpPr>
              <p:pic>
                <p:nvPicPr>
                  <p:cNvPr id="748" name="Picture 747"/>
                  <p:cNvPicPr>
                    <a:picLocks noChangeAspect="1"/>
                  </p:cNvPicPr>
                  <p:nvPr/>
                </p:nvPicPr>
                <p:blipFill>
                  <a:blip r:embed="rId11"/>
                  <a:stretch>
                    <a:fillRect/>
                  </a:stretch>
                </p:blipFill>
                <p:spPr>
                  <a:xfrm>
                    <a:off x="10788170" y="2647113"/>
                    <a:ext cx="815784" cy="604054"/>
                  </a:xfrm>
                  <a:prstGeom prst="rect">
                    <a:avLst/>
                  </a:prstGeom>
                </p:spPr>
              </p:pic>
              <p:pic>
                <p:nvPicPr>
                  <p:cNvPr id="749" name="Picture 748"/>
                  <p:cNvPicPr>
                    <a:picLocks noChangeAspect="1"/>
                  </p:cNvPicPr>
                  <p:nvPr/>
                </p:nvPicPr>
                <p:blipFill>
                  <a:blip r:embed="rId10"/>
                  <a:stretch>
                    <a:fillRect/>
                  </a:stretch>
                </p:blipFill>
                <p:spPr>
                  <a:xfrm>
                    <a:off x="11085436" y="2746695"/>
                    <a:ext cx="221253" cy="272686"/>
                  </a:xfrm>
                  <a:prstGeom prst="rect">
                    <a:avLst/>
                  </a:prstGeom>
                </p:spPr>
              </p:pic>
            </p:grpSp>
            <p:grpSp>
              <p:nvGrpSpPr>
                <p:cNvPr id="745" name="Group 744"/>
                <p:cNvGrpSpPr/>
                <p:nvPr/>
              </p:nvGrpSpPr>
              <p:grpSpPr>
                <a:xfrm>
                  <a:off x="7410796" y="1537853"/>
                  <a:ext cx="416853" cy="299135"/>
                  <a:chOff x="1972668" y="5793151"/>
                  <a:chExt cx="1003518" cy="720129"/>
                </a:xfrm>
              </p:grpSpPr>
              <p:pic>
                <p:nvPicPr>
                  <p:cNvPr id="746" name="Picture 745"/>
                  <p:cNvPicPr>
                    <a:picLocks noChangeAspect="1"/>
                  </p:cNvPicPr>
                  <p:nvPr/>
                </p:nvPicPr>
                <p:blipFill>
                  <a:blip r:embed="rId12"/>
                  <a:stretch>
                    <a:fillRect/>
                  </a:stretch>
                </p:blipFill>
                <p:spPr>
                  <a:xfrm>
                    <a:off x="1972668" y="5793151"/>
                    <a:ext cx="1003518" cy="720129"/>
                  </a:xfrm>
                  <a:prstGeom prst="rect">
                    <a:avLst/>
                  </a:prstGeom>
                </p:spPr>
              </p:pic>
              <p:pic>
                <p:nvPicPr>
                  <p:cNvPr id="747" name="Picture 746"/>
                  <p:cNvPicPr>
                    <a:picLocks noChangeAspect="1"/>
                  </p:cNvPicPr>
                  <p:nvPr/>
                </p:nvPicPr>
                <p:blipFill>
                  <a:blip r:embed="rId8"/>
                  <a:stretch>
                    <a:fillRect/>
                  </a:stretch>
                </p:blipFill>
                <p:spPr>
                  <a:xfrm>
                    <a:off x="2333397" y="5962056"/>
                    <a:ext cx="281157" cy="276848"/>
                  </a:xfrm>
                  <a:prstGeom prst="rect">
                    <a:avLst/>
                  </a:prstGeom>
                </p:spPr>
              </p:pic>
            </p:grpSp>
          </p:grpSp>
          <p:grpSp>
            <p:nvGrpSpPr>
              <p:cNvPr id="4" name="Group 3"/>
              <p:cNvGrpSpPr/>
              <p:nvPr/>
            </p:nvGrpSpPr>
            <p:grpSpPr>
              <a:xfrm>
                <a:off x="6535654" y="1534965"/>
                <a:ext cx="1796999" cy="302023"/>
                <a:chOff x="6535654" y="1534965"/>
                <a:chExt cx="1796999" cy="302023"/>
              </a:xfrm>
            </p:grpSpPr>
            <p:grpSp>
              <p:nvGrpSpPr>
                <p:cNvPr id="346" name="Group 345"/>
                <p:cNvGrpSpPr/>
                <p:nvPr/>
              </p:nvGrpSpPr>
              <p:grpSpPr>
                <a:xfrm>
                  <a:off x="6535654" y="1534965"/>
                  <a:ext cx="779642" cy="284137"/>
                  <a:chOff x="9883704" y="5312489"/>
                  <a:chExt cx="1783505" cy="680882"/>
                </a:xfrm>
              </p:grpSpPr>
              <p:grpSp>
                <p:nvGrpSpPr>
                  <p:cNvPr id="347" name="Group 346"/>
                  <p:cNvGrpSpPr/>
                  <p:nvPr/>
                </p:nvGrpSpPr>
                <p:grpSpPr>
                  <a:xfrm>
                    <a:off x="9883704" y="5312489"/>
                    <a:ext cx="398388" cy="680881"/>
                    <a:chOff x="9807880" y="5282421"/>
                    <a:chExt cx="490572" cy="838432"/>
                  </a:xfrm>
                </p:grpSpPr>
                <p:pic>
                  <p:nvPicPr>
                    <p:cNvPr id="354" name="Picture 353"/>
                    <p:cNvPicPr>
                      <a:picLocks noChangeAspect="1"/>
                    </p:cNvPicPr>
                    <p:nvPr/>
                  </p:nvPicPr>
                  <p:blipFill>
                    <a:blip r:embed="rId5"/>
                    <a:stretch>
                      <a:fillRect/>
                    </a:stretch>
                  </p:blipFill>
                  <p:spPr>
                    <a:xfrm>
                      <a:off x="9807880" y="5282421"/>
                      <a:ext cx="490572" cy="838432"/>
                    </a:xfrm>
                    <a:prstGeom prst="rect">
                      <a:avLst/>
                    </a:prstGeom>
                  </p:spPr>
                </p:pic>
                <p:pic>
                  <p:nvPicPr>
                    <p:cNvPr id="355" name="Picture 354"/>
                    <p:cNvPicPr>
                      <a:picLocks noChangeAspect="1"/>
                    </p:cNvPicPr>
                    <p:nvPr/>
                  </p:nvPicPr>
                  <p:blipFill>
                    <a:blip r:embed="rId6"/>
                    <a:stretch>
                      <a:fillRect/>
                    </a:stretch>
                  </p:blipFill>
                  <p:spPr>
                    <a:xfrm>
                      <a:off x="9930435" y="5522595"/>
                      <a:ext cx="252137" cy="276150"/>
                    </a:xfrm>
                    <a:prstGeom prst="rect">
                      <a:avLst/>
                    </a:prstGeom>
                  </p:spPr>
                </p:pic>
              </p:grpSp>
              <p:grpSp>
                <p:nvGrpSpPr>
                  <p:cNvPr id="348" name="Group 347"/>
                  <p:cNvGrpSpPr/>
                  <p:nvPr/>
                </p:nvGrpSpPr>
                <p:grpSpPr>
                  <a:xfrm>
                    <a:off x="10556464" y="5312490"/>
                    <a:ext cx="379859" cy="680880"/>
                    <a:chOff x="10625032" y="5281420"/>
                    <a:chExt cx="466117" cy="835493"/>
                  </a:xfrm>
                </p:grpSpPr>
                <p:pic>
                  <p:nvPicPr>
                    <p:cNvPr id="352" name="Picture 351"/>
                    <p:cNvPicPr>
                      <a:picLocks noChangeAspect="1"/>
                    </p:cNvPicPr>
                    <p:nvPr/>
                  </p:nvPicPr>
                  <p:blipFill>
                    <a:blip r:embed="rId7"/>
                    <a:stretch>
                      <a:fillRect/>
                    </a:stretch>
                  </p:blipFill>
                  <p:spPr>
                    <a:xfrm>
                      <a:off x="10625032" y="5281420"/>
                      <a:ext cx="466117" cy="835493"/>
                    </a:xfrm>
                    <a:prstGeom prst="rect">
                      <a:avLst/>
                    </a:prstGeom>
                  </p:spPr>
                </p:pic>
                <p:pic>
                  <p:nvPicPr>
                    <p:cNvPr id="353" name="Picture 352"/>
                    <p:cNvPicPr>
                      <a:picLocks noChangeAspect="1"/>
                    </p:cNvPicPr>
                    <p:nvPr/>
                  </p:nvPicPr>
                  <p:blipFill>
                    <a:blip r:embed="rId8"/>
                    <a:stretch>
                      <a:fillRect/>
                    </a:stretch>
                  </p:blipFill>
                  <p:spPr>
                    <a:xfrm>
                      <a:off x="10723889" y="5529324"/>
                      <a:ext cx="256579" cy="260693"/>
                    </a:xfrm>
                    <a:prstGeom prst="rect">
                      <a:avLst/>
                    </a:prstGeom>
                  </p:spPr>
                </p:pic>
              </p:grpSp>
              <p:grpSp>
                <p:nvGrpSpPr>
                  <p:cNvPr id="349" name="Group 348"/>
                  <p:cNvGrpSpPr/>
                  <p:nvPr/>
                </p:nvGrpSpPr>
                <p:grpSpPr>
                  <a:xfrm>
                    <a:off x="11174540" y="5312490"/>
                    <a:ext cx="492669" cy="680881"/>
                    <a:chOff x="9595140" y="5278277"/>
                    <a:chExt cx="597851" cy="826245"/>
                  </a:xfrm>
                </p:grpSpPr>
                <p:pic>
                  <p:nvPicPr>
                    <p:cNvPr id="350" name="Picture 349"/>
                    <p:cNvPicPr>
                      <a:picLocks noChangeAspect="1"/>
                    </p:cNvPicPr>
                    <p:nvPr/>
                  </p:nvPicPr>
                  <p:blipFill>
                    <a:blip r:embed="rId9"/>
                    <a:stretch>
                      <a:fillRect/>
                    </a:stretch>
                  </p:blipFill>
                  <p:spPr>
                    <a:xfrm>
                      <a:off x="9595140" y="5278277"/>
                      <a:ext cx="597851" cy="826245"/>
                    </a:xfrm>
                    <a:prstGeom prst="rect">
                      <a:avLst/>
                    </a:prstGeom>
                  </p:spPr>
                </p:pic>
                <p:pic>
                  <p:nvPicPr>
                    <p:cNvPr id="351" name="Picture 350"/>
                    <p:cNvPicPr>
                      <a:picLocks noChangeAspect="1"/>
                    </p:cNvPicPr>
                    <p:nvPr/>
                  </p:nvPicPr>
                  <p:blipFill>
                    <a:blip r:embed="rId10"/>
                    <a:stretch>
                      <a:fillRect/>
                    </a:stretch>
                  </p:blipFill>
                  <p:spPr>
                    <a:xfrm>
                      <a:off x="9724798" y="5448321"/>
                      <a:ext cx="337877" cy="416419"/>
                    </a:xfrm>
                    <a:prstGeom prst="rect">
                      <a:avLst/>
                    </a:prstGeom>
                  </p:spPr>
                </p:pic>
              </p:grpSp>
            </p:grpSp>
            <p:grpSp>
              <p:nvGrpSpPr>
                <p:cNvPr id="553" name="Group 552"/>
                <p:cNvGrpSpPr>
                  <a:grpSpLocks noChangeAspect="1"/>
                </p:cNvGrpSpPr>
                <p:nvPr/>
              </p:nvGrpSpPr>
              <p:grpSpPr>
                <a:xfrm>
                  <a:off x="7940033" y="1534965"/>
                  <a:ext cx="392620" cy="302023"/>
                  <a:chOff x="10788170" y="2647113"/>
                  <a:chExt cx="815784" cy="604054"/>
                </a:xfrm>
              </p:grpSpPr>
              <p:pic>
                <p:nvPicPr>
                  <p:cNvPr id="554" name="Picture 553"/>
                  <p:cNvPicPr>
                    <a:picLocks noChangeAspect="1"/>
                  </p:cNvPicPr>
                  <p:nvPr/>
                </p:nvPicPr>
                <p:blipFill>
                  <a:blip r:embed="rId11"/>
                  <a:stretch>
                    <a:fillRect/>
                  </a:stretch>
                </p:blipFill>
                <p:spPr>
                  <a:xfrm>
                    <a:off x="10788170" y="2647113"/>
                    <a:ext cx="815784" cy="604054"/>
                  </a:xfrm>
                  <a:prstGeom prst="rect">
                    <a:avLst/>
                  </a:prstGeom>
                </p:spPr>
              </p:pic>
              <p:pic>
                <p:nvPicPr>
                  <p:cNvPr id="556" name="Picture 555"/>
                  <p:cNvPicPr>
                    <a:picLocks noChangeAspect="1"/>
                  </p:cNvPicPr>
                  <p:nvPr/>
                </p:nvPicPr>
                <p:blipFill>
                  <a:blip r:embed="rId10"/>
                  <a:stretch>
                    <a:fillRect/>
                  </a:stretch>
                </p:blipFill>
                <p:spPr>
                  <a:xfrm>
                    <a:off x="11085436" y="2746695"/>
                    <a:ext cx="221253" cy="272686"/>
                  </a:xfrm>
                  <a:prstGeom prst="rect">
                    <a:avLst/>
                  </a:prstGeom>
                </p:spPr>
              </p:pic>
            </p:grpSp>
            <p:grpSp>
              <p:nvGrpSpPr>
                <p:cNvPr id="565" name="Group 564"/>
                <p:cNvGrpSpPr/>
                <p:nvPr/>
              </p:nvGrpSpPr>
              <p:grpSpPr>
                <a:xfrm>
                  <a:off x="7410796" y="1537853"/>
                  <a:ext cx="416853" cy="299135"/>
                  <a:chOff x="1972668" y="5793151"/>
                  <a:chExt cx="1003518" cy="720129"/>
                </a:xfrm>
              </p:grpSpPr>
              <p:pic>
                <p:nvPicPr>
                  <p:cNvPr id="566" name="Picture 565"/>
                  <p:cNvPicPr>
                    <a:picLocks noChangeAspect="1"/>
                  </p:cNvPicPr>
                  <p:nvPr/>
                </p:nvPicPr>
                <p:blipFill>
                  <a:blip r:embed="rId12"/>
                  <a:stretch>
                    <a:fillRect/>
                  </a:stretch>
                </p:blipFill>
                <p:spPr>
                  <a:xfrm>
                    <a:off x="1972668" y="5793151"/>
                    <a:ext cx="1003518" cy="720129"/>
                  </a:xfrm>
                  <a:prstGeom prst="rect">
                    <a:avLst/>
                  </a:prstGeom>
                </p:spPr>
              </p:pic>
              <p:pic>
                <p:nvPicPr>
                  <p:cNvPr id="570" name="Picture 569"/>
                  <p:cNvPicPr>
                    <a:picLocks noChangeAspect="1"/>
                  </p:cNvPicPr>
                  <p:nvPr/>
                </p:nvPicPr>
                <p:blipFill>
                  <a:blip r:embed="rId8"/>
                  <a:stretch>
                    <a:fillRect/>
                  </a:stretch>
                </p:blipFill>
                <p:spPr>
                  <a:xfrm>
                    <a:off x="2333397" y="5962056"/>
                    <a:ext cx="281157" cy="276848"/>
                  </a:xfrm>
                  <a:prstGeom prst="rect">
                    <a:avLst/>
                  </a:prstGeom>
                </p:spPr>
              </p:pic>
            </p:grpSp>
          </p:grpSp>
        </p:grpSp>
      </p:grpSp>
      <p:sp>
        <p:nvSpPr>
          <p:cNvPr id="864" name="Rectangle 863"/>
          <p:cNvSpPr/>
          <p:nvPr/>
        </p:nvSpPr>
        <p:spPr>
          <a:xfrm>
            <a:off x="7128582" y="2502355"/>
            <a:ext cx="1990153" cy="4298495"/>
          </a:xfrm>
          <a:prstGeom prst="rect">
            <a:avLst/>
          </a:prstGeom>
          <a:solidFill>
            <a:schemeClr val="accent1">
              <a:lumMod val="40000"/>
              <a:lumOff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1" name="Rectangle 390"/>
          <p:cNvSpPr/>
          <p:nvPr/>
        </p:nvSpPr>
        <p:spPr>
          <a:xfrm>
            <a:off x="332269" y="3845614"/>
            <a:ext cx="3869672" cy="1526776"/>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sp>
        <p:nvSpPr>
          <p:cNvPr id="393" name="Rectangle 392"/>
          <p:cNvSpPr/>
          <p:nvPr/>
        </p:nvSpPr>
        <p:spPr>
          <a:xfrm>
            <a:off x="296467" y="5481697"/>
            <a:ext cx="6564825" cy="1219688"/>
          </a:xfrm>
          <a:prstGeom prst="rect">
            <a:avLst/>
          </a:prstGeom>
          <a:solidFill>
            <a:srgbClr val="EAEAEA"/>
          </a:solid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030288"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000000"/>
              </a:solidFill>
              <a:effectLst/>
              <a:uLnTx/>
              <a:uFillTx/>
              <a:latin typeface="Segoe"/>
              <a:ea typeface="+mn-ea"/>
              <a:cs typeface="+mn-cs"/>
            </a:endParaRPr>
          </a:p>
        </p:txBody>
      </p:sp>
      <p:grpSp>
        <p:nvGrpSpPr>
          <p:cNvPr id="426" name="Group 425"/>
          <p:cNvGrpSpPr/>
          <p:nvPr/>
        </p:nvGrpSpPr>
        <p:grpSpPr>
          <a:xfrm>
            <a:off x="489876" y="4149669"/>
            <a:ext cx="646331" cy="1854229"/>
            <a:chOff x="489876" y="4303408"/>
            <a:chExt cx="646331" cy="1516354"/>
          </a:xfrm>
        </p:grpSpPr>
        <p:sp>
          <p:nvSpPr>
            <p:cNvPr id="401" name="Rectangle 400"/>
            <p:cNvSpPr/>
            <p:nvPr/>
          </p:nvSpPr>
          <p:spPr>
            <a:xfrm>
              <a:off x="514927" y="4303408"/>
              <a:ext cx="562193" cy="1493622"/>
            </a:xfrm>
            <a:prstGeom prst="rect">
              <a:avLst/>
            </a:prstGeom>
            <a:solidFill>
              <a:srgbClr val="92D050">
                <a:alpha val="50196"/>
              </a:srgbClr>
            </a:solidFill>
            <a:ln w="12700">
              <a:solidFill>
                <a:srgbClr val="5D923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418" name="TextBox 417"/>
            <p:cNvSpPr txBox="1"/>
            <p:nvPr/>
          </p:nvSpPr>
          <p:spPr>
            <a:xfrm>
              <a:off x="489876" y="5542899"/>
              <a:ext cx="646331" cy="27686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Sensitive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Workloads</a:t>
              </a:r>
            </a:p>
          </p:txBody>
        </p:sp>
      </p:grpSp>
      <p:sp>
        <p:nvSpPr>
          <p:cNvPr id="432" name="Rectangle 431"/>
          <p:cNvSpPr/>
          <p:nvPr/>
        </p:nvSpPr>
        <p:spPr>
          <a:xfrm>
            <a:off x="4398799" y="2888887"/>
            <a:ext cx="660018" cy="70381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7" name="Rectangle 386"/>
          <p:cNvSpPr/>
          <p:nvPr/>
        </p:nvSpPr>
        <p:spPr>
          <a:xfrm>
            <a:off x="296467" y="2458406"/>
            <a:ext cx="3906862" cy="1156431"/>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sp>
        <p:nvSpPr>
          <p:cNvPr id="528" name="Rectangle 527"/>
          <p:cNvSpPr/>
          <p:nvPr/>
        </p:nvSpPr>
        <p:spPr>
          <a:xfrm>
            <a:off x="5293199" y="2295875"/>
            <a:ext cx="3846107" cy="3185228"/>
          </a:xfrm>
          <a:prstGeom prst="rect">
            <a:avLst/>
          </a:prstGeom>
          <a:solidFill>
            <a:schemeClr val="accent1">
              <a:lumMod val="40000"/>
              <a:lumOff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2194543" y="23361"/>
            <a:ext cx="6030015" cy="539151"/>
          </a:xfrm>
        </p:spPr>
        <p:txBody>
          <a:bodyPr>
            <a:noAutofit/>
          </a:bodyPr>
          <a:lstStyle/>
          <a:p>
            <a:pPr algn="ctr"/>
            <a:r>
              <a:rPr lang="en-US" sz="2400" b="1" dirty="0">
                <a:solidFill>
                  <a:prstClr val="black"/>
                </a:solidFill>
                <a:latin typeface="Calibri" panose="020F0502020204030204"/>
              </a:rPr>
              <a:t>Cybersecurity Reference Architecture</a:t>
            </a:r>
            <a:endParaRPr lang="en-US" sz="2400" dirty="0">
              <a:latin typeface="+mn-lt"/>
            </a:endParaRPr>
          </a:p>
        </p:txBody>
      </p:sp>
      <p:sp>
        <p:nvSpPr>
          <p:cNvPr id="508" name="Rectangle 507"/>
          <p:cNvSpPr/>
          <p:nvPr/>
        </p:nvSpPr>
        <p:spPr>
          <a:xfrm>
            <a:off x="241036" y="3731300"/>
            <a:ext cx="6676358" cy="3025033"/>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92" name="Rectangle 391"/>
          <p:cNvSpPr/>
          <p:nvPr/>
        </p:nvSpPr>
        <p:spPr>
          <a:xfrm>
            <a:off x="5429390" y="3853370"/>
            <a:ext cx="1380910" cy="149552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 name="Rectangle 388"/>
          <p:cNvSpPr/>
          <p:nvPr/>
        </p:nvSpPr>
        <p:spPr>
          <a:xfrm>
            <a:off x="5438069" y="2481556"/>
            <a:ext cx="1474491" cy="111114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Rectangle 389"/>
          <p:cNvSpPr/>
          <p:nvPr/>
        </p:nvSpPr>
        <p:spPr>
          <a:xfrm>
            <a:off x="7293184" y="2977544"/>
            <a:ext cx="1729220" cy="3706625"/>
          </a:xfrm>
          <a:prstGeom prst="rect">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28" name="Elbow Connector 1227"/>
          <p:cNvCxnSpPr>
            <a:stCxn id="1220" idx="0"/>
          </p:cNvCxnSpPr>
          <p:nvPr/>
        </p:nvCxnSpPr>
        <p:spPr>
          <a:xfrm rot="5400000" flipH="1" flipV="1">
            <a:off x="3542053" y="684702"/>
            <a:ext cx="95436" cy="3145060"/>
          </a:xfrm>
          <a:prstGeom prst="bentConnector2">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24" name="Elbow Connector 523"/>
          <p:cNvCxnSpPr>
            <a:stCxn id="525" idx="0"/>
          </p:cNvCxnSpPr>
          <p:nvPr/>
        </p:nvCxnSpPr>
        <p:spPr>
          <a:xfrm rot="16200000" flipV="1">
            <a:off x="6063305" y="1297688"/>
            <a:ext cx="128107" cy="1945364"/>
          </a:xfrm>
          <a:prstGeom prst="bentConnector2">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09" name="Rectangle 508"/>
          <p:cNvSpPr/>
          <p:nvPr/>
        </p:nvSpPr>
        <p:spPr>
          <a:xfrm>
            <a:off x="237283" y="2402594"/>
            <a:ext cx="6701353" cy="1263202"/>
          </a:xfrm>
          <a:prstGeom prst="rect">
            <a:avLst/>
          </a:prstGeom>
          <a:noFill/>
          <a:ln w="285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1" u="none" strike="noStrike" kern="1200" cap="none" spc="0" normalizeH="0" baseline="0" noProof="0" dirty="0">
                <a:ln>
                  <a:noFill/>
                </a:ln>
                <a:solidFill>
                  <a:srgbClr val="0070C0"/>
                </a:solidFill>
                <a:effectLst/>
                <a:uLnTx/>
                <a:uFillTx/>
                <a:latin typeface="Calibri" panose="020F0502020204030204"/>
                <a:ea typeface="+mn-ea"/>
                <a:cs typeface="+mn-cs"/>
              </a:rPr>
              <a:t>Extranet</a:t>
            </a:r>
          </a:p>
        </p:txBody>
      </p:sp>
      <p:pic>
        <p:nvPicPr>
          <p:cNvPr id="237" name="Picture 236"/>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bwMode="invGray">
          <a:xfrm>
            <a:off x="237283" y="170166"/>
            <a:ext cx="1207538" cy="258671"/>
          </a:xfrm>
          <a:prstGeom prst="rect">
            <a:avLst/>
          </a:prstGeom>
        </p:spPr>
      </p:pic>
      <p:cxnSp>
        <p:nvCxnSpPr>
          <p:cNvPr id="274" name="Elbow Connector 273"/>
          <p:cNvCxnSpPr>
            <a:stCxn id="1598" idx="4"/>
            <a:endCxn id="236" idx="1"/>
          </p:cNvCxnSpPr>
          <p:nvPr/>
        </p:nvCxnSpPr>
        <p:spPr>
          <a:xfrm rot="5400000">
            <a:off x="-195434" y="2461680"/>
            <a:ext cx="2642440" cy="1658638"/>
          </a:xfrm>
          <a:prstGeom prst="bentConnector4">
            <a:avLst>
              <a:gd name="adj1" fmla="val 6460"/>
              <a:gd name="adj2" fmla="val 110528"/>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7359313" y="3643961"/>
            <a:ext cx="1583785" cy="219445"/>
            <a:chOff x="7340898" y="3315169"/>
            <a:chExt cx="1583785" cy="219445"/>
          </a:xfrm>
        </p:grpSpPr>
        <p:sp>
          <p:nvSpPr>
            <p:cNvPr id="663" name="Rectangle 662">
              <a:hlinkClick r:id="rId14" tooltip="Azure Key Vault enables you to encrypt keys and small secrets like passwords using keys stored in hardware security modules (HSMs)."/>
            </p:cNvPr>
            <p:cNvSpPr/>
            <p:nvPr/>
          </p:nvSpPr>
          <p:spPr>
            <a:xfrm>
              <a:off x="7340898" y="3315169"/>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Key Vault</a:t>
              </a:r>
            </a:p>
          </p:txBody>
        </p:sp>
        <p:pic>
          <p:nvPicPr>
            <p:cNvPr id="21" name="Picture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394224" y="3358362"/>
              <a:ext cx="126336" cy="126336"/>
            </a:xfrm>
            <a:prstGeom prst="rect">
              <a:avLst/>
            </a:prstGeom>
          </p:spPr>
        </p:pic>
      </p:grpSp>
      <p:grpSp>
        <p:nvGrpSpPr>
          <p:cNvPr id="244" name="Group 243"/>
          <p:cNvGrpSpPr/>
          <p:nvPr/>
        </p:nvGrpSpPr>
        <p:grpSpPr>
          <a:xfrm>
            <a:off x="7359313" y="3067570"/>
            <a:ext cx="1583785" cy="511443"/>
            <a:chOff x="7350731" y="2648861"/>
            <a:chExt cx="1357001" cy="511443"/>
          </a:xfrm>
        </p:grpSpPr>
        <p:sp>
          <p:nvSpPr>
            <p:cNvPr id="450" name="Rectangle 449">
              <a:hlinkClick r:id="rId16" tooltip="Azure Security Center provides critical security hygiene issue detection and remediation (no additional charge) as well as threat detection to monitor for advanced and emerging threats"/>
            </p:cNvPr>
            <p:cNvSpPr/>
            <p:nvPr/>
          </p:nvSpPr>
          <p:spPr>
            <a:xfrm>
              <a:off x="7350731" y="2648861"/>
              <a:ext cx="1357001" cy="511443"/>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17145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Security Center</a:t>
              </a:r>
            </a:p>
            <a:p>
              <a:pPr marL="3429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0070C0"/>
                  </a:solidFill>
                  <a:effectLst/>
                  <a:uLnTx/>
                  <a:uFillTx/>
                  <a:latin typeface="Calibri" panose="020F0502020204030204"/>
                  <a:ea typeface="+mn-ea"/>
                  <a:cs typeface="+mn-cs"/>
                </a:rPr>
                <a:t>Threat Protection</a:t>
              </a:r>
            </a:p>
            <a:p>
              <a:pPr marL="34290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Threat Detection</a:t>
              </a:r>
            </a:p>
          </p:txBody>
        </p:sp>
        <p:pic>
          <p:nvPicPr>
            <p:cNvPr id="322" name="Picture 321"/>
            <p:cNvPicPr>
              <a:picLocks noChangeAspect="1"/>
            </p:cNvPicPr>
            <p:nvPr/>
          </p:nvPicPr>
          <p:blipFill>
            <a:blip r:embed="rId17">
              <a:duotone>
                <a:prstClr val="black"/>
                <a:schemeClr val="accent1">
                  <a:lumMod val="50000"/>
                  <a:tint val="45000"/>
                  <a:satMod val="400000"/>
                </a:schemeClr>
              </a:duotone>
            </a:blip>
            <a:stretch>
              <a:fillRect/>
            </a:stretch>
          </p:blipFill>
          <p:spPr>
            <a:xfrm>
              <a:off x="7373225" y="2829745"/>
              <a:ext cx="175057" cy="175057"/>
            </a:xfrm>
            <a:prstGeom prst="rect">
              <a:avLst/>
            </a:prstGeom>
          </p:spPr>
        </p:pic>
      </p:grpSp>
      <p:sp>
        <p:nvSpPr>
          <p:cNvPr id="324" name="Rectangle 323">
            <a:hlinkClick r:id="rId18" tooltip="System Center Configuration Manager + Intune provide management of Windows, Mac OS X devices, and mobile devices running Android, iOS, and Windows. "/>
          </p:cNvPr>
          <p:cNvSpPr/>
          <p:nvPr/>
        </p:nvSpPr>
        <p:spPr>
          <a:xfrm>
            <a:off x="1133406" y="6461483"/>
            <a:ext cx="3217724" cy="18273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System Center Configuration Manager + Intune</a:t>
            </a:r>
          </a:p>
        </p:txBody>
      </p:sp>
      <p:grpSp>
        <p:nvGrpSpPr>
          <p:cNvPr id="1239" name="Group 1238"/>
          <p:cNvGrpSpPr/>
          <p:nvPr/>
        </p:nvGrpSpPr>
        <p:grpSpPr>
          <a:xfrm>
            <a:off x="8093669" y="2431997"/>
            <a:ext cx="1112000" cy="461215"/>
            <a:chOff x="7820016" y="2162020"/>
            <a:chExt cx="1454582" cy="603304"/>
          </a:xfrm>
        </p:grpSpPr>
        <p:pic>
          <p:nvPicPr>
            <p:cNvPr id="1214" name="Picture 1213"/>
            <p:cNvPicPr>
              <a:picLocks noChangeAspect="1"/>
            </p:cNvPicPr>
            <p:nvPr/>
          </p:nvPicPr>
          <p:blipFill>
            <a:blip r:embed="rId19"/>
            <a:stretch>
              <a:fillRect/>
            </a:stretch>
          </p:blipFill>
          <p:spPr>
            <a:xfrm>
              <a:off x="8442763" y="2162020"/>
              <a:ext cx="500908" cy="329901"/>
            </a:xfrm>
            <a:prstGeom prst="rect">
              <a:avLst/>
            </a:prstGeom>
          </p:spPr>
        </p:pic>
        <p:sp>
          <p:nvSpPr>
            <p:cNvPr id="386" name="TextBox 385"/>
            <p:cNvSpPr txBox="1"/>
            <p:nvPr/>
          </p:nvSpPr>
          <p:spPr>
            <a:xfrm>
              <a:off x="7820016" y="2443248"/>
              <a:ext cx="1454582" cy="3220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70C0"/>
                  </a:solidFill>
                  <a:effectLst/>
                  <a:uLnTx/>
                  <a:uFillTx/>
                  <a:latin typeface="Calibri" panose="020F0502020204030204"/>
                  <a:ea typeface="+mn-ea"/>
                  <a:cs typeface="+mn-cs"/>
                </a:rPr>
                <a:t>Microsoft Azure</a:t>
              </a:r>
            </a:p>
          </p:txBody>
        </p:sp>
      </p:grpSp>
      <p:sp>
        <p:nvSpPr>
          <p:cNvPr id="385" name="TextBox 384"/>
          <p:cNvSpPr txBox="1"/>
          <p:nvPr/>
        </p:nvSpPr>
        <p:spPr>
          <a:xfrm>
            <a:off x="456049" y="2409214"/>
            <a:ext cx="150475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5B9BD5">
                    <a:lumMod val="50000"/>
                  </a:srgbClr>
                </a:solidFill>
                <a:effectLst/>
                <a:uLnTx/>
                <a:uFillTx/>
                <a:latin typeface="Calibri" panose="020F0502020204030204"/>
                <a:ea typeface="+mn-ea"/>
                <a:cs typeface="+mn-cs"/>
              </a:rPr>
              <a:t>On Premises Datacenter(s)</a:t>
            </a:r>
          </a:p>
        </p:txBody>
      </p:sp>
      <p:cxnSp>
        <p:nvCxnSpPr>
          <p:cNvPr id="475" name="Elbow Connector 474"/>
          <p:cNvCxnSpPr>
            <a:stCxn id="569" idx="3"/>
            <a:endCxn id="525" idx="2"/>
          </p:cNvCxnSpPr>
          <p:nvPr/>
        </p:nvCxnSpPr>
        <p:spPr>
          <a:xfrm flipV="1">
            <a:off x="6490926" y="2535294"/>
            <a:ext cx="609114" cy="508668"/>
          </a:xfrm>
          <a:prstGeom prst="bentConnector2">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endCxn id="737" idx="0"/>
          </p:cNvCxnSpPr>
          <p:nvPr/>
        </p:nvCxnSpPr>
        <p:spPr>
          <a:xfrm flipH="1">
            <a:off x="2024450" y="2476758"/>
            <a:ext cx="1669" cy="2427432"/>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pic>
        <p:nvPicPr>
          <p:cNvPr id="1222" name="Picture 1221"/>
          <p:cNvPicPr>
            <a:picLocks noChangeAspect="1"/>
          </p:cNvPicPr>
          <p:nvPr/>
        </p:nvPicPr>
        <p:blipFill>
          <a:blip r:embed="rId20"/>
          <a:stretch>
            <a:fillRect/>
          </a:stretch>
        </p:blipFill>
        <p:spPr>
          <a:xfrm>
            <a:off x="1914538" y="2916333"/>
            <a:ext cx="219824" cy="119200"/>
          </a:xfrm>
          <a:prstGeom prst="rect">
            <a:avLst/>
          </a:prstGeom>
        </p:spPr>
      </p:pic>
      <p:pic>
        <p:nvPicPr>
          <p:cNvPr id="1220" name="Picture 1219"/>
          <p:cNvPicPr>
            <a:picLocks noChangeAspect="1"/>
          </p:cNvPicPr>
          <p:nvPr/>
        </p:nvPicPr>
        <p:blipFill>
          <a:blip r:embed="rId21"/>
          <a:stretch>
            <a:fillRect/>
          </a:stretch>
        </p:blipFill>
        <p:spPr>
          <a:xfrm>
            <a:off x="1879066" y="2304950"/>
            <a:ext cx="276350" cy="244674"/>
          </a:xfrm>
          <a:prstGeom prst="rect">
            <a:avLst/>
          </a:prstGeom>
        </p:spPr>
      </p:pic>
      <p:cxnSp>
        <p:nvCxnSpPr>
          <p:cNvPr id="523" name="Elbow Connector 522"/>
          <p:cNvCxnSpPr>
            <a:stCxn id="408" idx="1"/>
            <a:endCxn id="1222" idx="3"/>
          </p:cNvCxnSpPr>
          <p:nvPr/>
        </p:nvCxnSpPr>
        <p:spPr>
          <a:xfrm rot="10800000" flipV="1">
            <a:off x="2134362" y="2851517"/>
            <a:ext cx="181566" cy="124416"/>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26" name="Elbow Connector 525"/>
          <p:cNvCxnSpPr>
            <a:stCxn id="213" idx="1"/>
            <a:endCxn id="1222" idx="3"/>
          </p:cNvCxnSpPr>
          <p:nvPr/>
        </p:nvCxnSpPr>
        <p:spPr>
          <a:xfrm rot="10800000" flipV="1">
            <a:off x="2134362" y="2616853"/>
            <a:ext cx="181566" cy="359079"/>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27" name="Elbow Connector 526"/>
          <p:cNvCxnSpPr>
            <a:stCxn id="229" idx="1"/>
            <a:endCxn id="1222" idx="3"/>
          </p:cNvCxnSpPr>
          <p:nvPr/>
        </p:nvCxnSpPr>
        <p:spPr>
          <a:xfrm rot="10800000">
            <a:off x="2134363" y="2975934"/>
            <a:ext cx="181565" cy="110295"/>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46" name="Elbow Connector 545"/>
          <p:cNvCxnSpPr>
            <a:stCxn id="798" idx="2"/>
            <a:endCxn id="525" idx="2"/>
          </p:cNvCxnSpPr>
          <p:nvPr/>
        </p:nvCxnSpPr>
        <p:spPr>
          <a:xfrm rot="5400000" flipH="1" flipV="1">
            <a:off x="5532129" y="3305595"/>
            <a:ext cx="2338211" cy="797609"/>
          </a:xfrm>
          <a:prstGeom prst="bentConnector3">
            <a:avLst>
              <a:gd name="adj1" fmla="val -3422"/>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cxnSp>
        <p:nvCxnSpPr>
          <p:cNvPr id="548" name="Elbow Connector 547"/>
          <p:cNvCxnSpPr>
            <a:stCxn id="1349" idx="2"/>
            <a:endCxn id="549" idx="0"/>
          </p:cNvCxnSpPr>
          <p:nvPr/>
        </p:nvCxnSpPr>
        <p:spPr>
          <a:xfrm rot="16200000" flipH="1">
            <a:off x="6288916" y="2863413"/>
            <a:ext cx="289697" cy="1346415"/>
          </a:xfrm>
          <a:prstGeom prst="bentConnector3">
            <a:avLst>
              <a:gd name="adj1" fmla="val 50000"/>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pic>
        <p:nvPicPr>
          <p:cNvPr id="549" name="Picture 548"/>
          <p:cNvPicPr>
            <a:picLocks noChangeAspect="1"/>
          </p:cNvPicPr>
          <p:nvPr/>
        </p:nvPicPr>
        <p:blipFill>
          <a:blip r:embed="rId20"/>
          <a:stretch>
            <a:fillRect/>
          </a:stretch>
        </p:blipFill>
        <p:spPr>
          <a:xfrm>
            <a:off x="6997060" y="3681470"/>
            <a:ext cx="219824" cy="119200"/>
          </a:xfrm>
          <a:prstGeom prst="rect">
            <a:avLst/>
          </a:prstGeom>
        </p:spPr>
      </p:pic>
      <p:cxnSp>
        <p:nvCxnSpPr>
          <p:cNvPr id="550" name="Straight Connector 549"/>
          <p:cNvCxnSpPr>
            <a:stCxn id="525" idx="2"/>
            <a:endCxn id="549" idx="0"/>
          </p:cNvCxnSpPr>
          <p:nvPr/>
        </p:nvCxnSpPr>
        <p:spPr>
          <a:xfrm>
            <a:off x="7100040" y="2535294"/>
            <a:ext cx="6932" cy="1146176"/>
          </a:xfrm>
          <a:prstGeom prst="line">
            <a:avLst/>
          </a:prstGeom>
          <a:ln w="38100">
            <a:solidFill>
              <a:srgbClr val="0076D7"/>
            </a:solidFill>
          </a:ln>
        </p:spPr>
        <p:style>
          <a:lnRef idx="1">
            <a:schemeClr val="accent1"/>
          </a:lnRef>
          <a:fillRef idx="0">
            <a:schemeClr val="accent1"/>
          </a:fillRef>
          <a:effectRef idx="0">
            <a:schemeClr val="accent1"/>
          </a:effectRef>
          <a:fontRef idx="minor">
            <a:schemeClr val="tx1"/>
          </a:fontRef>
        </p:style>
      </p:cxnSp>
      <p:sp>
        <p:nvSpPr>
          <p:cNvPr id="402" name="Rectangle 401"/>
          <p:cNvSpPr/>
          <p:nvPr/>
        </p:nvSpPr>
        <p:spPr>
          <a:xfrm>
            <a:off x="9097254" y="969261"/>
            <a:ext cx="1450523" cy="5008228"/>
          </a:xfrm>
          <a:prstGeom prst="rect">
            <a:avLst/>
          </a:prstGeom>
          <a:solidFill>
            <a:srgbClr val="C198E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sp>
        <p:nvSpPr>
          <p:cNvPr id="666" name="Rectangle 665"/>
          <p:cNvSpPr/>
          <p:nvPr/>
        </p:nvSpPr>
        <p:spPr>
          <a:xfrm>
            <a:off x="10547875" y="969261"/>
            <a:ext cx="1581066" cy="5001366"/>
          </a:xfrm>
          <a:prstGeom prst="rect">
            <a:avLst/>
          </a:prstGeom>
          <a:solidFill>
            <a:schemeClr val="accent6">
              <a:lumMod val="20000"/>
              <a:lumOff val="8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grpSp>
        <p:nvGrpSpPr>
          <p:cNvPr id="27" name="Group 26"/>
          <p:cNvGrpSpPr/>
          <p:nvPr/>
        </p:nvGrpSpPr>
        <p:grpSpPr>
          <a:xfrm>
            <a:off x="8976337" y="4374381"/>
            <a:ext cx="1001688" cy="742091"/>
            <a:chOff x="9167563" y="5807445"/>
            <a:chExt cx="1026915" cy="760780"/>
          </a:xfrm>
        </p:grpSpPr>
        <p:pic>
          <p:nvPicPr>
            <p:cNvPr id="314" name="Picture 313"/>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366366" y="5807445"/>
              <a:ext cx="601748" cy="403612"/>
            </a:xfrm>
            <a:prstGeom prst="rect">
              <a:avLst/>
            </a:prstGeom>
          </p:spPr>
        </p:pic>
        <p:sp>
          <p:nvSpPr>
            <p:cNvPr id="366" name="Rectangle 365"/>
            <p:cNvSpPr/>
            <p:nvPr/>
          </p:nvSpPr>
          <p:spPr bwMode="auto">
            <a:xfrm>
              <a:off x="9167563" y="6130100"/>
              <a:ext cx="1026915" cy="43812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838667"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Active </a:t>
              </a:r>
            </a:p>
            <a:p>
              <a:pPr marL="0" marR="0" lvl="0" indent="0" algn="ctr" defTabSz="838667"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Directory</a:t>
              </a:r>
            </a:p>
          </p:txBody>
        </p:sp>
      </p:grpSp>
      <p:sp>
        <p:nvSpPr>
          <p:cNvPr id="454" name="Freeform 128"/>
          <p:cNvSpPr>
            <a:spLocks noChangeAspect="1"/>
          </p:cNvSpPr>
          <p:nvPr/>
        </p:nvSpPr>
        <p:spPr bwMode="black">
          <a:xfrm>
            <a:off x="4760136" y="2590948"/>
            <a:ext cx="216542" cy="1196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19050">
            <a:solidFill>
              <a:schemeClr val="accent2"/>
            </a:solidFill>
          </a:ln>
          <a:extLst/>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455" name="Rectangle 454"/>
          <p:cNvSpPr/>
          <p:nvPr/>
        </p:nvSpPr>
        <p:spPr bwMode="auto">
          <a:xfrm>
            <a:off x="9383534" y="1382595"/>
            <a:ext cx="973986" cy="438125"/>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r" defTabSz="838667"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Azure Active</a:t>
            </a:r>
            <a:b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br>
            <a:r>
              <a:rPr kumimoji="0" lang="en-US" sz="900" b="1" i="0" u="none" strike="noStrike" kern="1200" cap="none" spc="0" normalizeH="0" baseline="0" noProof="0" dirty="0">
                <a:ln>
                  <a:solidFill>
                    <a:srgbClr val="FFFFFF">
                      <a:alpha val="0"/>
                    </a:srgbClr>
                  </a:solidFill>
                </a:ln>
                <a:solidFill>
                  <a:prstClr val="black"/>
                </a:solidFill>
                <a:effectLst/>
                <a:uLnTx/>
                <a:uFillTx/>
                <a:latin typeface="Segoe"/>
                <a:ea typeface="+mn-ea"/>
                <a:cs typeface="+mn-cs"/>
              </a:rPr>
              <a:t>Directory</a:t>
            </a:r>
          </a:p>
        </p:txBody>
      </p:sp>
      <p:grpSp>
        <p:nvGrpSpPr>
          <p:cNvPr id="17" name="Group 16"/>
          <p:cNvGrpSpPr/>
          <p:nvPr/>
        </p:nvGrpSpPr>
        <p:grpSpPr>
          <a:xfrm>
            <a:off x="691035" y="2638762"/>
            <a:ext cx="1443902" cy="199647"/>
            <a:chOff x="2425499" y="2873818"/>
            <a:chExt cx="1412918" cy="199647"/>
          </a:xfrm>
        </p:grpSpPr>
        <p:sp>
          <p:nvSpPr>
            <p:cNvPr id="221" name="Rectangle 220"/>
            <p:cNvSpPr/>
            <p:nvPr/>
          </p:nvSpPr>
          <p:spPr>
            <a:xfrm>
              <a:off x="2425499" y="2873818"/>
              <a:ext cx="1412918" cy="199647"/>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NGFW</a:t>
              </a:r>
            </a:p>
          </p:txBody>
        </p:sp>
        <p:grpSp>
          <p:nvGrpSpPr>
            <p:cNvPr id="473" name="Group 472"/>
            <p:cNvGrpSpPr/>
            <p:nvPr/>
          </p:nvGrpSpPr>
          <p:grpSpPr bwMode="black">
            <a:xfrm>
              <a:off x="2482864" y="2926538"/>
              <a:ext cx="146479" cy="89200"/>
              <a:chOff x="10387012" y="4179358"/>
              <a:chExt cx="974726" cy="593725"/>
            </a:xfrm>
            <a:solidFill>
              <a:schemeClr val="tx1"/>
            </a:solidFill>
          </p:grpSpPr>
          <p:sp>
            <p:nvSpPr>
              <p:cNvPr id="47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7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403" name="Freeform 376"/>
          <p:cNvSpPr>
            <a:spLocks noEditPoints="1"/>
          </p:cNvSpPr>
          <p:nvPr/>
        </p:nvSpPr>
        <p:spPr bwMode="auto">
          <a:xfrm>
            <a:off x="367939" y="2512913"/>
            <a:ext cx="127320" cy="202780"/>
          </a:xfrm>
          <a:custGeom>
            <a:avLst/>
            <a:gdLst>
              <a:gd name="T0" fmla="*/ 210 w 410"/>
              <a:gd name="T1" fmla="*/ 653 h 653"/>
              <a:gd name="T2" fmla="*/ 0 w 410"/>
              <a:gd name="T3" fmla="*/ 0 h 653"/>
              <a:gd name="T4" fmla="*/ 173 w 410"/>
              <a:gd name="T5" fmla="*/ 276 h 653"/>
              <a:gd name="T6" fmla="*/ 117 w 410"/>
              <a:gd name="T7" fmla="*/ 220 h 653"/>
              <a:gd name="T8" fmla="*/ 173 w 410"/>
              <a:gd name="T9" fmla="*/ 276 h 653"/>
              <a:gd name="T10" fmla="*/ 32 w 410"/>
              <a:gd name="T11" fmla="*/ 136 h 653"/>
              <a:gd name="T12" fmla="*/ 89 w 410"/>
              <a:gd name="T13" fmla="*/ 192 h 653"/>
              <a:gd name="T14" fmla="*/ 118 w 410"/>
              <a:gd name="T15" fmla="*/ 192 h 653"/>
              <a:gd name="T16" fmla="*/ 174 w 410"/>
              <a:gd name="T17" fmla="*/ 136 h 653"/>
              <a:gd name="T18" fmla="*/ 118 w 410"/>
              <a:gd name="T19" fmla="*/ 192 h 653"/>
              <a:gd name="T20" fmla="*/ 173 w 410"/>
              <a:gd name="T21" fmla="*/ 52 h 653"/>
              <a:gd name="T22" fmla="*/ 117 w 410"/>
              <a:gd name="T23" fmla="*/ 108 h 653"/>
              <a:gd name="T24" fmla="*/ 33 w 410"/>
              <a:gd name="T25" fmla="*/ 52 h 653"/>
              <a:gd name="T26" fmla="*/ 89 w 410"/>
              <a:gd name="T27" fmla="*/ 108 h 653"/>
              <a:gd name="T28" fmla="*/ 33 w 410"/>
              <a:gd name="T29" fmla="*/ 52 h 653"/>
              <a:gd name="T30" fmla="*/ 89 w 410"/>
              <a:gd name="T31" fmla="*/ 220 h 653"/>
              <a:gd name="T32" fmla="*/ 33 w 410"/>
              <a:gd name="T33" fmla="*/ 276 h 653"/>
              <a:gd name="T34" fmla="*/ 173 w 410"/>
              <a:gd name="T35" fmla="*/ 530 h 653"/>
              <a:gd name="T36" fmla="*/ 117 w 410"/>
              <a:gd name="T37" fmla="*/ 474 h 653"/>
              <a:gd name="T38" fmla="*/ 173 w 410"/>
              <a:gd name="T39" fmla="*/ 530 h 653"/>
              <a:gd name="T40" fmla="*/ 32 w 410"/>
              <a:gd name="T41" fmla="*/ 390 h 653"/>
              <a:gd name="T42" fmla="*/ 89 w 410"/>
              <a:gd name="T43" fmla="*/ 446 h 653"/>
              <a:gd name="T44" fmla="*/ 118 w 410"/>
              <a:gd name="T45" fmla="*/ 446 h 653"/>
              <a:gd name="T46" fmla="*/ 174 w 410"/>
              <a:gd name="T47" fmla="*/ 390 h 653"/>
              <a:gd name="T48" fmla="*/ 118 w 410"/>
              <a:gd name="T49" fmla="*/ 446 h 653"/>
              <a:gd name="T50" fmla="*/ 173 w 410"/>
              <a:gd name="T51" fmla="*/ 306 h 653"/>
              <a:gd name="T52" fmla="*/ 117 w 410"/>
              <a:gd name="T53" fmla="*/ 362 h 653"/>
              <a:gd name="T54" fmla="*/ 33 w 410"/>
              <a:gd name="T55" fmla="*/ 306 h 653"/>
              <a:gd name="T56" fmla="*/ 89 w 410"/>
              <a:gd name="T57" fmla="*/ 362 h 653"/>
              <a:gd name="T58" fmla="*/ 33 w 410"/>
              <a:gd name="T59" fmla="*/ 306 h 653"/>
              <a:gd name="T60" fmla="*/ 89 w 410"/>
              <a:gd name="T61" fmla="*/ 474 h 653"/>
              <a:gd name="T62" fmla="*/ 33 w 410"/>
              <a:gd name="T63" fmla="*/ 530 h 653"/>
              <a:gd name="T64" fmla="*/ 385 w 410"/>
              <a:gd name="T65" fmla="*/ 214 h 653"/>
              <a:gd name="T66" fmla="*/ 354 w 410"/>
              <a:gd name="T67" fmla="*/ 146 h 653"/>
              <a:gd name="T68" fmla="*/ 332 w 410"/>
              <a:gd name="T69" fmla="*/ 81 h 653"/>
              <a:gd name="T70" fmla="*/ 314 w 410"/>
              <a:gd name="T71" fmla="*/ 20 h 653"/>
              <a:gd name="T72" fmla="*/ 292 w 410"/>
              <a:gd name="T73" fmla="*/ 81 h 653"/>
              <a:gd name="T74" fmla="*/ 261 w 410"/>
              <a:gd name="T75" fmla="*/ 146 h 653"/>
              <a:gd name="T76" fmla="*/ 236 w 410"/>
              <a:gd name="T77" fmla="*/ 214 h 653"/>
              <a:gd name="T78" fmla="*/ 410 w 410"/>
              <a:gd name="T79" fmla="*/ 653 h 653"/>
              <a:gd name="T80" fmla="*/ 385 w 410"/>
              <a:gd name="T81" fmla="*/ 214 h 653"/>
              <a:gd name="T82" fmla="*/ 265 w 410"/>
              <a:gd name="T83" fmla="*/ 478 h 653"/>
              <a:gd name="T84" fmla="*/ 321 w 410"/>
              <a:gd name="T85" fmla="*/ 422 h 653"/>
              <a:gd name="T86" fmla="*/ 321 w 410"/>
              <a:gd name="T87" fmla="*/ 306 h 653"/>
              <a:gd name="T88" fmla="*/ 265 w 410"/>
              <a:gd name="T89" fmla="*/ 250 h 653"/>
              <a:gd name="T90" fmla="*/ 321 w 410"/>
              <a:gd name="T91" fmla="*/ 306 h 653"/>
              <a:gd name="T92" fmla="*/ 331 w 410"/>
              <a:gd name="T93" fmla="*/ 391 h 653"/>
              <a:gd name="T94" fmla="*/ 387 w 410"/>
              <a:gd name="T95" fmla="*/ 33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10" h="653">
                <a:moveTo>
                  <a:pt x="0" y="653"/>
                </a:moveTo>
                <a:lnTo>
                  <a:pt x="210" y="653"/>
                </a:lnTo>
                <a:lnTo>
                  <a:pt x="210" y="0"/>
                </a:lnTo>
                <a:lnTo>
                  <a:pt x="0" y="0"/>
                </a:lnTo>
                <a:lnTo>
                  <a:pt x="0" y="653"/>
                </a:lnTo>
                <a:close/>
                <a:moveTo>
                  <a:pt x="173" y="276"/>
                </a:moveTo>
                <a:lnTo>
                  <a:pt x="117" y="276"/>
                </a:lnTo>
                <a:lnTo>
                  <a:pt x="117" y="220"/>
                </a:lnTo>
                <a:lnTo>
                  <a:pt x="173" y="220"/>
                </a:lnTo>
                <a:lnTo>
                  <a:pt x="173" y="276"/>
                </a:lnTo>
                <a:close/>
                <a:moveTo>
                  <a:pt x="32" y="192"/>
                </a:moveTo>
                <a:lnTo>
                  <a:pt x="32" y="136"/>
                </a:lnTo>
                <a:lnTo>
                  <a:pt x="89" y="136"/>
                </a:lnTo>
                <a:lnTo>
                  <a:pt x="89" y="192"/>
                </a:lnTo>
                <a:lnTo>
                  <a:pt x="32" y="192"/>
                </a:lnTo>
                <a:close/>
                <a:moveTo>
                  <a:pt x="118" y="192"/>
                </a:moveTo>
                <a:lnTo>
                  <a:pt x="118" y="136"/>
                </a:lnTo>
                <a:lnTo>
                  <a:pt x="174" y="136"/>
                </a:lnTo>
                <a:lnTo>
                  <a:pt x="174" y="192"/>
                </a:lnTo>
                <a:lnTo>
                  <a:pt x="118" y="192"/>
                </a:lnTo>
                <a:close/>
                <a:moveTo>
                  <a:pt x="117" y="52"/>
                </a:moveTo>
                <a:lnTo>
                  <a:pt x="173" y="52"/>
                </a:lnTo>
                <a:lnTo>
                  <a:pt x="173" y="108"/>
                </a:lnTo>
                <a:lnTo>
                  <a:pt x="117" y="108"/>
                </a:lnTo>
                <a:lnTo>
                  <a:pt x="117" y="52"/>
                </a:lnTo>
                <a:close/>
                <a:moveTo>
                  <a:pt x="33" y="52"/>
                </a:moveTo>
                <a:lnTo>
                  <a:pt x="89" y="52"/>
                </a:lnTo>
                <a:lnTo>
                  <a:pt x="89" y="108"/>
                </a:lnTo>
                <a:lnTo>
                  <a:pt x="33" y="108"/>
                </a:lnTo>
                <a:lnTo>
                  <a:pt x="33" y="52"/>
                </a:lnTo>
                <a:close/>
                <a:moveTo>
                  <a:pt x="33" y="220"/>
                </a:moveTo>
                <a:lnTo>
                  <a:pt x="89" y="220"/>
                </a:lnTo>
                <a:lnTo>
                  <a:pt x="89" y="276"/>
                </a:lnTo>
                <a:lnTo>
                  <a:pt x="33" y="276"/>
                </a:lnTo>
                <a:lnTo>
                  <a:pt x="33" y="220"/>
                </a:lnTo>
                <a:close/>
                <a:moveTo>
                  <a:pt x="173" y="530"/>
                </a:moveTo>
                <a:lnTo>
                  <a:pt x="117" y="530"/>
                </a:lnTo>
                <a:lnTo>
                  <a:pt x="117" y="474"/>
                </a:lnTo>
                <a:lnTo>
                  <a:pt x="173" y="474"/>
                </a:lnTo>
                <a:lnTo>
                  <a:pt x="173" y="530"/>
                </a:lnTo>
                <a:close/>
                <a:moveTo>
                  <a:pt x="32" y="446"/>
                </a:moveTo>
                <a:lnTo>
                  <a:pt x="32" y="390"/>
                </a:lnTo>
                <a:lnTo>
                  <a:pt x="89" y="390"/>
                </a:lnTo>
                <a:lnTo>
                  <a:pt x="89" y="446"/>
                </a:lnTo>
                <a:lnTo>
                  <a:pt x="32" y="446"/>
                </a:lnTo>
                <a:close/>
                <a:moveTo>
                  <a:pt x="118" y="446"/>
                </a:moveTo>
                <a:lnTo>
                  <a:pt x="118" y="390"/>
                </a:lnTo>
                <a:lnTo>
                  <a:pt x="174" y="390"/>
                </a:lnTo>
                <a:lnTo>
                  <a:pt x="174" y="446"/>
                </a:lnTo>
                <a:lnTo>
                  <a:pt x="118" y="446"/>
                </a:lnTo>
                <a:close/>
                <a:moveTo>
                  <a:pt x="117" y="306"/>
                </a:moveTo>
                <a:lnTo>
                  <a:pt x="173" y="306"/>
                </a:lnTo>
                <a:lnTo>
                  <a:pt x="173" y="362"/>
                </a:lnTo>
                <a:lnTo>
                  <a:pt x="117" y="362"/>
                </a:lnTo>
                <a:lnTo>
                  <a:pt x="117" y="306"/>
                </a:lnTo>
                <a:close/>
                <a:moveTo>
                  <a:pt x="33" y="306"/>
                </a:moveTo>
                <a:lnTo>
                  <a:pt x="89" y="306"/>
                </a:lnTo>
                <a:lnTo>
                  <a:pt x="89" y="362"/>
                </a:lnTo>
                <a:lnTo>
                  <a:pt x="33" y="362"/>
                </a:lnTo>
                <a:lnTo>
                  <a:pt x="33" y="306"/>
                </a:lnTo>
                <a:close/>
                <a:moveTo>
                  <a:pt x="33" y="474"/>
                </a:moveTo>
                <a:lnTo>
                  <a:pt x="89" y="474"/>
                </a:lnTo>
                <a:lnTo>
                  <a:pt x="89" y="530"/>
                </a:lnTo>
                <a:lnTo>
                  <a:pt x="33" y="530"/>
                </a:lnTo>
                <a:lnTo>
                  <a:pt x="33" y="474"/>
                </a:lnTo>
                <a:close/>
                <a:moveTo>
                  <a:pt x="385" y="214"/>
                </a:moveTo>
                <a:lnTo>
                  <a:pt x="385" y="146"/>
                </a:lnTo>
                <a:lnTo>
                  <a:pt x="354" y="146"/>
                </a:lnTo>
                <a:lnTo>
                  <a:pt x="354" y="81"/>
                </a:lnTo>
                <a:lnTo>
                  <a:pt x="332" y="81"/>
                </a:lnTo>
                <a:lnTo>
                  <a:pt x="332" y="20"/>
                </a:lnTo>
                <a:lnTo>
                  <a:pt x="314" y="20"/>
                </a:lnTo>
                <a:lnTo>
                  <a:pt x="314" y="81"/>
                </a:lnTo>
                <a:lnTo>
                  <a:pt x="292" y="81"/>
                </a:lnTo>
                <a:lnTo>
                  <a:pt x="292" y="146"/>
                </a:lnTo>
                <a:lnTo>
                  <a:pt x="261" y="146"/>
                </a:lnTo>
                <a:lnTo>
                  <a:pt x="261" y="214"/>
                </a:lnTo>
                <a:lnTo>
                  <a:pt x="236" y="214"/>
                </a:lnTo>
                <a:lnTo>
                  <a:pt x="236" y="653"/>
                </a:lnTo>
                <a:lnTo>
                  <a:pt x="410" y="653"/>
                </a:lnTo>
                <a:lnTo>
                  <a:pt x="410" y="214"/>
                </a:lnTo>
                <a:lnTo>
                  <a:pt x="385" y="214"/>
                </a:lnTo>
                <a:close/>
                <a:moveTo>
                  <a:pt x="321" y="478"/>
                </a:moveTo>
                <a:lnTo>
                  <a:pt x="265" y="478"/>
                </a:lnTo>
                <a:lnTo>
                  <a:pt x="265" y="422"/>
                </a:lnTo>
                <a:lnTo>
                  <a:pt x="321" y="422"/>
                </a:lnTo>
                <a:lnTo>
                  <a:pt x="321" y="478"/>
                </a:lnTo>
                <a:close/>
                <a:moveTo>
                  <a:pt x="321" y="306"/>
                </a:moveTo>
                <a:lnTo>
                  <a:pt x="265" y="306"/>
                </a:lnTo>
                <a:lnTo>
                  <a:pt x="265" y="250"/>
                </a:lnTo>
                <a:lnTo>
                  <a:pt x="321" y="250"/>
                </a:lnTo>
                <a:lnTo>
                  <a:pt x="321" y="306"/>
                </a:lnTo>
                <a:close/>
                <a:moveTo>
                  <a:pt x="387" y="391"/>
                </a:moveTo>
                <a:lnTo>
                  <a:pt x="331" y="391"/>
                </a:lnTo>
                <a:lnTo>
                  <a:pt x="331" y="335"/>
                </a:lnTo>
                <a:lnTo>
                  <a:pt x="387" y="335"/>
                </a:lnTo>
                <a:lnTo>
                  <a:pt x="387" y="391"/>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Rectangle 28">
            <a:hlinkClick r:id="rId23" tooltip="Microsoft created the Securing Privileged Access (SPA) roadmap to help you mitigate the common vulnerabilities we see exploited in these attacks. "/>
          </p:cNvPr>
          <p:cNvSpPr/>
          <p:nvPr/>
        </p:nvSpPr>
        <p:spPr>
          <a:xfrm>
            <a:off x="9196980" y="6093449"/>
            <a:ext cx="2812378" cy="646331"/>
          </a:xfrm>
          <a:prstGeom prst="rect">
            <a:avLst/>
          </a:prstGeom>
          <a:solidFill>
            <a:srgbClr val="C7A1E3"/>
          </a:solidFill>
          <a:ln w="19050">
            <a:solidFill>
              <a:schemeClr val="accent5">
                <a:lumMod val="50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Nearly all customer breaches that Microsoft’s Incident Response team investigates involve credential theft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63% of confirmed data breaches involve weak, default, or stolen passwords </a:t>
            </a:r>
            <a:r>
              <a:rPr kumimoji="0" lang="en-US" sz="700" b="0" i="1" u="none" strike="noStrike" kern="1200" cap="none" spc="0" normalizeH="0" baseline="0" noProof="0" dirty="0">
                <a:ln>
                  <a:noFill/>
                </a:ln>
                <a:solidFill>
                  <a:prstClr val="black"/>
                </a:solidFill>
                <a:effectLst/>
                <a:uLnTx/>
                <a:uFillTx/>
                <a:latin typeface="Calibri" panose="020F0502020204030204"/>
                <a:ea typeface="+mn-ea"/>
                <a:cs typeface="+mn-cs"/>
              </a:rPr>
              <a:t>(Verizon 2016 DBR)</a:t>
            </a:r>
          </a:p>
        </p:txBody>
      </p:sp>
      <p:sp>
        <p:nvSpPr>
          <p:cNvPr id="433" name="TextBox 432"/>
          <p:cNvSpPr txBox="1"/>
          <p:nvPr/>
        </p:nvSpPr>
        <p:spPr>
          <a:xfrm>
            <a:off x="4160482" y="2685139"/>
            <a:ext cx="112898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24A0E"/>
                </a:solidFill>
                <a:effectLst/>
                <a:uLnTx/>
                <a:uFillTx/>
                <a:latin typeface="Calibri" panose="020F0502020204030204"/>
                <a:ea typeface="+mn-ea"/>
                <a:cs typeface="+mn-cs"/>
              </a:rPr>
              <a:t>Colocation </a:t>
            </a:r>
          </a:p>
        </p:txBody>
      </p:sp>
      <p:pic>
        <p:nvPicPr>
          <p:cNvPr id="443" name="Picture 442"/>
          <p:cNvPicPr>
            <a:picLocks noChangeAspect="1"/>
          </p:cNvPicPr>
          <p:nvPr/>
        </p:nvPicPr>
        <p:blipFill>
          <a:blip r:embed="rId20"/>
          <a:stretch>
            <a:fillRect/>
          </a:stretch>
        </p:blipFill>
        <p:spPr>
          <a:xfrm>
            <a:off x="4159105" y="3399058"/>
            <a:ext cx="198078" cy="107408"/>
          </a:xfrm>
          <a:prstGeom prst="rect">
            <a:avLst/>
          </a:prstGeom>
        </p:spPr>
      </p:pic>
      <p:grpSp>
        <p:nvGrpSpPr>
          <p:cNvPr id="14" name="Group 13"/>
          <p:cNvGrpSpPr/>
          <p:nvPr/>
        </p:nvGrpSpPr>
        <p:grpSpPr>
          <a:xfrm>
            <a:off x="654256" y="5527875"/>
            <a:ext cx="277999" cy="203133"/>
            <a:chOff x="653765" y="5507526"/>
            <a:chExt cx="411339" cy="300564"/>
          </a:xfrm>
        </p:grpSpPr>
        <p:grpSp>
          <p:nvGrpSpPr>
            <p:cNvPr id="7" name="Group 6"/>
            <p:cNvGrpSpPr/>
            <p:nvPr/>
          </p:nvGrpSpPr>
          <p:grpSpPr>
            <a:xfrm>
              <a:off x="653765" y="5508326"/>
              <a:ext cx="398275" cy="256433"/>
              <a:chOff x="-6789856" y="-6691457"/>
              <a:chExt cx="7043319" cy="4534907"/>
            </a:xfrm>
          </p:grpSpPr>
          <p:grpSp>
            <p:nvGrpSpPr>
              <p:cNvPr id="6" name="Group 5"/>
              <p:cNvGrpSpPr/>
              <p:nvPr/>
            </p:nvGrpSpPr>
            <p:grpSpPr>
              <a:xfrm>
                <a:off x="-6789856" y="-6691457"/>
                <a:ext cx="5828163" cy="3654206"/>
                <a:chOff x="-6789856" y="-6691457"/>
                <a:chExt cx="5828163" cy="3654206"/>
              </a:xfrm>
            </p:grpSpPr>
            <p:sp>
              <p:nvSpPr>
                <p:cNvPr id="457"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8"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00B050"/>
                </a:solidFill>
                <a:ln w="10795" cap="flat" cmpd="sng" algn="ctr">
                  <a:noFill/>
                  <a:prstDash val="solid"/>
                  <a:headEnd type="none" w="med" len="med"/>
                  <a:tailEnd type="none" w="med" len="med"/>
                </a:ln>
                <a:effectLst/>
              </p:spPr>
              <p:txBody>
                <a:bodyPr vert="horz" wrap="square" lIns="87854" tIns="43927" rIns="87854" bIns="43927" numCol="1" rtlCol="0" anchor="ctr" anchorCtr="0" compatLnSpc="1">
                  <a:prstTxWarp prst="textNoShape">
                    <a:avLst/>
                  </a:prstTxWarp>
                </a:bodyPr>
                <a:lstStyle/>
                <a:p>
                  <a:pPr marL="0" marR="0" lvl="0" indent="0" algn="l" defTabSz="711628"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460" name="Group 459"/>
              <p:cNvGrpSpPr/>
              <p:nvPr/>
            </p:nvGrpSpPr>
            <p:grpSpPr>
              <a:xfrm>
                <a:off x="-5574700" y="-5810756"/>
                <a:ext cx="5828163" cy="3654206"/>
                <a:chOff x="-6789856" y="-6691457"/>
                <a:chExt cx="5828163" cy="3654206"/>
              </a:xfrm>
            </p:grpSpPr>
            <p:sp>
              <p:nvSpPr>
                <p:cNvPr id="465"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472"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00B050"/>
                </a:solidFill>
                <a:ln w="10795" cap="flat" cmpd="sng" algn="ctr">
                  <a:noFill/>
                  <a:prstDash val="solid"/>
                  <a:headEnd type="none" w="med" len="med"/>
                  <a:tailEnd type="none" w="med" len="med"/>
                </a:ln>
                <a:effectLst/>
              </p:spPr>
              <p:txBody>
                <a:bodyPr vert="horz" wrap="square" lIns="87854" tIns="43927" rIns="87854" bIns="43927" numCol="1" rtlCol="0" anchor="ctr" anchorCtr="0" compatLnSpc="1">
                  <a:prstTxWarp prst="textNoShape">
                    <a:avLst/>
                  </a:prstTxWarp>
                </a:bodyPr>
                <a:lstStyle/>
                <a:p>
                  <a:pPr marL="0" marR="0" lvl="0" indent="0" algn="l" defTabSz="711628"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sp>
          <p:nvSpPr>
            <p:cNvPr id="8" name="Rectangle 7"/>
            <p:cNvSpPr/>
            <p:nvPr/>
          </p:nvSpPr>
          <p:spPr>
            <a:xfrm>
              <a:off x="715965" y="5507526"/>
              <a:ext cx="349139" cy="300564"/>
            </a:xfrm>
            <a:prstGeom prst="rect">
              <a:avLst/>
            </a:prstGeom>
          </p:spPr>
          <p:txBody>
            <a:bodyPr wrap="none">
              <a:sp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r>
                <a:rPr kumimoji="0" lang="en-US" sz="800"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rPr>
                <a:t>$</a:t>
              </a:r>
              <a:endParaRPr kumimoji="0" lang="en-US" sz="2000"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grpSp>
      <p:sp>
        <p:nvSpPr>
          <p:cNvPr id="624" name="Rectangle 623">
            <a:hlinkClick r:id="rId24" tooltip="Windows Defender protects more computers against viruses, malware, spyware, and other threats than any other solution. "/>
          </p:cNvPr>
          <p:cNvSpPr/>
          <p:nvPr/>
        </p:nvSpPr>
        <p:spPr>
          <a:xfrm>
            <a:off x="1863620" y="6216193"/>
            <a:ext cx="2484397" cy="18273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EPP - Windows Defender</a:t>
            </a:r>
            <a:endPar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221" name="Picture 1220"/>
          <p:cNvPicPr>
            <a:picLocks noChangeAspect="1"/>
          </p:cNvPicPr>
          <p:nvPr/>
        </p:nvPicPr>
        <p:blipFill>
          <a:blip r:embed="rId25"/>
          <a:stretch>
            <a:fillRect/>
          </a:stretch>
        </p:blipFill>
        <p:spPr>
          <a:xfrm>
            <a:off x="1925275" y="2653578"/>
            <a:ext cx="192873" cy="166387"/>
          </a:xfrm>
          <a:prstGeom prst="rect">
            <a:avLst/>
          </a:prstGeom>
        </p:spPr>
      </p:pic>
      <p:cxnSp>
        <p:nvCxnSpPr>
          <p:cNvPr id="689" name="Elbow Connector 688"/>
          <p:cNvCxnSpPr>
            <a:stCxn id="1162" idx="2"/>
            <a:endCxn id="443" idx="3"/>
          </p:cNvCxnSpPr>
          <p:nvPr/>
        </p:nvCxnSpPr>
        <p:spPr>
          <a:xfrm rot="5400000" flipH="1">
            <a:off x="4594076" y="3215869"/>
            <a:ext cx="5064" cy="478850"/>
          </a:xfrm>
          <a:prstGeom prst="bentConnector4">
            <a:avLst>
              <a:gd name="adj1" fmla="val 117575"/>
              <a:gd name="adj2" fmla="val 5613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90" name="Elbow Connector 689"/>
          <p:cNvCxnSpPr>
            <a:stCxn id="443" idx="1"/>
            <a:endCxn id="503" idx="3"/>
          </p:cNvCxnSpPr>
          <p:nvPr/>
        </p:nvCxnSpPr>
        <p:spPr>
          <a:xfrm rot="10800000">
            <a:off x="2135577" y="3452404"/>
            <a:ext cx="2023528" cy="359"/>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695" name="Elbow Connector 694"/>
          <p:cNvCxnSpPr/>
          <p:nvPr/>
        </p:nvCxnSpPr>
        <p:spPr>
          <a:xfrm rot="10800000" flipV="1">
            <a:off x="2067893" y="2532566"/>
            <a:ext cx="2411753" cy="487600"/>
          </a:xfrm>
          <a:prstGeom prst="bentConnector4">
            <a:avLst>
              <a:gd name="adj1" fmla="val 40464"/>
              <a:gd name="adj2" fmla="val 145987"/>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cxnSp>
        <p:nvCxnSpPr>
          <p:cNvPr id="696" name="Elbow Connector 695"/>
          <p:cNvCxnSpPr>
            <a:stCxn id="694" idx="1"/>
            <a:endCxn id="555" idx="3"/>
          </p:cNvCxnSpPr>
          <p:nvPr/>
        </p:nvCxnSpPr>
        <p:spPr>
          <a:xfrm rot="10800000" flipH="1" flipV="1">
            <a:off x="5233751" y="2596425"/>
            <a:ext cx="1591143" cy="405153"/>
          </a:xfrm>
          <a:prstGeom prst="bentConnector5">
            <a:avLst>
              <a:gd name="adj1" fmla="val 39958"/>
              <a:gd name="adj2" fmla="val -28876"/>
              <a:gd name="adj3" fmla="val 114367"/>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cxnSp>
        <p:nvCxnSpPr>
          <p:cNvPr id="449" name="Elbow Connector 448"/>
          <p:cNvCxnSpPr>
            <a:stCxn id="444" idx="2"/>
            <a:endCxn id="1458" idx="1"/>
          </p:cNvCxnSpPr>
          <p:nvPr/>
        </p:nvCxnSpPr>
        <p:spPr>
          <a:xfrm rot="5400000">
            <a:off x="7748942" y="2513859"/>
            <a:ext cx="304586" cy="6960941"/>
          </a:xfrm>
          <a:prstGeom prst="bentConnector4">
            <a:avLst>
              <a:gd name="adj1" fmla="val 54928"/>
              <a:gd name="adj2" fmla="val 80501"/>
            </a:avLst>
          </a:prstGeom>
          <a:ln w="57150">
            <a:solidFill>
              <a:srgbClr val="92D050"/>
            </a:solidFill>
          </a:ln>
        </p:spPr>
        <p:style>
          <a:lnRef idx="1">
            <a:schemeClr val="accent1"/>
          </a:lnRef>
          <a:fillRef idx="0">
            <a:schemeClr val="accent1"/>
          </a:fillRef>
          <a:effectRef idx="0">
            <a:schemeClr val="accent1"/>
          </a:effectRef>
          <a:fontRef idx="minor">
            <a:schemeClr val="tx1"/>
          </a:fontRef>
        </p:style>
      </p:cxnSp>
      <p:sp>
        <p:nvSpPr>
          <p:cNvPr id="673" name="Rectangle 672">
            <a:hlinkClick r:id="rId26" tooltip="Windows Defender Advanced Threat Protection (ATP) is a service that helps our enterprise customers to detect, investigate, and respond to advanced and targeted attacks on their networks."/>
          </p:cNvPr>
          <p:cNvSpPr/>
          <p:nvPr/>
        </p:nvSpPr>
        <p:spPr>
          <a:xfrm>
            <a:off x="2542583" y="5970903"/>
            <a:ext cx="1805435" cy="182737"/>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EDR - Windows Defender ATP</a:t>
            </a:r>
          </a:p>
        </p:txBody>
      </p:sp>
      <p:grpSp>
        <p:nvGrpSpPr>
          <p:cNvPr id="1635" name="Group 1634"/>
          <p:cNvGrpSpPr/>
          <p:nvPr/>
        </p:nvGrpSpPr>
        <p:grpSpPr>
          <a:xfrm>
            <a:off x="1151471" y="5901083"/>
            <a:ext cx="1093648" cy="415498"/>
            <a:chOff x="1610219" y="5905959"/>
            <a:chExt cx="1093648" cy="415498"/>
          </a:xfrm>
        </p:grpSpPr>
        <p:grpSp>
          <p:nvGrpSpPr>
            <p:cNvPr id="358" name="Group 357"/>
            <p:cNvGrpSpPr>
              <a:grpSpLocks noChangeAspect="1"/>
            </p:cNvGrpSpPr>
            <p:nvPr/>
          </p:nvGrpSpPr>
          <p:grpSpPr>
            <a:xfrm>
              <a:off x="1610219" y="5975503"/>
              <a:ext cx="408637" cy="314345"/>
              <a:chOff x="10788170" y="2647113"/>
              <a:chExt cx="815784" cy="604054"/>
            </a:xfrm>
          </p:grpSpPr>
          <p:pic>
            <p:nvPicPr>
              <p:cNvPr id="359" name="Picture 358"/>
              <p:cNvPicPr>
                <a:picLocks noChangeAspect="1"/>
              </p:cNvPicPr>
              <p:nvPr/>
            </p:nvPicPr>
            <p:blipFill>
              <a:blip r:embed="rId11"/>
              <a:stretch>
                <a:fillRect/>
              </a:stretch>
            </p:blipFill>
            <p:spPr>
              <a:xfrm>
                <a:off x="10788170" y="2647113"/>
                <a:ext cx="815784" cy="604054"/>
              </a:xfrm>
              <a:prstGeom prst="rect">
                <a:avLst/>
              </a:prstGeom>
            </p:spPr>
          </p:pic>
          <p:pic>
            <p:nvPicPr>
              <p:cNvPr id="360" name="Picture 359"/>
              <p:cNvPicPr>
                <a:picLocks noChangeAspect="1"/>
              </p:cNvPicPr>
              <p:nvPr/>
            </p:nvPicPr>
            <p:blipFill>
              <a:blip r:embed="rId10"/>
              <a:stretch>
                <a:fillRect/>
              </a:stretch>
            </p:blipFill>
            <p:spPr>
              <a:xfrm>
                <a:off x="11085436" y="2746695"/>
                <a:ext cx="221253" cy="272686"/>
              </a:xfrm>
              <a:prstGeom prst="rect">
                <a:avLst/>
              </a:prstGeom>
            </p:spPr>
          </p:pic>
        </p:grpSp>
        <p:sp>
          <p:nvSpPr>
            <p:cNvPr id="451" name="TextBox 450"/>
            <p:cNvSpPr txBox="1"/>
            <p:nvPr/>
          </p:nvSpPr>
          <p:spPr>
            <a:xfrm>
              <a:off x="1961451" y="5905959"/>
              <a:ext cx="74241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Mac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OS</a:t>
              </a:r>
            </a:p>
          </p:txBody>
        </p:sp>
      </p:grpSp>
      <p:cxnSp>
        <p:nvCxnSpPr>
          <p:cNvPr id="452" name="Straight Connector 451"/>
          <p:cNvCxnSpPr>
            <a:endCxn id="314" idx="0"/>
          </p:cNvCxnSpPr>
          <p:nvPr/>
        </p:nvCxnSpPr>
        <p:spPr>
          <a:xfrm>
            <a:off x="9451802" y="605701"/>
            <a:ext cx="11933" cy="3768677"/>
          </a:xfrm>
          <a:prstGeom prst="line">
            <a:avLst/>
          </a:prstGeom>
          <a:ln w="76200">
            <a:solidFill>
              <a:srgbClr val="005695"/>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9352403" y="2912984"/>
            <a:ext cx="1046682" cy="370896"/>
            <a:chOff x="9092655" y="2847821"/>
            <a:chExt cx="1046682" cy="370896"/>
          </a:xfrm>
        </p:grpSpPr>
        <p:sp>
          <p:nvSpPr>
            <p:cNvPr id="665" name="Rectangle 664">
              <a:hlinkClick r:id="rId27" tooltip="Multi-factor authentication (MFA) is a method of authentication that requires more than one verification method and adds a critical second layer of security to user sign-ins and transactions. "/>
            </p:cNvPr>
            <p:cNvSpPr/>
            <p:nvPr/>
          </p:nvSpPr>
          <p:spPr>
            <a:xfrm>
              <a:off x="9104861" y="2847821"/>
              <a:ext cx="1034476" cy="370896"/>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Multi-Factor Authentication</a:t>
              </a:r>
            </a:p>
          </p:txBody>
        </p:sp>
        <p:pic>
          <p:nvPicPr>
            <p:cNvPr id="320" name="Picture 195" descr="Multi-Factor Authentication.png"/>
            <p:cNvPicPr>
              <a:picLocks noChangeAspect="1"/>
            </p:cNvPicPr>
            <p:nvPr/>
          </p:nvPicPr>
          <p:blipFill>
            <a:blip r:embed="rId28">
              <a:extLst>
                <a:ext uri="{28A0092B-C50C-407E-A947-70E740481C1C}">
                  <a14:useLocalDpi xmlns:a14="http://schemas.microsoft.com/office/drawing/2010/main" val="0"/>
                </a:ext>
              </a:extLst>
            </a:blip>
            <a:srcRect/>
            <a:stretch>
              <a:fillRect/>
            </a:stretch>
          </p:blipFill>
          <p:spPr bwMode="auto">
            <a:xfrm>
              <a:off x="9092655" y="2878890"/>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2" name="Group 221"/>
          <p:cNvGrpSpPr/>
          <p:nvPr/>
        </p:nvGrpSpPr>
        <p:grpSpPr>
          <a:xfrm>
            <a:off x="9352403" y="3896649"/>
            <a:ext cx="1046682" cy="205918"/>
            <a:chOff x="9171188" y="3678891"/>
            <a:chExt cx="1034476" cy="205918"/>
          </a:xfrm>
        </p:grpSpPr>
        <p:sp>
          <p:nvSpPr>
            <p:cNvPr id="676" name="Rectangle 675">
              <a:hlinkClick r:id="rId29" tooltip="Privileged Access Management (PAM) is a component of Microsoft Identity Manager 2016 (MIM) that helps organizations restrict privileged access within an existing Active Directory environment to mitigate unauthorized privilege escalation attacks."/>
            </p:cNvPr>
            <p:cNvSpPr/>
            <p:nvPr/>
          </p:nvSpPr>
          <p:spPr>
            <a:xfrm>
              <a:off x="9171188" y="3678891"/>
              <a:ext cx="1034476" cy="205918"/>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MIM PAM</a:t>
              </a:r>
            </a:p>
          </p:txBody>
        </p:sp>
        <p:sp>
          <p:nvSpPr>
            <p:cNvPr id="598" name="Freeform 113"/>
            <p:cNvSpPr>
              <a:spLocks noChangeAspect="1" noEditPoints="1"/>
            </p:cNvSpPr>
            <p:nvPr/>
          </p:nvSpPr>
          <p:spPr bwMode="black">
            <a:xfrm>
              <a:off x="9219225" y="3730364"/>
              <a:ext cx="110666"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a:solidFill>
                <a:schemeClr val="tx1"/>
              </a:solid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cxnSp>
        <p:nvCxnSpPr>
          <p:cNvPr id="652" name="Elbow Connector 651"/>
          <p:cNvCxnSpPr>
            <a:stCxn id="554" idx="2"/>
            <a:endCxn id="648" idx="1"/>
          </p:cNvCxnSpPr>
          <p:nvPr/>
        </p:nvCxnSpPr>
        <p:spPr>
          <a:xfrm rot="16200000" flipH="1">
            <a:off x="9075500" y="1290569"/>
            <a:ext cx="150021" cy="1141947"/>
          </a:xfrm>
          <a:prstGeom prst="bentConnector2">
            <a:avLst/>
          </a:prstGeom>
          <a:solidFill>
            <a:schemeClr val="accent5">
              <a:lumMod val="40000"/>
              <a:lumOff val="6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cxnSp>
      <p:cxnSp>
        <p:nvCxnSpPr>
          <p:cNvPr id="653" name="Elbow Connector 652"/>
          <p:cNvCxnSpPr>
            <a:stCxn id="566" idx="2"/>
            <a:endCxn id="648" idx="1"/>
          </p:cNvCxnSpPr>
          <p:nvPr/>
        </p:nvCxnSpPr>
        <p:spPr>
          <a:xfrm rot="16200000" flipH="1">
            <a:off x="8816940" y="1032009"/>
            <a:ext cx="150021" cy="1659067"/>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59" name="Elbow Connector 658"/>
          <p:cNvCxnSpPr>
            <a:stCxn id="350" idx="2"/>
            <a:endCxn id="648" idx="1"/>
          </p:cNvCxnSpPr>
          <p:nvPr/>
        </p:nvCxnSpPr>
        <p:spPr>
          <a:xfrm rot="16200000" flipH="1">
            <a:off x="8602193" y="817262"/>
            <a:ext cx="167907" cy="2070676"/>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60" name="Elbow Connector 659"/>
          <p:cNvCxnSpPr>
            <a:stCxn id="352" idx="2"/>
            <a:endCxn id="648" idx="1"/>
          </p:cNvCxnSpPr>
          <p:nvPr/>
        </p:nvCxnSpPr>
        <p:spPr>
          <a:xfrm rot="16200000" flipH="1">
            <a:off x="8454770" y="669840"/>
            <a:ext cx="167908" cy="2365519"/>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83" name="Elbow Connector 682"/>
          <p:cNvCxnSpPr>
            <a:stCxn id="354" idx="2"/>
            <a:endCxn id="648" idx="1"/>
          </p:cNvCxnSpPr>
          <p:nvPr/>
        </p:nvCxnSpPr>
        <p:spPr>
          <a:xfrm rot="16200000" flipH="1">
            <a:off x="8309751" y="524820"/>
            <a:ext cx="167907" cy="2655560"/>
          </a:xfrm>
          <a:prstGeom prst="bentConnector2">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203" name="Rectangle 1202">
            <a:hlinkClick r:id="rId30" tooltip="Azure Application Gateway provides application-level routing and load balancing services that let you build a scalable and highly-available web front end in Azure. "/>
          </p:cNvPr>
          <p:cNvSpPr/>
          <p:nvPr/>
        </p:nvSpPr>
        <p:spPr>
          <a:xfrm>
            <a:off x="7359313" y="3928354"/>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App Gateway</a:t>
            </a:r>
          </a:p>
        </p:txBody>
      </p:sp>
      <p:sp>
        <p:nvSpPr>
          <p:cNvPr id="1209" name="Rectangle 1208">
            <a:hlinkClick r:id="rId31" tooltip="A network security group (NSG) contains a list of access control list (ACL) rules that allow or deny network traffic to your VM instances in a Virtual Network. "/>
          </p:cNvPr>
          <p:cNvSpPr/>
          <p:nvPr/>
        </p:nvSpPr>
        <p:spPr>
          <a:xfrm>
            <a:off x="7359313" y="4497140"/>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Network Security Groups</a:t>
            </a:r>
          </a:p>
        </p:txBody>
      </p:sp>
      <p:pic>
        <p:nvPicPr>
          <p:cNvPr id="1217" name="Picture 1216"/>
          <p:cNvPicPr>
            <a:picLocks noChangeAspect="1"/>
          </p:cNvPicPr>
          <p:nvPr/>
        </p:nvPicPr>
        <p:blipFill>
          <a:blip r:embed="rId32"/>
          <a:stretch>
            <a:fillRect/>
          </a:stretch>
        </p:blipFill>
        <p:spPr>
          <a:xfrm>
            <a:off x="4984281" y="1588378"/>
            <a:ext cx="1389730" cy="662917"/>
          </a:xfrm>
          <a:prstGeom prst="rect">
            <a:avLst/>
          </a:prstGeom>
        </p:spPr>
      </p:pic>
      <p:grpSp>
        <p:nvGrpSpPr>
          <p:cNvPr id="246" name="Group 245"/>
          <p:cNvGrpSpPr/>
          <p:nvPr/>
        </p:nvGrpSpPr>
        <p:grpSpPr>
          <a:xfrm>
            <a:off x="9352403" y="2632397"/>
            <a:ext cx="1046682" cy="198851"/>
            <a:chOff x="7548551" y="3629725"/>
            <a:chExt cx="1034476" cy="198851"/>
          </a:xfrm>
        </p:grpSpPr>
        <p:sp>
          <p:nvSpPr>
            <p:cNvPr id="594" name="Rectangle 593">
              <a:hlinkClick r:id="rId33" tooltip="With Azure Active Directory (AD) Privileged Identity Management, you can manage, control, and monitor access within your organization. This includes access to resources in Azure AD and other Microsoft online services like Office 365 or Microsoft Intune. "/>
            </p:cNvPr>
            <p:cNvSpPr/>
            <p:nvPr/>
          </p:nvSpPr>
          <p:spPr>
            <a:xfrm>
              <a:off x="7548551" y="3629725"/>
              <a:ext cx="1034476" cy="198851"/>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AD PIM</a:t>
              </a:r>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97" name="Freeform 113"/>
            <p:cNvSpPr>
              <a:spLocks noChangeAspect="1" noEditPoints="1"/>
            </p:cNvSpPr>
            <p:nvPr/>
          </p:nvSpPr>
          <p:spPr bwMode="black">
            <a:xfrm>
              <a:off x="7592248" y="3679858"/>
              <a:ext cx="10002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a:solidFill>
                <a:schemeClr val="tx1"/>
              </a:solidFill>
            </a:ln>
            <a:extLst/>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225" name="Group 1224"/>
          <p:cNvGrpSpPr/>
          <p:nvPr/>
        </p:nvGrpSpPr>
        <p:grpSpPr>
          <a:xfrm>
            <a:off x="2949990" y="4441576"/>
            <a:ext cx="325568" cy="429030"/>
            <a:chOff x="1928361" y="4345098"/>
            <a:chExt cx="325568" cy="429030"/>
          </a:xfrm>
        </p:grpSpPr>
        <p:grpSp>
          <p:nvGrpSpPr>
            <p:cNvPr id="357" name="Group 356"/>
            <p:cNvGrpSpPr/>
            <p:nvPr/>
          </p:nvGrpSpPr>
          <p:grpSpPr>
            <a:xfrm>
              <a:off x="1928361" y="4345098"/>
              <a:ext cx="130506" cy="265924"/>
              <a:chOff x="1053993" y="3879867"/>
              <a:chExt cx="191787" cy="390793"/>
            </a:xfrm>
          </p:grpSpPr>
          <p:sp>
            <p:nvSpPr>
              <p:cNvPr id="361" name="Rectangle 36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36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9" name="Group 318"/>
            <p:cNvGrpSpPr/>
            <p:nvPr/>
          </p:nvGrpSpPr>
          <p:grpSpPr>
            <a:xfrm>
              <a:off x="1993685" y="4399551"/>
              <a:ext cx="130506" cy="265924"/>
              <a:chOff x="1053993" y="3879867"/>
              <a:chExt cx="191787" cy="390793"/>
            </a:xfrm>
          </p:grpSpPr>
          <p:sp>
            <p:nvSpPr>
              <p:cNvPr id="327" name="Rectangle 32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33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1" name="Group 340"/>
            <p:cNvGrpSpPr/>
            <p:nvPr/>
          </p:nvGrpSpPr>
          <p:grpSpPr>
            <a:xfrm>
              <a:off x="2059009" y="4454004"/>
              <a:ext cx="130506" cy="265924"/>
              <a:chOff x="1053993" y="3879867"/>
              <a:chExt cx="191787" cy="390793"/>
            </a:xfrm>
          </p:grpSpPr>
          <p:sp>
            <p:nvSpPr>
              <p:cNvPr id="342" name="Rectangle 34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34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4333" y="4508456"/>
              <a:ext cx="129596" cy="26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3" name="Group 722"/>
          <p:cNvGrpSpPr/>
          <p:nvPr/>
        </p:nvGrpSpPr>
        <p:grpSpPr>
          <a:xfrm>
            <a:off x="2250142" y="4494228"/>
            <a:ext cx="260244" cy="374577"/>
            <a:chOff x="1993685" y="4399551"/>
            <a:chExt cx="260244" cy="374577"/>
          </a:xfrm>
        </p:grpSpPr>
        <p:grpSp>
          <p:nvGrpSpPr>
            <p:cNvPr id="726" name="Group 725"/>
            <p:cNvGrpSpPr/>
            <p:nvPr/>
          </p:nvGrpSpPr>
          <p:grpSpPr>
            <a:xfrm>
              <a:off x="1993685" y="4399551"/>
              <a:ext cx="130506" cy="265924"/>
              <a:chOff x="1053993" y="3879867"/>
              <a:chExt cx="191787" cy="390793"/>
            </a:xfrm>
          </p:grpSpPr>
          <p:sp>
            <p:nvSpPr>
              <p:cNvPr id="731" name="Rectangle 73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3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27" name="Group 726"/>
            <p:cNvGrpSpPr/>
            <p:nvPr/>
          </p:nvGrpSpPr>
          <p:grpSpPr>
            <a:xfrm>
              <a:off x="2059009" y="4454004"/>
              <a:ext cx="130506" cy="265924"/>
              <a:chOff x="1053993" y="3879867"/>
              <a:chExt cx="191787" cy="390793"/>
            </a:xfrm>
          </p:grpSpPr>
          <p:sp>
            <p:nvSpPr>
              <p:cNvPr id="729" name="Rectangle 728"/>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30"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4333" y="4508456"/>
              <a:ext cx="129596" cy="26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740" name="Elbow Connector 739"/>
          <p:cNvCxnSpPr>
            <a:stCxn id="737" idx="3"/>
            <a:endCxn id="728" idx="2"/>
          </p:cNvCxnSpPr>
          <p:nvPr/>
        </p:nvCxnSpPr>
        <p:spPr>
          <a:xfrm flipV="1">
            <a:off x="2134362" y="4868805"/>
            <a:ext cx="311226" cy="94985"/>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792" name="Group 791"/>
          <p:cNvGrpSpPr/>
          <p:nvPr/>
        </p:nvGrpSpPr>
        <p:grpSpPr>
          <a:xfrm>
            <a:off x="6012772" y="4389542"/>
            <a:ext cx="369982" cy="483963"/>
            <a:chOff x="3722638" y="4563405"/>
            <a:chExt cx="369982" cy="483963"/>
          </a:xfrm>
        </p:grpSpPr>
        <p:grpSp>
          <p:nvGrpSpPr>
            <p:cNvPr id="793" name="Group 792"/>
            <p:cNvGrpSpPr/>
            <p:nvPr/>
          </p:nvGrpSpPr>
          <p:grpSpPr>
            <a:xfrm>
              <a:off x="3722638" y="4563405"/>
              <a:ext cx="161775" cy="329639"/>
              <a:chOff x="1053993" y="3879867"/>
              <a:chExt cx="191787" cy="390793"/>
            </a:xfrm>
          </p:grpSpPr>
          <p:sp>
            <p:nvSpPr>
              <p:cNvPr id="803" name="Rectangle 802"/>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04"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4" name="Group 793"/>
            <p:cNvGrpSpPr/>
            <p:nvPr/>
          </p:nvGrpSpPr>
          <p:grpSpPr>
            <a:xfrm>
              <a:off x="3802247" y="4612504"/>
              <a:ext cx="161775" cy="329639"/>
              <a:chOff x="1053993" y="3879867"/>
              <a:chExt cx="191787" cy="390793"/>
            </a:xfrm>
          </p:grpSpPr>
          <p:sp>
            <p:nvSpPr>
              <p:cNvPr id="801" name="Rectangle 80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0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5" name="Group 794"/>
            <p:cNvGrpSpPr/>
            <p:nvPr/>
          </p:nvGrpSpPr>
          <p:grpSpPr>
            <a:xfrm>
              <a:off x="3851236" y="4668630"/>
              <a:ext cx="161775" cy="329639"/>
              <a:chOff x="1053993" y="3879867"/>
              <a:chExt cx="191787" cy="390793"/>
            </a:xfrm>
          </p:grpSpPr>
          <p:sp>
            <p:nvSpPr>
              <p:cNvPr id="799" name="Rectangle 798"/>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00"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96" name="Group 795"/>
            <p:cNvGrpSpPr/>
            <p:nvPr/>
          </p:nvGrpSpPr>
          <p:grpSpPr>
            <a:xfrm>
              <a:off x="3930845" y="4717729"/>
              <a:ext cx="161775" cy="329639"/>
              <a:chOff x="1053993" y="3879867"/>
              <a:chExt cx="191787" cy="390793"/>
            </a:xfrm>
          </p:grpSpPr>
          <p:sp>
            <p:nvSpPr>
              <p:cNvPr id="797" name="Rectangle 79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9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840" name="Elbow Connector 839"/>
          <p:cNvCxnSpPr>
            <a:stCxn id="693" idx="3"/>
            <a:endCxn id="1341" idx="2"/>
          </p:cNvCxnSpPr>
          <p:nvPr/>
        </p:nvCxnSpPr>
        <p:spPr>
          <a:xfrm flipH="1">
            <a:off x="5702963" y="2608113"/>
            <a:ext cx="202832" cy="774158"/>
          </a:xfrm>
          <a:prstGeom prst="bentConnector4">
            <a:avLst>
              <a:gd name="adj1" fmla="val 246260"/>
              <a:gd name="adj2" fmla="val 119686"/>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grpSp>
        <p:nvGrpSpPr>
          <p:cNvPr id="424" name="Group 423"/>
          <p:cNvGrpSpPr/>
          <p:nvPr/>
        </p:nvGrpSpPr>
        <p:grpSpPr>
          <a:xfrm>
            <a:off x="1148945" y="4192173"/>
            <a:ext cx="246056" cy="394373"/>
            <a:chOff x="1095783" y="4348720"/>
            <a:chExt cx="246056" cy="394373"/>
          </a:xfrm>
        </p:grpSpPr>
        <p:grpSp>
          <p:nvGrpSpPr>
            <p:cNvPr id="841" name="Group 840"/>
            <p:cNvGrpSpPr/>
            <p:nvPr/>
          </p:nvGrpSpPr>
          <p:grpSpPr>
            <a:xfrm>
              <a:off x="1095783" y="4348720"/>
              <a:ext cx="161775" cy="329639"/>
              <a:chOff x="1053993" y="3879867"/>
              <a:chExt cx="191787" cy="390793"/>
            </a:xfrm>
          </p:grpSpPr>
          <p:sp>
            <p:nvSpPr>
              <p:cNvPr id="842" name="Rectangle 84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43"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3" name="Group 852"/>
            <p:cNvGrpSpPr/>
            <p:nvPr/>
          </p:nvGrpSpPr>
          <p:grpSpPr>
            <a:xfrm>
              <a:off x="1180064" y="4413454"/>
              <a:ext cx="161775" cy="329639"/>
              <a:chOff x="1053993" y="3879867"/>
              <a:chExt cx="191787" cy="390793"/>
            </a:xfrm>
          </p:grpSpPr>
          <p:sp>
            <p:nvSpPr>
              <p:cNvPr id="854" name="Rectangle 85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55"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857" name="Elbow Connector 856"/>
          <p:cNvCxnSpPr>
            <a:stCxn id="680" idx="1"/>
            <a:endCxn id="843" idx="1"/>
          </p:cNvCxnSpPr>
          <p:nvPr/>
        </p:nvCxnSpPr>
        <p:spPr>
          <a:xfrm rot="10800000">
            <a:off x="1150073" y="4357149"/>
            <a:ext cx="56126" cy="843986"/>
          </a:xfrm>
          <a:prstGeom prst="bentConnector3">
            <a:avLst>
              <a:gd name="adj1" fmla="val 50729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2" name="Elbow Connector 861"/>
          <p:cNvCxnSpPr>
            <a:stCxn id="680" idx="1"/>
            <a:endCxn id="575" idx="1"/>
          </p:cNvCxnSpPr>
          <p:nvPr/>
        </p:nvCxnSpPr>
        <p:spPr>
          <a:xfrm rot="10800000">
            <a:off x="623703" y="4362485"/>
            <a:ext cx="582497" cy="838650"/>
          </a:xfrm>
          <a:prstGeom prst="bentConnector3">
            <a:avLst>
              <a:gd name="adj1" fmla="val 139245"/>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65" name="Rectangle 864">
            <a:hlinkClick r:id="rId35" tooltip="Free real-time protection capability that helps identify and remove viruses, spyware, and other malicious software, with configurable alerts when known malicious or unwanted software attempts to install itself or run on your Azure systems."/>
          </p:cNvPr>
          <p:cNvSpPr/>
          <p:nvPr/>
        </p:nvSpPr>
        <p:spPr>
          <a:xfrm>
            <a:off x="7359313" y="4212747"/>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Azure Antimalware</a:t>
            </a:r>
          </a:p>
        </p:txBody>
      </p:sp>
      <p:sp>
        <p:nvSpPr>
          <p:cNvPr id="867" name="Rectangle 866">
            <a:hlinkClick r:id="rId36" tooltip="In additional to encryption of all disks in the Azure fabric, you can also encrypt storage blobs, Windows VM disks, and Linux VM Disks"/>
          </p:cNvPr>
          <p:cNvSpPr/>
          <p:nvPr/>
        </p:nvSpPr>
        <p:spPr>
          <a:xfrm>
            <a:off x="7359313" y="5680430"/>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Disk &amp; Storage Encryption</a:t>
            </a:r>
          </a:p>
        </p:txBody>
      </p:sp>
      <p:grpSp>
        <p:nvGrpSpPr>
          <p:cNvPr id="924" name="Group 923"/>
          <p:cNvGrpSpPr/>
          <p:nvPr/>
        </p:nvGrpSpPr>
        <p:grpSpPr>
          <a:xfrm>
            <a:off x="1573143" y="4182137"/>
            <a:ext cx="246056" cy="394373"/>
            <a:chOff x="1095783" y="4348720"/>
            <a:chExt cx="246056" cy="394373"/>
          </a:xfrm>
        </p:grpSpPr>
        <p:grpSp>
          <p:nvGrpSpPr>
            <p:cNvPr id="925" name="Group 924"/>
            <p:cNvGrpSpPr/>
            <p:nvPr/>
          </p:nvGrpSpPr>
          <p:grpSpPr>
            <a:xfrm>
              <a:off x="1095783" y="4348720"/>
              <a:ext cx="161775" cy="329639"/>
              <a:chOff x="1053993" y="3879867"/>
              <a:chExt cx="191787" cy="390793"/>
            </a:xfrm>
          </p:grpSpPr>
          <p:sp>
            <p:nvSpPr>
              <p:cNvPr id="929" name="Rectangle 928"/>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930"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6" name="Group 925"/>
            <p:cNvGrpSpPr/>
            <p:nvPr/>
          </p:nvGrpSpPr>
          <p:grpSpPr>
            <a:xfrm>
              <a:off x="1180064" y="4413454"/>
              <a:ext cx="161775" cy="329639"/>
              <a:chOff x="1053993" y="3879867"/>
              <a:chExt cx="191787" cy="390793"/>
            </a:xfrm>
          </p:grpSpPr>
          <p:sp>
            <p:nvSpPr>
              <p:cNvPr id="927" name="Rectangle 92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928" name="Picture 30"/>
              <p:cNvPicPr>
                <a:picLocks noChangeAspect="1"/>
              </p:cNvPicPr>
              <p:nvPr/>
            </p:nvPicPr>
            <p:blipFill>
              <a:blip r:embed="rId3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601" name="Elbow Connector 600"/>
          <p:cNvCxnSpPr>
            <a:stCxn id="1598" idx="4"/>
            <a:endCxn id="509" idx="1"/>
          </p:cNvCxnSpPr>
          <p:nvPr/>
        </p:nvCxnSpPr>
        <p:spPr>
          <a:xfrm rot="5400000">
            <a:off x="563986" y="1643076"/>
            <a:ext cx="1064416" cy="1717822"/>
          </a:xfrm>
          <a:prstGeom prst="bentConnector4">
            <a:avLst>
              <a:gd name="adj1" fmla="val 20219"/>
              <a:gd name="adj2" fmla="val 103235"/>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4" name="Elbow Connector 633"/>
          <p:cNvCxnSpPr>
            <a:stCxn id="1598" idx="4"/>
            <a:endCxn id="1628" idx="0"/>
          </p:cNvCxnSpPr>
          <p:nvPr/>
        </p:nvCxnSpPr>
        <p:spPr>
          <a:xfrm rot="16200000" flipH="1">
            <a:off x="4599052" y="-674168"/>
            <a:ext cx="447032" cy="5734926"/>
          </a:xfrm>
          <a:prstGeom prst="bentConnector3">
            <a:avLst>
              <a:gd name="adj1" fmla="val 42010"/>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6" name="Rectangle 635">
            <a:hlinkClick r:id="rId37" tooltip="Transparent data encryption helps protect against the threat of malicious activity by performing real-time encryption and decryption of the database, associated backups, and transaction log files at rest without requiring changes to the application"/>
          </p:cNvPr>
          <p:cNvSpPr/>
          <p:nvPr/>
        </p:nvSpPr>
        <p:spPr>
          <a:xfrm>
            <a:off x="7359313" y="5393946"/>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SQL Encryption &amp; Firewall</a:t>
            </a:r>
          </a:p>
        </p:txBody>
      </p:sp>
      <p:sp>
        <p:nvSpPr>
          <p:cNvPr id="641" name="Rectangle 640">
            <a:hlinkClick r:id="rId38" tooltip="Windows Hello for Business replaces passwords with strong two-factor authentication on PCs and mobile devices. This authentication consists of a new type of user credential that is tied to a device and a biometric or PIN."/>
          </p:cNvPr>
          <p:cNvSpPr/>
          <p:nvPr/>
        </p:nvSpPr>
        <p:spPr>
          <a:xfrm>
            <a:off x="9352403" y="3451390"/>
            <a:ext cx="1046682" cy="370896"/>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Hello for Business</a:t>
            </a:r>
          </a:p>
        </p:txBody>
      </p:sp>
      <p:grpSp>
        <p:nvGrpSpPr>
          <p:cNvPr id="933" name="Group 932"/>
          <p:cNvGrpSpPr/>
          <p:nvPr/>
        </p:nvGrpSpPr>
        <p:grpSpPr>
          <a:xfrm>
            <a:off x="622575" y="4197821"/>
            <a:ext cx="241385" cy="383441"/>
            <a:chOff x="628680" y="4445827"/>
            <a:chExt cx="241385" cy="383441"/>
          </a:xfrm>
        </p:grpSpPr>
        <p:grpSp>
          <p:nvGrpSpPr>
            <p:cNvPr id="573" name="Group 572"/>
            <p:cNvGrpSpPr/>
            <p:nvPr/>
          </p:nvGrpSpPr>
          <p:grpSpPr>
            <a:xfrm>
              <a:off x="628680" y="4445827"/>
              <a:ext cx="161774" cy="334139"/>
              <a:chOff x="1053993" y="3874293"/>
              <a:chExt cx="191786" cy="396128"/>
            </a:xfrm>
          </p:grpSpPr>
          <p:sp>
            <p:nvSpPr>
              <p:cNvPr id="574" name="Rectangle 57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575" name="Picture 30"/>
              <p:cNvPicPr>
                <a:picLocks noChangeAspect="1"/>
              </p:cNvPicPr>
              <p:nvPr/>
            </p:nvPicPr>
            <p:blipFill>
              <a:blip r:embed="rId3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29" y="3874293"/>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76" name="Group 575"/>
            <p:cNvGrpSpPr/>
            <p:nvPr/>
          </p:nvGrpSpPr>
          <p:grpSpPr>
            <a:xfrm>
              <a:off x="708290" y="4499629"/>
              <a:ext cx="161775" cy="329639"/>
              <a:chOff x="1053993" y="3879867"/>
              <a:chExt cx="191787" cy="390793"/>
            </a:xfrm>
          </p:grpSpPr>
          <p:sp>
            <p:nvSpPr>
              <p:cNvPr id="577" name="Rectangle 57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578" name="Picture 30"/>
              <p:cNvPicPr>
                <a:picLocks noChangeAspect="1"/>
              </p:cNvPicPr>
              <p:nvPr/>
            </p:nvPicPr>
            <p:blipFill>
              <a:blip r:embed="rId3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007" name="Group 1006"/>
          <p:cNvGrpSpPr/>
          <p:nvPr/>
        </p:nvGrpSpPr>
        <p:grpSpPr>
          <a:xfrm>
            <a:off x="5871394" y="4273578"/>
            <a:ext cx="616349" cy="495043"/>
            <a:chOff x="-994778" y="3522934"/>
            <a:chExt cx="616349" cy="495043"/>
          </a:xfrm>
        </p:grpSpPr>
        <p:sp>
          <p:nvSpPr>
            <p:cNvPr id="1008" name="Rounded Rectangle 1007"/>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009" name="Picture 1008"/>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010"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grpSp>
        <p:nvGrpSpPr>
          <p:cNvPr id="1015" name="Group 1014"/>
          <p:cNvGrpSpPr/>
          <p:nvPr/>
        </p:nvGrpSpPr>
        <p:grpSpPr>
          <a:xfrm>
            <a:off x="2144971" y="4409146"/>
            <a:ext cx="505393" cy="495043"/>
            <a:chOff x="-994778" y="3522934"/>
            <a:chExt cx="505393" cy="495043"/>
          </a:xfrm>
        </p:grpSpPr>
        <p:sp>
          <p:nvSpPr>
            <p:cNvPr id="1016" name="Rounded Rectangle 1015"/>
            <p:cNvSpPr/>
            <p:nvPr/>
          </p:nvSpPr>
          <p:spPr>
            <a:xfrm>
              <a:off x="-994778" y="3522934"/>
              <a:ext cx="505393"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018" name="Freeform 6"/>
            <p:cNvSpPr>
              <a:spLocks noEditPoints="1"/>
            </p:cNvSpPr>
            <p:nvPr/>
          </p:nvSpPr>
          <p:spPr bwMode="auto">
            <a:xfrm>
              <a:off x="-812142" y="3717693"/>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503" name="Picture 502"/>
          <p:cNvPicPr>
            <a:picLocks noChangeAspect="1"/>
          </p:cNvPicPr>
          <p:nvPr/>
        </p:nvPicPr>
        <p:blipFill>
          <a:blip r:embed="rId20"/>
          <a:stretch>
            <a:fillRect/>
          </a:stretch>
        </p:blipFill>
        <p:spPr>
          <a:xfrm>
            <a:off x="1915753" y="3392803"/>
            <a:ext cx="219824" cy="119200"/>
          </a:xfrm>
          <a:prstGeom prst="rect">
            <a:avLst/>
          </a:prstGeom>
        </p:spPr>
      </p:pic>
      <p:grpSp>
        <p:nvGrpSpPr>
          <p:cNvPr id="11" name="Group 10"/>
          <p:cNvGrpSpPr/>
          <p:nvPr/>
        </p:nvGrpSpPr>
        <p:grpSpPr>
          <a:xfrm>
            <a:off x="10716970" y="5459119"/>
            <a:ext cx="1329469" cy="382917"/>
            <a:chOff x="10689561" y="5367540"/>
            <a:chExt cx="1329469" cy="382917"/>
          </a:xfrm>
        </p:grpSpPr>
        <p:sp>
          <p:nvSpPr>
            <p:cNvPr id="444" name="Rectangle 443">
              <a:hlinkClick r:id="rId40" tooltip="Functionality in Windows 10 that helps identify personal and business information, determine which apps have access to business data, and provide basic controls to protect against inadvertent disclosure (e.g. Copy and Paste restrictions)."/>
            </p:cNvPr>
            <p:cNvSpPr/>
            <p:nvPr/>
          </p:nvSpPr>
          <p:spPr>
            <a:xfrm>
              <a:off x="10689561" y="5367540"/>
              <a:ext cx="1329469" cy="38291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a:t>
              </a:r>
              <a:b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b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Info Protection</a:t>
              </a:r>
            </a:p>
          </p:txBody>
        </p:sp>
        <p:pic>
          <p:nvPicPr>
            <p:cNvPr id="1071" name="Picture 1070"/>
            <p:cNvPicPr>
              <a:picLocks noChangeAspect="1"/>
            </p:cNvPicPr>
            <p:nvPr/>
          </p:nvPicPr>
          <p:blipFill>
            <a:blip r:embed="rId8">
              <a:duotone>
                <a:prstClr val="black"/>
                <a:schemeClr val="accent1">
                  <a:tint val="45000"/>
                  <a:satMod val="400000"/>
                </a:schemeClr>
              </a:duotone>
            </a:blip>
            <a:stretch>
              <a:fillRect/>
            </a:stretch>
          </p:blipFill>
          <p:spPr>
            <a:xfrm>
              <a:off x="10748533" y="5416916"/>
              <a:ext cx="167254" cy="164690"/>
            </a:xfrm>
            <a:prstGeom prst="rect">
              <a:avLst/>
            </a:prstGeom>
          </p:spPr>
        </p:pic>
      </p:grpSp>
      <p:sp>
        <p:nvSpPr>
          <p:cNvPr id="1097" name="Rectangle 1096"/>
          <p:cNvSpPr/>
          <p:nvPr/>
        </p:nvSpPr>
        <p:spPr>
          <a:xfrm>
            <a:off x="4447914" y="3844354"/>
            <a:ext cx="600216" cy="15140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16" name="Group 815"/>
          <p:cNvGrpSpPr/>
          <p:nvPr/>
        </p:nvGrpSpPr>
        <p:grpSpPr>
          <a:xfrm>
            <a:off x="4595311" y="4389635"/>
            <a:ext cx="369982" cy="483963"/>
            <a:chOff x="3722638" y="4563405"/>
            <a:chExt cx="369982" cy="483963"/>
          </a:xfrm>
        </p:grpSpPr>
        <p:grpSp>
          <p:nvGrpSpPr>
            <p:cNvPr id="824" name="Group 823"/>
            <p:cNvGrpSpPr/>
            <p:nvPr/>
          </p:nvGrpSpPr>
          <p:grpSpPr>
            <a:xfrm>
              <a:off x="3722638" y="4563405"/>
              <a:ext cx="161775" cy="329639"/>
              <a:chOff x="1053993" y="3879867"/>
              <a:chExt cx="191787" cy="390793"/>
            </a:xfrm>
          </p:grpSpPr>
          <p:sp>
            <p:nvSpPr>
              <p:cNvPr id="834" name="Rectangle 83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3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5" name="Group 824"/>
            <p:cNvGrpSpPr/>
            <p:nvPr/>
          </p:nvGrpSpPr>
          <p:grpSpPr>
            <a:xfrm>
              <a:off x="3802247" y="4612504"/>
              <a:ext cx="161775" cy="329639"/>
              <a:chOff x="1053993" y="3879867"/>
              <a:chExt cx="191787" cy="390793"/>
            </a:xfrm>
          </p:grpSpPr>
          <p:sp>
            <p:nvSpPr>
              <p:cNvPr id="832" name="Rectangle 83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3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6" name="Group 825"/>
            <p:cNvGrpSpPr/>
            <p:nvPr/>
          </p:nvGrpSpPr>
          <p:grpSpPr>
            <a:xfrm>
              <a:off x="3851236" y="4668630"/>
              <a:ext cx="161775" cy="329639"/>
              <a:chOff x="1053993" y="3879867"/>
              <a:chExt cx="191787" cy="390793"/>
            </a:xfrm>
          </p:grpSpPr>
          <p:sp>
            <p:nvSpPr>
              <p:cNvPr id="830" name="Rectangle 829"/>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3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27" name="Group 826"/>
            <p:cNvGrpSpPr/>
            <p:nvPr/>
          </p:nvGrpSpPr>
          <p:grpSpPr>
            <a:xfrm>
              <a:off x="3930845" y="4717729"/>
              <a:ext cx="161775" cy="329639"/>
              <a:chOff x="1053993" y="3879867"/>
              <a:chExt cx="191787" cy="390793"/>
            </a:xfrm>
          </p:grpSpPr>
          <p:sp>
            <p:nvSpPr>
              <p:cNvPr id="828" name="Rectangle 827"/>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829"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6" name="Rectangle 235"/>
          <p:cNvSpPr/>
          <p:nvPr/>
        </p:nvSpPr>
        <p:spPr>
          <a:xfrm>
            <a:off x="296467" y="3790777"/>
            <a:ext cx="6557455" cy="1642883"/>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a:ea typeface="+mn-ea"/>
                <a:cs typeface="+mn-cs"/>
              </a:rPr>
              <a:t>Enterprise Servers</a:t>
            </a:r>
          </a:p>
        </p:txBody>
      </p:sp>
      <p:grpSp>
        <p:nvGrpSpPr>
          <p:cNvPr id="979" name="Group 978"/>
          <p:cNvGrpSpPr/>
          <p:nvPr/>
        </p:nvGrpSpPr>
        <p:grpSpPr>
          <a:xfrm>
            <a:off x="4473670" y="4331311"/>
            <a:ext cx="616349" cy="495043"/>
            <a:chOff x="-994778" y="3522934"/>
            <a:chExt cx="616349" cy="495043"/>
          </a:xfrm>
        </p:grpSpPr>
        <p:sp>
          <p:nvSpPr>
            <p:cNvPr id="980" name="Rounded Rectangle 979"/>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981" name="Picture 980"/>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982"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737" name="Picture 736"/>
          <p:cNvPicPr>
            <a:picLocks noChangeAspect="1"/>
          </p:cNvPicPr>
          <p:nvPr/>
        </p:nvPicPr>
        <p:blipFill>
          <a:blip r:embed="rId20"/>
          <a:stretch>
            <a:fillRect/>
          </a:stretch>
        </p:blipFill>
        <p:spPr>
          <a:xfrm>
            <a:off x="1914538" y="4904190"/>
            <a:ext cx="219824" cy="119200"/>
          </a:xfrm>
          <a:prstGeom prst="rect">
            <a:avLst/>
          </a:prstGeom>
        </p:spPr>
      </p:pic>
      <p:cxnSp>
        <p:nvCxnSpPr>
          <p:cNvPr id="739" name="Elbow Connector 738"/>
          <p:cNvCxnSpPr>
            <a:stCxn id="721" idx="2"/>
            <a:endCxn id="737" idx="3"/>
          </p:cNvCxnSpPr>
          <p:nvPr/>
        </p:nvCxnSpPr>
        <p:spPr>
          <a:xfrm rot="5400000">
            <a:off x="2625969" y="4378999"/>
            <a:ext cx="93184" cy="1076398"/>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39" name="Elbow Connector 838"/>
          <p:cNvCxnSpPr>
            <a:stCxn id="836" idx="1"/>
            <a:endCxn id="737" idx="3"/>
          </p:cNvCxnSpPr>
          <p:nvPr/>
        </p:nvCxnSpPr>
        <p:spPr>
          <a:xfrm rot="10800000" flipV="1">
            <a:off x="2134363" y="4963306"/>
            <a:ext cx="2021087" cy="483"/>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52" name="Elbow Connector 851"/>
          <p:cNvCxnSpPr>
            <a:stCxn id="855" idx="2"/>
            <a:endCxn id="737" idx="1"/>
          </p:cNvCxnSpPr>
          <p:nvPr/>
        </p:nvCxnSpPr>
        <p:spPr>
          <a:xfrm rot="16200000" flipH="1">
            <a:off x="1425986" y="4475238"/>
            <a:ext cx="377244" cy="599860"/>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856" name="Elbow Connector 855"/>
          <p:cNvCxnSpPr>
            <a:stCxn id="578" idx="2"/>
            <a:endCxn id="737" idx="1"/>
          </p:cNvCxnSpPr>
          <p:nvPr/>
        </p:nvCxnSpPr>
        <p:spPr>
          <a:xfrm rot="16200000" flipH="1">
            <a:off x="1157823" y="4207075"/>
            <a:ext cx="382528" cy="1130901"/>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36" name="Picture 835"/>
          <p:cNvPicPr>
            <a:picLocks noChangeAspect="1"/>
          </p:cNvPicPr>
          <p:nvPr/>
        </p:nvPicPr>
        <p:blipFill>
          <a:blip r:embed="rId20"/>
          <a:stretch>
            <a:fillRect/>
          </a:stretch>
        </p:blipFill>
        <p:spPr>
          <a:xfrm>
            <a:off x="4155449" y="4903707"/>
            <a:ext cx="219824" cy="119200"/>
          </a:xfrm>
          <a:prstGeom prst="rect">
            <a:avLst/>
          </a:prstGeom>
        </p:spPr>
      </p:pic>
      <p:cxnSp>
        <p:nvCxnSpPr>
          <p:cNvPr id="838" name="Elbow Connector 837"/>
          <p:cNvCxnSpPr>
            <a:stCxn id="829" idx="2"/>
            <a:endCxn id="836" idx="3"/>
          </p:cNvCxnSpPr>
          <p:nvPr/>
        </p:nvCxnSpPr>
        <p:spPr>
          <a:xfrm rot="5400000">
            <a:off x="4585268" y="4663604"/>
            <a:ext cx="89709" cy="509697"/>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129" name="Elbow Connector 1128"/>
          <p:cNvCxnSpPr>
            <a:stCxn id="554" idx="2"/>
            <a:endCxn id="866" idx="1"/>
          </p:cNvCxnSpPr>
          <p:nvPr/>
        </p:nvCxnSpPr>
        <p:spPr>
          <a:xfrm rot="5400000">
            <a:off x="7985281" y="1534087"/>
            <a:ext cx="341811" cy="846702"/>
          </a:xfrm>
          <a:prstGeom prst="bentConnector4">
            <a:avLst>
              <a:gd name="adj1" fmla="val 44609"/>
              <a:gd name="adj2" fmla="val 28565"/>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44" name="Elbow Connector 1143"/>
          <p:cNvCxnSpPr>
            <a:stCxn id="304" idx="0"/>
            <a:endCxn id="1598" idx="4"/>
          </p:cNvCxnSpPr>
          <p:nvPr/>
        </p:nvCxnSpPr>
        <p:spPr>
          <a:xfrm rot="16200000" flipV="1">
            <a:off x="5840642" y="-1915757"/>
            <a:ext cx="150833" cy="7921905"/>
          </a:xfrm>
          <a:prstGeom prst="bentConnector3">
            <a:avLst>
              <a:gd name="adj1" fmla="val 50000"/>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8" name="Group 207"/>
          <p:cNvGrpSpPr/>
          <p:nvPr/>
        </p:nvGrpSpPr>
        <p:grpSpPr>
          <a:xfrm>
            <a:off x="7359313" y="4781534"/>
            <a:ext cx="1582887" cy="219445"/>
            <a:chOff x="7336585" y="4783401"/>
            <a:chExt cx="1582887" cy="219445"/>
          </a:xfrm>
        </p:grpSpPr>
        <p:sp>
          <p:nvSpPr>
            <p:cNvPr id="1152" name="Rectangle 1151">
              <a:hlinkClick r:id="rId41" tooltip="Reduce seucrity risk by using secure platform components for notification hubs, machine learning, docDb, IoT, analytics, web services, and more"/>
            </p:cNvPr>
            <p:cNvSpPr/>
            <p:nvPr/>
          </p:nvSpPr>
          <p:spPr>
            <a:xfrm>
              <a:off x="7336585" y="4783401"/>
              <a:ext cx="1582887"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1249" name="Group 1248"/>
            <p:cNvGrpSpPr/>
            <p:nvPr/>
          </p:nvGrpSpPr>
          <p:grpSpPr>
            <a:xfrm>
              <a:off x="8028851" y="4873303"/>
              <a:ext cx="188672" cy="45719"/>
              <a:chOff x="6660452" y="3094221"/>
              <a:chExt cx="188672" cy="45719"/>
            </a:xfrm>
          </p:grpSpPr>
          <p:sp>
            <p:nvSpPr>
              <p:cNvPr id="1153" name="Oval 1152"/>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4" name="Oval 1153"/>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5" name="Oval 1154"/>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56" name="Group 1155"/>
          <p:cNvGrpSpPr/>
          <p:nvPr/>
        </p:nvGrpSpPr>
        <p:grpSpPr>
          <a:xfrm>
            <a:off x="4624319" y="3104093"/>
            <a:ext cx="270423" cy="353733"/>
            <a:chOff x="3722638" y="4563405"/>
            <a:chExt cx="369982" cy="483963"/>
          </a:xfrm>
        </p:grpSpPr>
        <p:grpSp>
          <p:nvGrpSpPr>
            <p:cNvPr id="1157" name="Group 1156"/>
            <p:cNvGrpSpPr/>
            <p:nvPr/>
          </p:nvGrpSpPr>
          <p:grpSpPr>
            <a:xfrm>
              <a:off x="3722638" y="4563405"/>
              <a:ext cx="161775" cy="329639"/>
              <a:chOff x="1053993" y="3879867"/>
              <a:chExt cx="191787" cy="390793"/>
            </a:xfrm>
          </p:grpSpPr>
          <p:sp>
            <p:nvSpPr>
              <p:cNvPr id="1167" name="Rectangle 1166"/>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8"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8" name="Group 1157"/>
            <p:cNvGrpSpPr/>
            <p:nvPr/>
          </p:nvGrpSpPr>
          <p:grpSpPr>
            <a:xfrm>
              <a:off x="3802247" y="4612504"/>
              <a:ext cx="161775" cy="329639"/>
              <a:chOff x="1053993" y="3879867"/>
              <a:chExt cx="191787" cy="390793"/>
            </a:xfrm>
          </p:grpSpPr>
          <p:sp>
            <p:nvSpPr>
              <p:cNvPr id="1165" name="Rectangle 1164"/>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6"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9" name="Group 1158"/>
            <p:cNvGrpSpPr/>
            <p:nvPr/>
          </p:nvGrpSpPr>
          <p:grpSpPr>
            <a:xfrm>
              <a:off x="3851236" y="4668630"/>
              <a:ext cx="161775" cy="329639"/>
              <a:chOff x="1053993" y="3879867"/>
              <a:chExt cx="191787" cy="390793"/>
            </a:xfrm>
          </p:grpSpPr>
          <p:sp>
            <p:nvSpPr>
              <p:cNvPr id="1163" name="Rectangle 1162"/>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4"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60" name="Group 1159"/>
            <p:cNvGrpSpPr/>
            <p:nvPr/>
          </p:nvGrpSpPr>
          <p:grpSpPr>
            <a:xfrm>
              <a:off x="3930845" y="4717729"/>
              <a:ext cx="161775" cy="329639"/>
              <a:chOff x="1053993" y="3879867"/>
              <a:chExt cx="191787" cy="390793"/>
            </a:xfrm>
          </p:grpSpPr>
          <p:sp>
            <p:nvSpPr>
              <p:cNvPr id="1161" name="Rectangle 1160"/>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162"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171" name="Group 1170"/>
          <p:cNvGrpSpPr/>
          <p:nvPr/>
        </p:nvGrpSpPr>
        <p:grpSpPr>
          <a:xfrm>
            <a:off x="4474942" y="2937668"/>
            <a:ext cx="616349" cy="495043"/>
            <a:chOff x="-797057" y="2820126"/>
            <a:chExt cx="616349" cy="495043"/>
          </a:xfrm>
        </p:grpSpPr>
        <p:grpSp>
          <p:nvGrpSpPr>
            <p:cNvPr id="1172" name="Group 1171"/>
            <p:cNvGrpSpPr/>
            <p:nvPr/>
          </p:nvGrpSpPr>
          <p:grpSpPr>
            <a:xfrm>
              <a:off x="-797057" y="2820126"/>
              <a:ext cx="616349" cy="495043"/>
              <a:chOff x="-994778" y="3522934"/>
              <a:chExt cx="616349" cy="495043"/>
            </a:xfrm>
          </p:grpSpPr>
          <p:sp>
            <p:nvSpPr>
              <p:cNvPr id="1174" name="Rounded Rectangle 1173"/>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175" name="Picture 1174"/>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176"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1173" name="Picture 1172"/>
            <p:cNvPicPr>
              <a:picLocks noChangeAspect="1"/>
            </p:cNvPicPr>
            <p:nvPr/>
          </p:nvPicPr>
          <p:blipFill rotWithShape="1">
            <a:blip r:embed="rId42"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643942" y="2915144"/>
              <a:ext cx="216369" cy="164753"/>
            </a:xfrm>
            <a:prstGeom prst="rect">
              <a:avLst/>
            </a:prstGeom>
          </p:spPr>
        </p:pic>
      </p:grpSp>
      <p:cxnSp>
        <p:nvCxnSpPr>
          <p:cNvPr id="1294" name="Elbow Connector 1293"/>
          <p:cNvCxnSpPr>
            <a:stCxn id="1301" idx="2"/>
            <a:endCxn id="503" idx="3"/>
          </p:cNvCxnSpPr>
          <p:nvPr/>
        </p:nvCxnSpPr>
        <p:spPr>
          <a:xfrm rot="5400000">
            <a:off x="2991491" y="2498452"/>
            <a:ext cx="98037" cy="1809864"/>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322" name="Group 1321"/>
          <p:cNvGrpSpPr/>
          <p:nvPr/>
        </p:nvGrpSpPr>
        <p:grpSpPr>
          <a:xfrm>
            <a:off x="3579672" y="2849821"/>
            <a:ext cx="616349" cy="504545"/>
            <a:chOff x="3609478" y="3121022"/>
            <a:chExt cx="616349" cy="504545"/>
          </a:xfrm>
        </p:grpSpPr>
        <p:grpSp>
          <p:nvGrpSpPr>
            <p:cNvPr id="1295" name="Group 1294"/>
            <p:cNvGrpSpPr/>
            <p:nvPr/>
          </p:nvGrpSpPr>
          <p:grpSpPr>
            <a:xfrm>
              <a:off x="3763533" y="3271834"/>
              <a:ext cx="270423" cy="353733"/>
              <a:chOff x="3722638" y="4563405"/>
              <a:chExt cx="369982" cy="483963"/>
            </a:xfrm>
          </p:grpSpPr>
          <p:grpSp>
            <p:nvGrpSpPr>
              <p:cNvPr id="1296" name="Group 1295"/>
              <p:cNvGrpSpPr/>
              <p:nvPr/>
            </p:nvGrpSpPr>
            <p:grpSpPr>
              <a:xfrm>
                <a:off x="3722638" y="4563405"/>
                <a:ext cx="161775" cy="329639"/>
                <a:chOff x="1053993" y="3879867"/>
                <a:chExt cx="191787" cy="390793"/>
              </a:xfrm>
            </p:grpSpPr>
            <p:sp>
              <p:nvSpPr>
                <p:cNvPr id="1306" name="Rectangle 1305"/>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7"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7" name="Group 1296"/>
              <p:cNvGrpSpPr/>
              <p:nvPr/>
            </p:nvGrpSpPr>
            <p:grpSpPr>
              <a:xfrm>
                <a:off x="3802247" y="4612504"/>
                <a:ext cx="161775" cy="329639"/>
                <a:chOff x="1053993" y="3879867"/>
                <a:chExt cx="191787" cy="390793"/>
              </a:xfrm>
            </p:grpSpPr>
            <p:sp>
              <p:nvSpPr>
                <p:cNvPr id="1304" name="Rectangle 130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8" name="Group 1297"/>
              <p:cNvGrpSpPr/>
              <p:nvPr/>
            </p:nvGrpSpPr>
            <p:grpSpPr>
              <a:xfrm>
                <a:off x="3851236" y="4668630"/>
                <a:ext cx="161775" cy="329639"/>
                <a:chOff x="1053993" y="3879867"/>
                <a:chExt cx="191787" cy="390793"/>
              </a:xfrm>
            </p:grpSpPr>
            <p:sp>
              <p:nvSpPr>
                <p:cNvPr id="1302" name="Rectangle 130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299" name="Group 1298"/>
              <p:cNvGrpSpPr/>
              <p:nvPr/>
            </p:nvGrpSpPr>
            <p:grpSpPr>
              <a:xfrm>
                <a:off x="3930845" y="4717729"/>
                <a:ext cx="161775" cy="329639"/>
                <a:chOff x="1053993" y="3879867"/>
                <a:chExt cx="191787" cy="390793"/>
              </a:xfrm>
            </p:grpSpPr>
            <p:sp>
              <p:nvSpPr>
                <p:cNvPr id="1300" name="Rectangle 1299"/>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0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08" name="Group 1307"/>
            <p:cNvGrpSpPr/>
            <p:nvPr/>
          </p:nvGrpSpPr>
          <p:grpSpPr>
            <a:xfrm>
              <a:off x="3609478" y="3121022"/>
              <a:ext cx="616349" cy="495043"/>
              <a:chOff x="-797057" y="2820126"/>
              <a:chExt cx="616349" cy="495043"/>
            </a:xfrm>
          </p:grpSpPr>
          <p:grpSp>
            <p:nvGrpSpPr>
              <p:cNvPr id="1309" name="Group 1308"/>
              <p:cNvGrpSpPr/>
              <p:nvPr/>
            </p:nvGrpSpPr>
            <p:grpSpPr>
              <a:xfrm>
                <a:off x="-797057" y="2820126"/>
                <a:ext cx="616349" cy="495043"/>
                <a:chOff x="-994778" y="3522934"/>
                <a:chExt cx="616349" cy="495043"/>
              </a:xfrm>
            </p:grpSpPr>
            <p:sp>
              <p:nvSpPr>
                <p:cNvPr id="1311" name="Rounded Rectangle 1310"/>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312" name="Picture 1311"/>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313"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1310" name="Picture 1309"/>
              <p:cNvPicPr>
                <a:picLocks noChangeAspect="1"/>
              </p:cNvPicPr>
              <p:nvPr/>
            </p:nvPicPr>
            <p:blipFill rotWithShape="1">
              <a:blip r:embed="rId42"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643942" y="2915144"/>
                <a:ext cx="216369" cy="164753"/>
              </a:xfrm>
              <a:prstGeom prst="rect">
                <a:avLst/>
              </a:prstGeom>
            </p:spPr>
          </p:pic>
        </p:grpSp>
      </p:grpSp>
      <p:grpSp>
        <p:nvGrpSpPr>
          <p:cNvPr id="1336" name="Group 1335"/>
          <p:cNvGrpSpPr/>
          <p:nvPr/>
        </p:nvGrpSpPr>
        <p:grpSpPr>
          <a:xfrm>
            <a:off x="5394788" y="2887228"/>
            <a:ext cx="616349" cy="504545"/>
            <a:chOff x="3609478" y="3121022"/>
            <a:chExt cx="616349" cy="504545"/>
          </a:xfrm>
        </p:grpSpPr>
        <p:grpSp>
          <p:nvGrpSpPr>
            <p:cNvPr id="1337" name="Group 1336"/>
            <p:cNvGrpSpPr/>
            <p:nvPr/>
          </p:nvGrpSpPr>
          <p:grpSpPr>
            <a:xfrm>
              <a:off x="3763533" y="3271834"/>
              <a:ext cx="270423" cy="353733"/>
              <a:chOff x="3722638" y="4563405"/>
              <a:chExt cx="369982" cy="483963"/>
            </a:xfrm>
          </p:grpSpPr>
          <p:grpSp>
            <p:nvGrpSpPr>
              <p:cNvPr id="1344" name="Group 1343"/>
              <p:cNvGrpSpPr/>
              <p:nvPr/>
            </p:nvGrpSpPr>
            <p:grpSpPr>
              <a:xfrm>
                <a:off x="3722638" y="4563405"/>
                <a:ext cx="161775" cy="329639"/>
                <a:chOff x="1053993" y="3879867"/>
                <a:chExt cx="191787" cy="390793"/>
              </a:xfrm>
            </p:grpSpPr>
            <p:sp>
              <p:nvSpPr>
                <p:cNvPr id="1354" name="Rectangle 135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5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5" name="Group 1344"/>
              <p:cNvGrpSpPr/>
              <p:nvPr/>
            </p:nvGrpSpPr>
            <p:grpSpPr>
              <a:xfrm>
                <a:off x="3802247" y="4612504"/>
                <a:ext cx="161775" cy="329639"/>
                <a:chOff x="1053993" y="3879867"/>
                <a:chExt cx="191787" cy="390793"/>
              </a:xfrm>
            </p:grpSpPr>
            <p:sp>
              <p:nvSpPr>
                <p:cNvPr id="1352" name="Rectangle 135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5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6" name="Group 1345"/>
              <p:cNvGrpSpPr/>
              <p:nvPr/>
            </p:nvGrpSpPr>
            <p:grpSpPr>
              <a:xfrm>
                <a:off x="3851236" y="4668630"/>
                <a:ext cx="161775" cy="329639"/>
                <a:chOff x="1053993" y="3879867"/>
                <a:chExt cx="191787" cy="390793"/>
              </a:xfrm>
            </p:grpSpPr>
            <p:sp>
              <p:nvSpPr>
                <p:cNvPr id="1350" name="Rectangle 1349"/>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5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47" name="Group 1346"/>
              <p:cNvGrpSpPr/>
              <p:nvPr/>
            </p:nvGrpSpPr>
            <p:grpSpPr>
              <a:xfrm>
                <a:off x="3930845" y="4717729"/>
                <a:ext cx="161775" cy="329639"/>
                <a:chOff x="1053993" y="3879867"/>
                <a:chExt cx="191787" cy="390793"/>
              </a:xfrm>
            </p:grpSpPr>
            <p:sp>
              <p:nvSpPr>
                <p:cNvPr id="1348" name="Rectangle 1347"/>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1349"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338" name="Group 1337"/>
            <p:cNvGrpSpPr/>
            <p:nvPr/>
          </p:nvGrpSpPr>
          <p:grpSpPr>
            <a:xfrm>
              <a:off x="3609478" y="3121022"/>
              <a:ext cx="616349" cy="495043"/>
              <a:chOff x="-797057" y="2820126"/>
              <a:chExt cx="616349" cy="495043"/>
            </a:xfrm>
          </p:grpSpPr>
          <p:grpSp>
            <p:nvGrpSpPr>
              <p:cNvPr id="1339" name="Group 1338"/>
              <p:cNvGrpSpPr/>
              <p:nvPr/>
            </p:nvGrpSpPr>
            <p:grpSpPr>
              <a:xfrm>
                <a:off x="-797057" y="2820126"/>
                <a:ext cx="616349" cy="495043"/>
                <a:chOff x="-994778" y="3522934"/>
                <a:chExt cx="616349" cy="495043"/>
              </a:xfrm>
            </p:grpSpPr>
            <p:sp>
              <p:nvSpPr>
                <p:cNvPr id="1341" name="Rounded Rectangle 1340"/>
                <p:cNvSpPr/>
                <p:nvPr/>
              </p:nvSpPr>
              <p:spPr>
                <a:xfrm>
                  <a:off x="-994778" y="3522934"/>
                  <a:ext cx="616349" cy="495043"/>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342" name="Picture 1341"/>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sp>
              <p:nvSpPr>
                <p:cNvPr id="1343" name="Freeform 6"/>
                <p:cNvSpPr>
                  <a:spLocks noEditPoints="1"/>
                </p:cNvSpPr>
                <p:nvPr/>
              </p:nvSpPr>
              <p:spPr bwMode="auto">
                <a:xfrm>
                  <a:off x="-878391" y="3733534"/>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06" tIns="146165" rIns="182706" bIns="146165" numCol="1" spcCol="0" rtlCol="0" fromWordArt="0" anchor="t" anchorCtr="0" forceAA="0" compatLnSpc="1">
                  <a:prstTxWarp prst="textNoShape">
                    <a:avLst/>
                  </a:prstTxWarp>
                  <a:noAutofit/>
                </a:bodyPr>
                <a:lstStyle/>
                <a:p>
                  <a:pPr marL="0" marR="0" lvl="0" indent="0" algn="ctr" defTabSz="913111" rtl="0" eaLnBrk="1" fontAlgn="base" latinLnBrk="0" hangingPunct="1">
                    <a:lnSpc>
                      <a:spcPct val="90000"/>
                    </a:lnSpc>
                    <a:spcBef>
                      <a:spcPct val="0"/>
                    </a:spcBef>
                    <a:spcAft>
                      <a:spcPct val="0"/>
                    </a:spcAft>
                    <a:buClrTx/>
                    <a:buSzTx/>
                    <a:buFontTx/>
                    <a:buNone/>
                    <a:tabLst/>
                    <a:defRPr/>
                  </a:pPr>
                  <a:endParaRPr kumimoji="0" lang="en-US" sz="1998" b="0" i="0" u="none" strike="noStrike" kern="1200" cap="none" spc="-50" normalizeH="0" baseline="0" noProof="0" dirty="0">
                    <a:ln>
                      <a:noFill/>
                    </a:ln>
                    <a:gradFill>
                      <a:gsLst>
                        <a:gs pos="1250">
                          <a:srgbClr val="EFEFEF"/>
                        </a:gs>
                        <a:gs pos="10417">
                          <a:srgbClr val="EFEFEF"/>
                        </a:gs>
                      </a:gsLst>
                      <a:lin ang="5400000" scaled="0"/>
                    </a:gradFill>
                    <a:effectLst/>
                    <a:uLnTx/>
                    <a:uFillTx/>
                    <a:latin typeface="Segoe UI Light"/>
                    <a:ea typeface="+mn-ea"/>
                    <a:cs typeface="+mn-cs"/>
                  </a:endParaRPr>
                </a:p>
              </p:txBody>
            </p:sp>
          </p:grpSp>
          <p:pic>
            <p:nvPicPr>
              <p:cNvPr id="1340" name="Picture 1339"/>
              <p:cNvPicPr>
                <a:picLocks noChangeAspect="1"/>
              </p:cNvPicPr>
              <p:nvPr/>
            </p:nvPicPr>
            <p:blipFill rotWithShape="1">
              <a:blip r:embed="rId42"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643942" y="2915144"/>
                <a:ext cx="216369" cy="164753"/>
              </a:xfrm>
              <a:prstGeom prst="rect">
                <a:avLst/>
              </a:prstGeom>
            </p:spPr>
          </p:pic>
        </p:grpSp>
      </p:grpSp>
      <p:cxnSp>
        <p:nvCxnSpPr>
          <p:cNvPr id="1368" name="Elbow Connector 1367"/>
          <p:cNvCxnSpPr>
            <a:stCxn id="694" idx="0"/>
            <a:endCxn id="798" idx="2"/>
          </p:cNvCxnSpPr>
          <p:nvPr/>
        </p:nvCxnSpPr>
        <p:spPr>
          <a:xfrm rot="16200000" flipH="1">
            <a:off x="4629941" y="3201015"/>
            <a:ext cx="2399994" cy="944986"/>
          </a:xfrm>
          <a:prstGeom prst="bentConnector5">
            <a:avLst>
              <a:gd name="adj1" fmla="val 6218"/>
              <a:gd name="adj2" fmla="val 4921"/>
              <a:gd name="adj3" fmla="val 103440"/>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cxnSp>
        <p:nvCxnSpPr>
          <p:cNvPr id="1383" name="Straight Connector 1382"/>
          <p:cNvCxnSpPr/>
          <p:nvPr/>
        </p:nvCxnSpPr>
        <p:spPr>
          <a:xfrm>
            <a:off x="4453540" y="2534053"/>
            <a:ext cx="800420" cy="2380"/>
          </a:xfrm>
          <a:prstGeom prst="line">
            <a:avLst/>
          </a:prstGeom>
          <a:ln w="38100">
            <a:solidFill>
              <a:srgbClr val="005695"/>
            </a:solidFill>
          </a:ln>
        </p:spPr>
        <p:style>
          <a:lnRef idx="1">
            <a:schemeClr val="accent1"/>
          </a:lnRef>
          <a:fillRef idx="0">
            <a:schemeClr val="accent1"/>
          </a:fillRef>
          <a:effectRef idx="0">
            <a:schemeClr val="accent1"/>
          </a:effectRef>
          <a:fontRef idx="minor">
            <a:schemeClr val="tx1"/>
          </a:fontRef>
        </p:style>
      </p:cxnSp>
      <p:grpSp>
        <p:nvGrpSpPr>
          <p:cNvPr id="283" name="Group 282"/>
          <p:cNvGrpSpPr/>
          <p:nvPr/>
        </p:nvGrpSpPr>
        <p:grpSpPr>
          <a:xfrm>
            <a:off x="5200836" y="2456000"/>
            <a:ext cx="704959" cy="304226"/>
            <a:chOff x="4809925" y="2482616"/>
            <a:chExt cx="704959" cy="304226"/>
          </a:xfrm>
        </p:grpSpPr>
        <p:sp>
          <p:nvSpPr>
            <p:cNvPr id="693" name="Rectangle 692">
              <a:hlinkClick r:id="rId43" tooltip="Azure ExpressRoute lets you create private connections between Azure datacenters and infrastructure on your premises or in a colocation environment. ExpressRoute connections don't go over the public Internet. "/>
            </p:cNvPr>
            <p:cNvSpPr/>
            <p:nvPr/>
          </p:nvSpPr>
          <p:spPr bwMode="auto">
            <a:xfrm>
              <a:off x="4809925" y="2482616"/>
              <a:ext cx="704959" cy="304226"/>
            </a:xfrm>
            <a:prstGeom prst="rect">
              <a:avLst/>
            </a:prstGeom>
            <a:solidFill>
              <a:srgbClr val="005695"/>
            </a:solidFill>
            <a:ln w="6350" cap="flat" cmpd="sng" algn="ctr">
              <a:noFill/>
              <a:prstDash val="solid"/>
              <a:miter lim="800000"/>
              <a:headEnd type="none" w="med" len="med"/>
              <a:tailEnd type="none" w="med" len="med"/>
            </a:ln>
            <a:effectLst/>
          </p:spPr>
          <p:txBody>
            <a:bodyPr lIns="304705" rIns="0" bIns="140572"/>
            <a:lstStyle/>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Express</a:t>
              </a:r>
            </a:p>
            <a:p>
              <a:pPr marL="0" marR="0" lvl="0" indent="0" algn="l" defTabSz="895740" rtl="0" eaLnBrk="1" fontAlgn="auto" latinLnBrk="0" hangingPunct="1">
                <a:lnSpc>
                  <a:spcPct val="90000"/>
                </a:lnSpc>
                <a:spcBef>
                  <a:spcPts val="0"/>
                </a:spcBef>
                <a:spcAft>
                  <a:spcPts val="0"/>
                </a:spcAft>
                <a:buClrTx/>
                <a:buSzTx/>
                <a:buFontTx/>
                <a:buNone/>
                <a:tabLst/>
                <a:defRPr/>
              </a:pPr>
              <a:r>
                <a:rPr kumimoji="0" lang="en-US" sz="78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Route</a:t>
              </a:r>
            </a:p>
          </p:txBody>
        </p:sp>
        <p:pic>
          <p:nvPicPr>
            <p:cNvPr id="694" name="Picture 227"/>
            <p:cNvPicPr>
              <a:picLocks noChangeAspect="1"/>
            </p:cNvPicPr>
            <p:nvPr/>
          </p:nvPicPr>
          <p:blipFill>
            <a:blip r:embed="rId44">
              <a:biLevel thresh="25000"/>
              <a:extLst>
                <a:ext uri="{28A0092B-C50C-407E-A947-70E740481C1C}">
                  <a14:useLocalDpi xmlns:a14="http://schemas.microsoft.com/office/drawing/2010/main" val="0"/>
                </a:ext>
              </a:extLst>
            </a:blip>
            <a:srcRect/>
            <a:stretch>
              <a:fillRect/>
            </a:stretch>
          </p:blipFill>
          <p:spPr bwMode="auto">
            <a:xfrm>
              <a:off x="4842841" y="2500127"/>
              <a:ext cx="247386" cy="24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p:cNvGrpSpPr/>
          <p:nvPr/>
        </p:nvGrpSpPr>
        <p:grpSpPr>
          <a:xfrm>
            <a:off x="6989226" y="2713213"/>
            <a:ext cx="232847" cy="202294"/>
            <a:chOff x="6986128" y="3058963"/>
            <a:chExt cx="232847" cy="202294"/>
          </a:xfrm>
        </p:grpSpPr>
        <p:sp>
          <p:nvSpPr>
            <p:cNvPr id="278" name="Rectangle 277"/>
            <p:cNvSpPr/>
            <p:nvPr/>
          </p:nvSpPr>
          <p:spPr>
            <a:xfrm>
              <a:off x="6990729" y="3070392"/>
              <a:ext cx="223646" cy="190865"/>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52" name="Picture 551"/>
            <p:cNvPicPr>
              <a:picLocks noChangeAspect="1"/>
            </p:cNvPicPr>
            <p:nvPr/>
          </p:nvPicPr>
          <p:blipFill>
            <a:blip r:embed="rId25"/>
            <a:stretch>
              <a:fillRect/>
            </a:stretch>
          </p:blipFill>
          <p:spPr>
            <a:xfrm>
              <a:off x="6986128" y="3058963"/>
              <a:ext cx="232847" cy="200871"/>
            </a:xfrm>
            <a:prstGeom prst="rect">
              <a:avLst/>
            </a:prstGeom>
          </p:spPr>
        </p:pic>
      </p:grpSp>
      <p:pic>
        <p:nvPicPr>
          <p:cNvPr id="525" name="Picture 524"/>
          <p:cNvPicPr>
            <a:picLocks noChangeAspect="1"/>
          </p:cNvPicPr>
          <p:nvPr/>
        </p:nvPicPr>
        <p:blipFill>
          <a:blip r:embed="rId25"/>
          <a:stretch>
            <a:fillRect/>
          </a:stretch>
        </p:blipFill>
        <p:spPr>
          <a:xfrm>
            <a:off x="6983616" y="2334423"/>
            <a:ext cx="232847" cy="200871"/>
          </a:xfrm>
          <a:prstGeom prst="rect">
            <a:avLst/>
          </a:prstGeom>
        </p:spPr>
      </p:pic>
      <p:sp>
        <p:nvSpPr>
          <p:cNvPr id="1428" name="TextBox 1427"/>
          <p:cNvSpPr txBox="1"/>
          <p:nvPr/>
        </p:nvSpPr>
        <p:spPr>
          <a:xfrm>
            <a:off x="4064988" y="3330159"/>
            <a:ext cx="389850" cy="230832"/>
          </a:xfrm>
          <a:prstGeom prst="rect">
            <a:avLst/>
          </a:prstGeom>
          <a:solidFill>
            <a:schemeClr val="bg1"/>
          </a:solidFill>
          <a:effectLst>
            <a:softEdge rad="88900"/>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VPN</a:t>
            </a:r>
          </a:p>
        </p:txBody>
      </p:sp>
      <p:sp>
        <p:nvSpPr>
          <p:cNvPr id="1441" name="TextBox 1440"/>
          <p:cNvSpPr txBox="1"/>
          <p:nvPr/>
        </p:nvSpPr>
        <p:spPr>
          <a:xfrm>
            <a:off x="4060938" y="4843180"/>
            <a:ext cx="389850" cy="230832"/>
          </a:xfrm>
          <a:prstGeom prst="rect">
            <a:avLst/>
          </a:prstGeom>
          <a:solidFill>
            <a:schemeClr val="bg1"/>
          </a:solidFill>
          <a:effectLst>
            <a:softEdge rad="88900"/>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dirty="0">
                <a:ln>
                  <a:noFill/>
                </a:ln>
                <a:solidFill>
                  <a:prstClr val="black"/>
                </a:solidFill>
                <a:effectLst/>
                <a:uLnTx/>
                <a:uFillTx/>
                <a:latin typeface="Calibri" panose="020F0502020204030204"/>
                <a:ea typeface="+mn-ea"/>
                <a:cs typeface="+mn-cs"/>
              </a:rPr>
              <a:t>VPN</a:t>
            </a:r>
          </a:p>
        </p:txBody>
      </p:sp>
      <p:cxnSp>
        <p:nvCxnSpPr>
          <p:cNvPr id="1447" name="Elbow Connector 1446"/>
          <p:cNvCxnSpPr>
            <a:stCxn id="928" idx="2"/>
            <a:endCxn id="737" idx="1"/>
          </p:cNvCxnSpPr>
          <p:nvPr/>
        </p:nvCxnSpPr>
        <p:spPr>
          <a:xfrm rot="16200000" flipH="1">
            <a:off x="1633067" y="4682319"/>
            <a:ext cx="387280" cy="175662"/>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450" name="Elbow Connector 1449"/>
          <p:cNvCxnSpPr>
            <a:stCxn id="680" idx="1"/>
            <a:endCxn id="930" idx="1"/>
          </p:cNvCxnSpPr>
          <p:nvPr/>
        </p:nvCxnSpPr>
        <p:spPr>
          <a:xfrm rot="10800000" flipH="1">
            <a:off x="1206199" y="4347113"/>
            <a:ext cx="368072" cy="854022"/>
          </a:xfrm>
          <a:prstGeom prst="bentConnector3">
            <a:avLst>
              <a:gd name="adj1" fmla="val -62107"/>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55" name="Rectangle 1454"/>
          <p:cNvSpPr/>
          <p:nvPr/>
        </p:nvSpPr>
        <p:spPr>
          <a:xfrm>
            <a:off x="559848" y="4304123"/>
            <a:ext cx="412080" cy="215444"/>
          </a:xfrm>
          <a:prstGeom prst="rect">
            <a:avLst/>
          </a:prstGeom>
          <a:solidFill>
            <a:srgbClr val="EAEAEA"/>
          </a:solidFill>
          <a:effectLst>
            <a:softEdge rad="63500"/>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VMs</a:t>
            </a:r>
          </a:p>
        </p:txBody>
      </p:sp>
      <p:sp>
        <p:nvSpPr>
          <p:cNvPr id="1456" name="Rectangle 1455"/>
          <p:cNvSpPr/>
          <p:nvPr/>
        </p:nvSpPr>
        <p:spPr>
          <a:xfrm>
            <a:off x="1079769" y="4306167"/>
            <a:ext cx="412080" cy="215444"/>
          </a:xfrm>
          <a:prstGeom prst="rect">
            <a:avLst/>
          </a:prstGeom>
          <a:solidFill>
            <a:srgbClr val="EAEAEA"/>
          </a:solidFill>
          <a:effectLst>
            <a:softEdge rad="63500"/>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VMs</a:t>
            </a:r>
          </a:p>
        </p:txBody>
      </p:sp>
      <p:sp>
        <p:nvSpPr>
          <p:cNvPr id="1472" name="Oval 1471"/>
          <p:cNvSpPr/>
          <p:nvPr/>
        </p:nvSpPr>
        <p:spPr>
          <a:xfrm>
            <a:off x="5772278" y="31633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nvGrpSpPr>
          <p:cNvPr id="1511" name="Group 1510"/>
          <p:cNvGrpSpPr/>
          <p:nvPr/>
        </p:nvGrpSpPr>
        <p:grpSpPr>
          <a:xfrm>
            <a:off x="9328574" y="5465200"/>
            <a:ext cx="1036953" cy="360853"/>
            <a:chOff x="10665428" y="4458796"/>
            <a:chExt cx="1035165" cy="360853"/>
          </a:xfrm>
        </p:grpSpPr>
        <p:sp>
          <p:nvSpPr>
            <p:cNvPr id="1507" name="Rectangle 1506">
              <a:hlinkClick r:id="rId45" tooltip="Active Directory Certificate Services (AD CS) is an Identity and Access Control security technology that provides a Certificate Authority (CA) and related Public Key Infrastructure (PKI) services."/>
            </p:cNvPr>
            <p:cNvSpPr/>
            <p:nvPr/>
          </p:nvSpPr>
          <p:spPr>
            <a:xfrm>
              <a:off x="10665428" y="4458796"/>
              <a:ext cx="1035165" cy="360853"/>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Certification Authority (PKI)</a:t>
              </a:r>
            </a:p>
          </p:txBody>
        </p:sp>
        <p:pic>
          <p:nvPicPr>
            <p:cNvPr id="1510" name="Picture 1509"/>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10743932" y="4513724"/>
              <a:ext cx="143930" cy="125498"/>
            </a:xfrm>
            <a:prstGeom prst="rect">
              <a:avLst/>
            </a:prstGeom>
          </p:spPr>
        </p:pic>
      </p:grpSp>
      <p:sp>
        <p:nvSpPr>
          <p:cNvPr id="1520" name="Rectangle 1519"/>
          <p:cNvSpPr/>
          <p:nvPr/>
        </p:nvSpPr>
        <p:spPr>
          <a:xfrm>
            <a:off x="49064" y="566181"/>
            <a:ext cx="4881381" cy="1543845"/>
          </a:xfrm>
          <a:prstGeom prst="rect">
            <a:avLst/>
          </a:prstGeom>
          <a:solidFill>
            <a:srgbClr val="000000">
              <a:alpha val="74902"/>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50000"/>
              </a:lnSpc>
              <a:spcBef>
                <a:spcPts val="180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a:ea typeface="+mn-ea"/>
              <a:cs typeface="+mn-cs"/>
            </a:endParaRPr>
          </a:p>
        </p:txBody>
      </p:sp>
      <p:sp>
        <p:nvSpPr>
          <p:cNvPr id="1521" name="Rectangle 1520"/>
          <p:cNvSpPr/>
          <p:nvPr/>
        </p:nvSpPr>
        <p:spPr>
          <a:xfrm>
            <a:off x="2773484" y="675082"/>
            <a:ext cx="1966791" cy="43197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Segoe"/>
                <a:ea typeface="+mn-ea"/>
                <a:cs typeface="+mn-cs"/>
              </a:rPr>
              <a:t>Incident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Segoe"/>
                <a:ea typeface="+mn-ea"/>
                <a:cs typeface="+mn-cs"/>
              </a:rPr>
              <a:t>Response</a:t>
            </a:r>
          </a:p>
        </p:txBody>
      </p:sp>
      <p:sp>
        <p:nvSpPr>
          <p:cNvPr id="1522" name="Rectangle 1521"/>
          <p:cNvSpPr/>
          <p:nvPr/>
        </p:nvSpPr>
        <p:spPr>
          <a:xfrm>
            <a:off x="208456" y="696933"/>
            <a:ext cx="970104" cy="30374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lumMod val="75000"/>
                    <a:lumOff val="25000"/>
                  </a:prstClr>
                </a:solidFill>
                <a:effectLst/>
                <a:uLnTx/>
                <a:uFillTx/>
                <a:latin typeface="Segoe"/>
                <a:ea typeface="+mn-ea"/>
                <a:cs typeface="+mn-cs"/>
              </a:rPr>
              <a:t>Vulnerability Management</a:t>
            </a:r>
          </a:p>
        </p:txBody>
      </p:sp>
      <p:sp>
        <p:nvSpPr>
          <p:cNvPr id="1523" name="Rectangle 1522"/>
          <p:cNvSpPr/>
          <p:nvPr/>
        </p:nvSpPr>
        <p:spPr>
          <a:xfrm>
            <a:off x="198635" y="1060438"/>
            <a:ext cx="2528335" cy="917905"/>
          </a:xfrm>
          <a:prstGeom prst="rect">
            <a:avLst/>
          </a:prstGeom>
          <a:solidFill>
            <a:srgbClr val="9DC3E6"/>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24" name="Rectangle 1523"/>
          <p:cNvSpPr/>
          <p:nvPr/>
        </p:nvSpPr>
        <p:spPr>
          <a:xfrm>
            <a:off x="2793219" y="1153932"/>
            <a:ext cx="1962309" cy="824411"/>
          </a:xfrm>
          <a:prstGeom prst="rect">
            <a:avLst/>
          </a:prstGeom>
          <a:solidFill>
            <a:srgbClr val="9DC3E6"/>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1525" name="Group 1524"/>
          <p:cNvGrpSpPr/>
          <p:nvPr/>
        </p:nvGrpSpPr>
        <p:grpSpPr>
          <a:xfrm>
            <a:off x="3663866" y="1330227"/>
            <a:ext cx="1022823" cy="578776"/>
            <a:chOff x="3201044" y="4228549"/>
            <a:chExt cx="1026054" cy="663759"/>
          </a:xfrm>
        </p:grpSpPr>
        <p:sp>
          <p:nvSpPr>
            <p:cNvPr id="1575" name="Rectangle 1574">
              <a:hlinkClick r:id="rId46" tooltip="A managed threat detection service which provides enterprises with state-of-the art cyber-attack detection capabilities leveraging the latest Microsoft cyberdefense technologies as well as security telemetry to help identify and mitigate potential threats."/>
            </p:cNvPr>
            <p:cNvSpPr/>
            <p:nvPr/>
          </p:nvSpPr>
          <p:spPr>
            <a:xfrm>
              <a:off x="3201044" y="4228549"/>
              <a:ext cx="1026054" cy="66375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Enterprise Threat Detection</a:t>
              </a:r>
            </a:p>
          </p:txBody>
        </p:sp>
        <p:pic>
          <p:nvPicPr>
            <p:cNvPr id="1576" name="Picture 1575"/>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3258214" y="4500609"/>
              <a:ext cx="127009" cy="132718"/>
            </a:xfrm>
            <a:prstGeom prst="rect">
              <a:avLst/>
            </a:prstGeom>
          </p:spPr>
        </p:pic>
      </p:grpSp>
      <p:sp>
        <p:nvSpPr>
          <p:cNvPr id="1526" name="Rectangle 1525"/>
          <p:cNvSpPr/>
          <p:nvPr/>
        </p:nvSpPr>
        <p:spPr>
          <a:xfrm>
            <a:off x="2856919" y="1334428"/>
            <a:ext cx="716331" cy="342246"/>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1528" name="Group 1527"/>
          <p:cNvGrpSpPr/>
          <p:nvPr/>
        </p:nvGrpSpPr>
        <p:grpSpPr>
          <a:xfrm>
            <a:off x="1031126" y="1520712"/>
            <a:ext cx="816284" cy="181313"/>
            <a:chOff x="1090584" y="3800629"/>
            <a:chExt cx="816284" cy="181313"/>
          </a:xfrm>
        </p:grpSpPr>
        <p:sp>
          <p:nvSpPr>
            <p:cNvPr id="1568" name="Rectangle 1567"/>
            <p:cNvSpPr/>
            <p:nvPr/>
          </p:nvSpPr>
          <p:spPr>
            <a:xfrm>
              <a:off x="1090584" y="3800629"/>
              <a:ext cx="816284" cy="181313"/>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Analytics</a:t>
              </a:r>
            </a:p>
          </p:txBody>
        </p:sp>
        <p:grpSp>
          <p:nvGrpSpPr>
            <p:cNvPr id="1569" name="Group 1568"/>
            <p:cNvGrpSpPr/>
            <p:nvPr/>
          </p:nvGrpSpPr>
          <p:grpSpPr bwMode="black">
            <a:xfrm>
              <a:off x="1128818" y="3848331"/>
              <a:ext cx="146479" cy="89200"/>
              <a:chOff x="10387012" y="4179358"/>
              <a:chExt cx="974726" cy="593725"/>
            </a:xfrm>
            <a:solidFill>
              <a:schemeClr val="tx1"/>
            </a:solidFill>
          </p:grpSpPr>
          <p:sp>
            <p:nvSpPr>
              <p:cNvPr id="1570"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3"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74"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530" name="Group 1529"/>
          <p:cNvGrpSpPr/>
          <p:nvPr/>
        </p:nvGrpSpPr>
        <p:grpSpPr>
          <a:xfrm>
            <a:off x="256896" y="1293292"/>
            <a:ext cx="723536" cy="633969"/>
            <a:chOff x="2554677" y="3678404"/>
            <a:chExt cx="695091" cy="633969"/>
          </a:xfrm>
        </p:grpSpPr>
        <p:sp>
          <p:nvSpPr>
            <p:cNvPr id="1554" name="Rectangle 1553"/>
            <p:cNvSpPr/>
            <p:nvPr/>
          </p:nvSpPr>
          <p:spPr>
            <a:xfrm>
              <a:off x="2554677" y="3678404"/>
              <a:ext cx="695091" cy="633969"/>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Managed Security Provider</a:t>
              </a:r>
            </a:p>
          </p:txBody>
        </p:sp>
        <p:grpSp>
          <p:nvGrpSpPr>
            <p:cNvPr id="1555" name="Group 1554"/>
            <p:cNvGrpSpPr/>
            <p:nvPr/>
          </p:nvGrpSpPr>
          <p:grpSpPr bwMode="black">
            <a:xfrm>
              <a:off x="2583968" y="3949237"/>
              <a:ext cx="146479" cy="89200"/>
              <a:chOff x="10387012" y="4179358"/>
              <a:chExt cx="974726" cy="593725"/>
            </a:xfrm>
            <a:solidFill>
              <a:schemeClr val="tx1"/>
            </a:solidFill>
          </p:grpSpPr>
          <p:sp>
            <p:nvSpPr>
              <p:cNvPr id="155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5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531" name="Group 1530"/>
          <p:cNvGrpSpPr/>
          <p:nvPr/>
        </p:nvGrpSpPr>
        <p:grpSpPr>
          <a:xfrm>
            <a:off x="2057032" y="1534176"/>
            <a:ext cx="606345" cy="388985"/>
            <a:chOff x="1993079" y="3809163"/>
            <a:chExt cx="606345" cy="388985"/>
          </a:xfrm>
        </p:grpSpPr>
        <p:pic>
          <p:nvPicPr>
            <p:cNvPr id="1551" name="Picture 1550"/>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029105" y="3851804"/>
              <a:ext cx="126609" cy="104050"/>
            </a:xfrm>
            <a:prstGeom prst="rect">
              <a:avLst/>
            </a:prstGeom>
          </p:spPr>
        </p:pic>
        <p:sp>
          <p:nvSpPr>
            <p:cNvPr id="1552" name="Rectangle 1551">
              <a:hlinkClick r:id="rId48" tooltip="Security &amp; Compliance within Operations Management Suite enables IT operations and security teams to more quickly and easily understand the overall security posture as well as detect and investigate security threats to their environment. "/>
            </p:cNvPr>
            <p:cNvSpPr/>
            <p:nvPr/>
          </p:nvSpPr>
          <p:spPr>
            <a:xfrm>
              <a:off x="1993079" y="3809163"/>
              <a:ext cx="606345" cy="388985"/>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OMS</a:t>
              </a:r>
            </a:p>
          </p:txBody>
        </p:sp>
        <p:pic>
          <p:nvPicPr>
            <p:cNvPr id="1553" name="Picture 1552"/>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029105" y="3942413"/>
              <a:ext cx="126609" cy="115726"/>
            </a:xfrm>
            <a:prstGeom prst="rect">
              <a:avLst/>
            </a:prstGeom>
          </p:spPr>
        </p:pic>
      </p:grpSp>
      <p:grpSp>
        <p:nvGrpSpPr>
          <p:cNvPr id="1532" name="Group 1531"/>
          <p:cNvGrpSpPr/>
          <p:nvPr/>
        </p:nvGrpSpPr>
        <p:grpSpPr>
          <a:xfrm>
            <a:off x="2058587" y="1281262"/>
            <a:ext cx="604790" cy="205684"/>
            <a:chOff x="1983742" y="3558210"/>
            <a:chExt cx="604790" cy="205684"/>
          </a:xfrm>
        </p:grpSpPr>
        <p:sp>
          <p:nvSpPr>
            <p:cNvPr id="1549" name="Rectangle 1548">
              <a:hlinkClick r:id="rId49" tooltip="Microsoft Advanced Threat Analytics (ATA) helps you identify threats using behavioral analysis (UEBA) and provides an actionable report on an attack timeline"/>
            </p:cNvPr>
            <p:cNvSpPr/>
            <p:nvPr/>
          </p:nvSpPr>
          <p:spPr>
            <a:xfrm>
              <a:off x="1983742" y="3558210"/>
              <a:ext cx="604790" cy="20568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ATA</a:t>
              </a:r>
            </a:p>
          </p:txBody>
        </p:sp>
        <p:pic>
          <p:nvPicPr>
            <p:cNvPr id="1550" name="Picture 1549"/>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029105" y="3602251"/>
              <a:ext cx="126609" cy="115726"/>
            </a:xfrm>
            <a:prstGeom prst="rect">
              <a:avLst/>
            </a:prstGeom>
          </p:spPr>
        </p:pic>
      </p:grpSp>
      <p:grpSp>
        <p:nvGrpSpPr>
          <p:cNvPr id="1533" name="Group 1532"/>
          <p:cNvGrpSpPr/>
          <p:nvPr/>
        </p:nvGrpSpPr>
        <p:grpSpPr>
          <a:xfrm>
            <a:off x="1030423" y="1751221"/>
            <a:ext cx="819956" cy="167010"/>
            <a:chOff x="1089881" y="4031138"/>
            <a:chExt cx="819956" cy="167010"/>
          </a:xfrm>
        </p:grpSpPr>
        <p:sp>
          <p:nvSpPr>
            <p:cNvPr id="1542" name="Rectangle 1541"/>
            <p:cNvSpPr/>
            <p:nvPr/>
          </p:nvSpPr>
          <p:spPr>
            <a:xfrm>
              <a:off x="1089881" y="4031138"/>
              <a:ext cx="819956" cy="167010"/>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SIEM</a:t>
              </a:r>
            </a:p>
          </p:txBody>
        </p:sp>
        <p:grpSp>
          <p:nvGrpSpPr>
            <p:cNvPr id="1543" name="Group 1542"/>
            <p:cNvGrpSpPr/>
            <p:nvPr/>
          </p:nvGrpSpPr>
          <p:grpSpPr bwMode="black">
            <a:xfrm>
              <a:off x="1131492" y="4071418"/>
              <a:ext cx="146479" cy="89200"/>
              <a:chOff x="10387012" y="4179358"/>
              <a:chExt cx="974726" cy="593725"/>
            </a:xfrm>
            <a:solidFill>
              <a:schemeClr val="tx1"/>
            </a:solidFill>
          </p:grpSpPr>
          <p:sp>
            <p:nvSpPr>
              <p:cNvPr id="1544"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5"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6"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7"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48"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cxnSp>
        <p:nvCxnSpPr>
          <p:cNvPr id="1534" name="Straight Connector 1533"/>
          <p:cNvCxnSpPr>
            <a:stCxn id="1561" idx="3"/>
            <a:endCxn id="1549" idx="1"/>
          </p:cNvCxnSpPr>
          <p:nvPr/>
        </p:nvCxnSpPr>
        <p:spPr>
          <a:xfrm flipV="1">
            <a:off x="1847409" y="1384104"/>
            <a:ext cx="211178" cy="20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5" name="Elbow Connector 1534"/>
          <p:cNvCxnSpPr>
            <a:stCxn id="1568" idx="3"/>
            <a:endCxn id="1552" idx="1"/>
          </p:cNvCxnSpPr>
          <p:nvPr/>
        </p:nvCxnSpPr>
        <p:spPr>
          <a:xfrm>
            <a:off x="1847410" y="1611369"/>
            <a:ext cx="209622" cy="117300"/>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6" name="Elbow Connector 1535"/>
          <p:cNvCxnSpPr>
            <a:stCxn id="1542" idx="3"/>
            <a:endCxn id="1552" idx="1"/>
          </p:cNvCxnSpPr>
          <p:nvPr/>
        </p:nvCxnSpPr>
        <p:spPr>
          <a:xfrm flipV="1">
            <a:off x="1850379" y="1728669"/>
            <a:ext cx="206653" cy="106057"/>
          </a:xfrm>
          <a:prstGeom prst="bentConnector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7" name="Elbow Connector 1536"/>
          <p:cNvCxnSpPr>
            <a:stCxn id="1554" idx="0"/>
            <a:endCxn id="1549" idx="1"/>
          </p:cNvCxnSpPr>
          <p:nvPr/>
        </p:nvCxnSpPr>
        <p:spPr>
          <a:xfrm rot="16200000" flipH="1">
            <a:off x="1293219" y="618737"/>
            <a:ext cx="90812" cy="1439923"/>
          </a:xfrm>
          <a:prstGeom prst="bentConnector4">
            <a:avLst>
              <a:gd name="adj1" fmla="val -60310"/>
              <a:gd name="adj2" fmla="val 91833"/>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8" name="Elbow Connector 1537"/>
          <p:cNvCxnSpPr>
            <a:stCxn id="1549" idx="1"/>
            <a:endCxn id="1575" idx="0"/>
          </p:cNvCxnSpPr>
          <p:nvPr/>
        </p:nvCxnSpPr>
        <p:spPr>
          <a:xfrm rot="10800000" flipH="1">
            <a:off x="2058586" y="1330228"/>
            <a:ext cx="2116691" cy="53877"/>
          </a:xfrm>
          <a:prstGeom prst="bentConnector4">
            <a:avLst>
              <a:gd name="adj1" fmla="val -4781"/>
              <a:gd name="adj2" fmla="val 296958"/>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9" name="Elbow Connector 1538"/>
          <p:cNvCxnSpPr/>
          <p:nvPr/>
        </p:nvCxnSpPr>
        <p:spPr>
          <a:xfrm flipV="1">
            <a:off x="1836474" y="1328490"/>
            <a:ext cx="1340050" cy="53838"/>
          </a:xfrm>
          <a:prstGeom prst="bentConnector4">
            <a:avLst>
              <a:gd name="adj1" fmla="val 9426"/>
              <a:gd name="adj2" fmla="val 282291"/>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41" name="Rectangle 1540"/>
          <p:cNvSpPr/>
          <p:nvPr/>
        </p:nvSpPr>
        <p:spPr>
          <a:xfrm>
            <a:off x="1204935" y="621633"/>
            <a:ext cx="1523174" cy="43088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Segoe"/>
                <a:ea typeface="+mn-ea"/>
                <a:cs typeface="+mn-cs"/>
              </a:rPr>
              <a:t>Security Operations</a:t>
            </a:r>
            <a:br>
              <a:rPr kumimoji="0" lang="en-US" sz="1100" b="1" i="0" u="none" strike="noStrike" kern="1200" cap="none" spc="0" normalizeH="0" baseline="0" noProof="0" dirty="0">
                <a:ln>
                  <a:noFill/>
                </a:ln>
                <a:solidFill>
                  <a:prstClr val="white"/>
                </a:solidFill>
                <a:effectLst/>
                <a:uLnTx/>
                <a:uFillTx/>
                <a:latin typeface="Segoe"/>
                <a:ea typeface="+mn-ea"/>
                <a:cs typeface="+mn-cs"/>
              </a:rPr>
            </a:br>
            <a:r>
              <a:rPr kumimoji="0" lang="en-US" sz="1100" b="1" i="0" u="none" strike="noStrike" kern="1200" cap="none" spc="0" normalizeH="0" baseline="0" noProof="0" dirty="0">
                <a:ln>
                  <a:noFill/>
                </a:ln>
                <a:solidFill>
                  <a:prstClr val="white"/>
                </a:solidFill>
                <a:effectLst/>
                <a:uLnTx/>
                <a:uFillTx/>
                <a:latin typeface="Segoe"/>
                <a:ea typeface="+mn-ea"/>
                <a:cs typeface="+mn-cs"/>
              </a:rPr>
              <a:t>Center (SOC)</a:t>
            </a:r>
          </a:p>
        </p:txBody>
      </p:sp>
      <p:cxnSp>
        <p:nvCxnSpPr>
          <p:cNvPr id="1527" name="Straight Connector 1526"/>
          <p:cNvCxnSpPr/>
          <p:nvPr/>
        </p:nvCxnSpPr>
        <p:spPr>
          <a:xfrm flipH="1">
            <a:off x="1955743" y="1060439"/>
            <a:ext cx="1" cy="917904"/>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540" name="Rectangle 1539"/>
          <p:cNvSpPr/>
          <p:nvPr/>
        </p:nvSpPr>
        <p:spPr>
          <a:xfrm>
            <a:off x="522558" y="1019621"/>
            <a:ext cx="1138453" cy="261610"/>
          </a:xfrm>
          <a:prstGeom prst="rect">
            <a:avLst/>
          </a:prstGeom>
          <a:noFill/>
          <a:effectLst>
            <a:softEdge rad="635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Logs &amp; Analytics</a:t>
            </a:r>
          </a:p>
        </p:txBody>
      </p:sp>
      <p:sp>
        <p:nvSpPr>
          <p:cNvPr id="1582" name="Rectangle 1581"/>
          <p:cNvSpPr/>
          <p:nvPr/>
        </p:nvSpPr>
        <p:spPr>
          <a:xfrm>
            <a:off x="3212754" y="1095429"/>
            <a:ext cx="1574470" cy="261610"/>
          </a:xfrm>
          <a:prstGeom prst="rect">
            <a:avLst/>
          </a:prstGeom>
          <a:solidFill>
            <a:srgbClr val="9DC3E6">
              <a:alpha val="94902"/>
            </a:srgbClr>
          </a:solidFill>
          <a:effectLst>
            <a:softEdge rad="762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Active Threat Detection</a:t>
            </a:r>
          </a:p>
        </p:txBody>
      </p:sp>
      <p:sp>
        <p:nvSpPr>
          <p:cNvPr id="1592" name="Rectangle 1591"/>
          <p:cNvSpPr/>
          <p:nvPr/>
        </p:nvSpPr>
        <p:spPr>
          <a:xfrm>
            <a:off x="2799472" y="1265648"/>
            <a:ext cx="799649" cy="430887"/>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Hunting Teams</a:t>
            </a:r>
          </a:p>
        </p:txBody>
      </p:sp>
      <p:grpSp>
        <p:nvGrpSpPr>
          <p:cNvPr id="1596" name="Group 1595"/>
          <p:cNvGrpSpPr/>
          <p:nvPr/>
        </p:nvGrpSpPr>
        <p:grpSpPr>
          <a:xfrm>
            <a:off x="3548295" y="706910"/>
            <a:ext cx="1133521" cy="360834"/>
            <a:chOff x="3669605" y="695512"/>
            <a:chExt cx="1133521" cy="360834"/>
          </a:xfrm>
        </p:grpSpPr>
        <p:sp>
          <p:nvSpPr>
            <p:cNvPr id="1588" name="Rectangle 1587">
              <a:hlinkClick r:id="rId50" tooltip="Microsoft helps customers respond and recover from cyberattacks using our deep expertise on attacks, adversaries, malware and Microsoft products. The service is effectively &quot;on retainer&quot; for customers with Premier Support."/>
            </p:cNvPr>
            <p:cNvSpPr/>
            <p:nvPr/>
          </p:nvSpPr>
          <p:spPr>
            <a:xfrm>
              <a:off x="3669605" y="695512"/>
              <a:ext cx="1133521" cy="360834"/>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Investigation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and Recovery</a:t>
              </a:r>
            </a:p>
          </p:txBody>
        </p:sp>
        <p:pic>
          <p:nvPicPr>
            <p:cNvPr id="1595" name="Picture 1594"/>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3744050" y="749809"/>
              <a:ext cx="126609" cy="115726"/>
            </a:xfrm>
            <a:prstGeom prst="rect">
              <a:avLst/>
            </a:prstGeom>
          </p:spPr>
        </p:pic>
      </p:grpSp>
      <p:sp>
        <p:nvSpPr>
          <p:cNvPr id="1598" name="Oval 1597"/>
          <p:cNvSpPr/>
          <p:nvPr/>
        </p:nvSpPr>
        <p:spPr>
          <a:xfrm>
            <a:off x="1923355" y="1906279"/>
            <a:ext cx="63500" cy="6350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12" name="Elbow Connector 1611"/>
          <p:cNvCxnSpPr>
            <a:stCxn id="1598" idx="4"/>
            <a:endCxn id="393" idx="1"/>
          </p:cNvCxnSpPr>
          <p:nvPr/>
        </p:nvCxnSpPr>
        <p:spPr>
          <a:xfrm rot="5400000">
            <a:off x="-935095" y="3201341"/>
            <a:ext cx="4121762" cy="1658638"/>
          </a:xfrm>
          <a:prstGeom prst="bentConnector4">
            <a:avLst>
              <a:gd name="adj1" fmla="val 3056"/>
              <a:gd name="adj2" fmla="val 113782"/>
            </a:avLst>
          </a:prstGeom>
          <a:ln w="19050">
            <a:solidFill>
              <a:schemeClr val="tx1">
                <a:lumMod val="50000"/>
                <a:lumOff val="50000"/>
              </a:schemeClr>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621" name="Rectangle 1620"/>
          <p:cNvSpPr/>
          <p:nvPr/>
        </p:nvSpPr>
        <p:spPr>
          <a:xfrm>
            <a:off x="-79229" y="5982218"/>
            <a:ext cx="377392" cy="215444"/>
          </a:xfrm>
          <a:prstGeom prst="rect">
            <a:avLst/>
          </a:prstGeom>
          <a:solidFill>
            <a:schemeClr val="bg1"/>
          </a:solidFill>
          <a:effectLst>
            <a:softEdge rad="63500"/>
          </a:effectLst>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WEF</a:t>
            </a:r>
          </a:p>
        </p:txBody>
      </p:sp>
      <p:sp>
        <p:nvSpPr>
          <p:cNvPr id="1628" name="Cross 1627"/>
          <p:cNvSpPr/>
          <p:nvPr/>
        </p:nvSpPr>
        <p:spPr>
          <a:xfrm>
            <a:off x="7442863" y="2416811"/>
            <a:ext cx="494336" cy="494336"/>
          </a:xfrm>
          <a:prstGeom prst="plus">
            <a:avLst/>
          </a:prstGeom>
          <a:solidFill>
            <a:schemeClr val="tx1">
              <a:lumMod val="50000"/>
              <a:lumOff val="50000"/>
            </a:schemeClr>
          </a:solidFill>
          <a:ln w="381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8" name="Rectangle 1207">
            <a:hlinkClick r:id="rId51" tooltip="Integrate logs &amp; alerts with your existing SIEM capabilities or OMS Security Log Analytics"/>
          </p:cNvPr>
          <p:cNvSpPr/>
          <p:nvPr/>
        </p:nvSpPr>
        <p:spPr>
          <a:xfrm>
            <a:off x="7238663" y="2344353"/>
            <a:ext cx="906128" cy="470871"/>
          </a:xfrm>
          <a:prstGeom prst="rect">
            <a:avLst/>
          </a:prstGeom>
          <a:noFill/>
          <a:ln w="38100">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100" b="1" i="1" u="none" strike="noStrike" kern="1200" cap="none" spc="0" normalizeH="0" baseline="0" noProof="0" dirty="0">
                <a:ln>
                  <a:noFill/>
                </a:ln>
                <a:solidFill>
                  <a:prstClr val="black"/>
                </a:solidFill>
                <a:effectLst/>
                <a:uLnTx/>
                <a:uFillTx/>
                <a:latin typeface="Calibri" panose="020F0502020204030204"/>
                <a:ea typeface="+mn-ea"/>
                <a:cs typeface="+mn-cs"/>
              </a:rPr>
              <a:t>SIEM Integration </a:t>
            </a:r>
          </a:p>
        </p:txBody>
      </p:sp>
      <p:cxnSp>
        <p:nvCxnSpPr>
          <p:cNvPr id="687" name="Elbow Connector 686"/>
          <p:cNvCxnSpPr>
            <a:stCxn id="620" idx="2"/>
            <a:endCxn id="648" idx="1"/>
          </p:cNvCxnSpPr>
          <p:nvPr/>
        </p:nvCxnSpPr>
        <p:spPr>
          <a:xfrm rot="5400000" flipH="1" flipV="1">
            <a:off x="4506081" y="724013"/>
            <a:ext cx="4002861" cy="6427944"/>
          </a:xfrm>
          <a:prstGeom prst="bentConnector4">
            <a:avLst>
              <a:gd name="adj1" fmla="val 10672"/>
              <a:gd name="adj2" fmla="val 61397"/>
            </a:avLst>
          </a:prstGeom>
          <a:solidFill>
            <a:schemeClr val="accent5">
              <a:lumMod val="40000"/>
              <a:lumOff val="60000"/>
            </a:schemeClr>
          </a:solid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639" name="Rectangle 1638"/>
          <p:cNvSpPr/>
          <p:nvPr/>
        </p:nvSpPr>
        <p:spPr>
          <a:xfrm>
            <a:off x="380089" y="6075596"/>
            <a:ext cx="354584" cy="237757"/>
          </a:xfrm>
          <a:prstGeom prst="rect">
            <a:avLst/>
          </a:prstGeom>
        </p:spPr>
        <p:txBody>
          <a:bodyPr wrap="none">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prstClr val="black"/>
                </a:solidFill>
                <a:effectLst/>
                <a:uLnTx/>
                <a:uFillTx/>
                <a:latin typeface="Calibri" panose="020F0502020204030204"/>
                <a:ea typeface="+mn-ea"/>
                <a:cs typeface="+mn-cs"/>
              </a:rPr>
              <a:t>IoT</a:t>
            </a:r>
            <a:endPar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53" name="Picture 452"/>
          <p:cNvPicPr>
            <a:picLocks noChangeAspect="1"/>
          </p:cNvPicPr>
          <p:nvPr/>
        </p:nvPicPr>
        <p:blipFill>
          <a:blip r:embed="rId52"/>
          <a:stretch>
            <a:fillRect/>
          </a:stretch>
        </p:blipFill>
        <p:spPr>
          <a:xfrm>
            <a:off x="9196980" y="1372932"/>
            <a:ext cx="520171" cy="520171"/>
          </a:xfrm>
          <a:prstGeom prst="rect">
            <a:avLst/>
          </a:prstGeom>
        </p:spPr>
      </p:pic>
      <p:sp>
        <p:nvSpPr>
          <p:cNvPr id="1765" name="Rectangle 1764"/>
          <p:cNvSpPr/>
          <p:nvPr/>
        </p:nvSpPr>
        <p:spPr>
          <a:xfrm>
            <a:off x="9125419" y="1026663"/>
            <a:ext cx="1359667" cy="352198"/>
          </a:xfrm>
          <a:prstGeom prst="rect">
            <a:avLst/>
          </a:prstGeom>
          <a:solidFill>
            <a:srgbClr val="C198E0"/>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a:ea typeface="+mn-ea"/>
                <a:cs typeface="+mn-cs"/>
              </a:rPr>
              <a:t>Identity &amp; Access</a:t>
            </a:r>
          </a:p>
        </p:txBody>
      </p:sp>
      <p:grpSp>
        <p:nvGrpSpPr>
          <p:cNvPr id="1529" name="Group 1528"/>
          <p:cNvGrpSpPr/>
          <p:nvPr/>
        </p:nvGrpSpPr>
        <p:grpSpPr>
          <a:xfrm>
            <a:off x="1042781" y="1293292"/>
            <a:ext cx="804628" cy="182040"/>
            <a:chOff x="1102239" y="3573209"/>
            <a:chExt cx="804628" cy="182040"/>
          </a:xfrm>
        </p:grpSpPr>
        <p:sp>
          <p:nvSpPr>
            <p:cNvPr id="1561" name="Rectangle 1560"/>
            <p:cNvSpPr/>
            <p:nvPr/>
          </p:nvSpPr>
          <p:spPr>
            <a:xfrm>
              <a:off x="1102239" y="3573209"/>
              <a:ext cx="804628" cy="182040"/>
            </a:xfrm>
            <a:prstGeom prst="rect">
              <a:avLst/>
            </a:prstGeom>
            <a:solidFill>
              <a:schemeClr val="bg1"/>
            </a:solid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11430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UEBA</a:t>
              </a:r>
            </a:p>
          </p:txBody>
        </p:sp>
        <p:grpSp>
          <p:nvGrpSpPr>
            <p:cNvPr id="1562" name="Group 1561"/>
            <p:cNvGrpSpPr/>
            <p:nvPr/>
          </p:nvGrpSpPr>
          <p:grpSpPr bwMode="black">
            <a:xfrm>
              <a:off x="1128818" y="3619708"/>
              <a:ext cx="146479" cy="89200"/>
              <a:chOff x="10387012" y="4179358"/>
              <a:chExt cx="974726" cy="593725"/>
            </a:xfrm>
            <a:solidFill>
              <a:schemeClr val="tx1"/>
            </a:solidFill>
          </p:grpSpPr>
          <p:sp>
            <p:nvSpPr>
              <p:cNvPr id="1563"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4"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5"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6"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67"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r"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cxnSp>
        <p:nvCxnSpPr>
          <p:cNvPr id="1782" name="Elbow Connector 1781"/>
          <p:cNvCxnSpPr>
            <a:stCxn id="737" idx="2"/>
            <a:endCxn id="617" idx="1"/>
          </p:cNvCxnSpPr>
          <p:nvPr/>
        </p:nvCxnSpPr>
        <p:spPr>
          <a:xfrm rot="16200000" flipH="1">
            <a:off x="2166738" y="4881101"/>
            <a:ext cx="715515" cy="1000091"/>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85" name="Elbow Connector 1784"/>
          <p:cNvCxnSpPr>
            <a:stCxn id="737" idx="2"/>
            <a:endCxn id="359" idx="0"/>
          </p:cNvCxnSpPr>
          <p:nvPr/>
        </p:nvCxnSpPr>
        <p:spPr>
          <a:xfrm rot="5400000">
            <a:off x="1216502" y="5162678"/>
            <a:ext cx="947237" cy="668660"/>
          </a:xfrm>
          <a:prstGeom prst="bentConnector3">
            <a:avLst>
              <a:gd name="adj1" fmla="val 75558"/>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1786" name="Elbow Connector 1785"/>
          <p:cNvCxnSpPr>
            <a:stCxn id="737" idx="2"/>
          </p:cNvCxnSpPr>
          <p:nvPr/>
        </p:nvCxnSpPr>
        <p:spPr>
          <a:xfrm rot="16200000" flipH="1">
            <a:off x="1709021" y="5338819"/>
            <a:ext cx="761826" cy="130968"/>
          </a:xfrm>
          <a:prstGeom prst="bentConnector3">
            <a:avLst>
              <a:gd name="adj1" fmla="val 93916"/>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8" name="Group 17"/>
          <p:cNvGrpSpPr/>
          <p:nvPr/>
        </p:nvGrpSpPr>
        <p:grpSpPr>
          <a:xfrm>
            <a:off x="2964534" y="5538393"/>
            <a:ext cx="1328519" cy="401022"/>
            <a:chOff x="2964534" y="5538393"/>
            <a:chExt cx="1328519" cy="401022"/>
          </a:xfrm>
        </p:grpSpPr>
        <p:sp>
          <p:nvSpPr>
            <p:cNvPr id="622" name="TextBox 621"/>
            <p:cNvSpPr txBox="1"/>
            <p:nvPr/>
          </p:nvSpPr>
          <p:spPr>
            <a:xfrm>
              <a:off x="3428714" y="5542366"/>
              <a:ext cx="86433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Windows 10</a:t>
              </a:r>
            </a:p>
          </p:txBody>
        </p:sp>
        <p:grpSp>
          <p:nvGrpSpPr>
            <p:cNvPr id="25" name="Group 24"/>
            <p:cNvGrpSpPr/>
            <p:nvPr/>
          </p:nvGrpSpPr>
          <p:grpSpPr>
            <a:xfrm>
              <a:off x="2964534" y="5538393"/>
              <a:ext cx="537999" cy="401022"/>
              <a:chOff x="1395946" y="5604922"/>
              <a:chExt cx="604490" cy="450584"/>
            </a:xfrm>
          </p:grpSpPr>
          <p:grpSp>
            <p:nvGrpSpPr>
              <p:cNvPr id="22" name="Group 21"/>
              <p:cNvGrpSpPr/>
              <p:nvPr/>
            </p:nvGrpSpPr>
            <p:grpSpPr>
              <a:xfrm>
                <a:off x="1395946" y="5604922"/>
                <a:ext cx="469645" cy="337019"/>
                <a:chOff x="1972668" y="5793151"/>
                <a:chExt cx="1003518" cy="720129"/>
              </a:xfrm>
            </p:grpSpPr>
            <p:pic>
              <p:nvPicPr>
                <p:cNvPr id="367" name="Picture 366"/>
                <p:cNvPicPr>
                  <a:picLocks noChangeAspect="1"/>
                </p:cNvPicPr>
                <p:nvPr/>
              </p:nvPicPr>
              <p:blipFill>
                <a:blip r:embed="rId12"/>
                <a:stretch>
                  <a:fillRect/>
                </a:stretch>
              </p:blipFill>
              <p:spPr>
                <a:xfrm>
                  <a:off x="1972668" y="5793151"/>
                  <a:ext cx="1003518" cy="720129"/>
                </a:xfrm>
                <a:prstGeom prst="rect">
                  <a:avLst/>
                </a:prstGeom>
              </p:spPr>
            </p:pic>
            <p:pic>
              <p:nvPicPr>
                <p:cNvPr id="368" name="Picture 367"/>
                <p:cNvPicPr>
                  <a:picLocks noChangeAspect="1"/>
                </p:cNvPicPr>
                <p:nvPr/>
              </p:nvPicPr>
              <p:blipFill>
                <a:blip r:embed="rId8"/>
                <a:stretch>
                  <a:fillRect/>
                </a:stretch>
              </p:blipFill>
              <p:spPr>
                <a:xfrm>
                  <a:off x="2333397" y="5962056"/>
                  <a:ext cx="281157" cy="276848"/>
                </a:xfrm>
                <a:prstGeom prst="rect">
                  <a:avLst/>
                </a:prstGeom>
              </p:spPr>
            </p:pic>
          </p:grpSp>
          <p:grpSp>
            <p:nvGrpSpPr>
              <p:cNvPr id="616" name="Group 615"/>
              <p:cNvGrpSpPr/>
              <p:nvPr/>
            </p:nvGrpSpPr>
            <p:grpSpPr>
              <a:xfrm>
                <a:off x="1463369" y="5661705"/>
                <a:ext cx="469645" cy="337019"/>
                <a:chOff x="1972668" y="5793151"/>
                <a:chExt cx="1003518" cy="720129"/>
              </a:xfrm>
            </p:grpSpPr>
            <p:pic>
              <p:nvPicPr>
                <p:cNvPr id="617" name="Picture 616"/>
                <p:cNvPicPr>
                  <a:picLocks noChangeAspect="1"/>
                </p:cNvPicPr>
                <p:nvPr/>
              </p:nvPicPr>
              <p:blipFill>
                <a:blip r:embed="rId12"/>
                <a:stretch>
                  <a:fillRect/>
                </a:stretch>
              </p:blipFill>
              <p:spPr>
                <a:xfrm>
                  <a:off x="1972668" y="5793151"/>
                  <a:ext cx="1003518" cy="720129"/>
                </a:xfrm>
                <a:prstGeom prst="rect">
                  <a:avLst/>
                </a:prstGeom>
              </p:spPr>
            </p:pic>
            <p:pic>
              <p:nvPicPr>
                <p:cNvPr id="618" name="Picture 617"/>
                <p:cNvPicPr>
                  <a:picLocks noChangeAspect="1"/>
                </p:cNvPicPr>
                <p:nvPr/>
              </p:nvPicPr>
              <p:blipFill>
                <a:blip r:embed="rId8"/>
                <a:stretch>
                  <a:fillRect/>
                </a:stretch>
              </p:blipFill>
              <p:spPr>
                <a:xfrm>
                  <a:off x="2333397" y="5962056"/>
                  <a:ext cx="281157" cy="276848"/>
                </a:xfrm>
                <a:prstGeom prst="rect">
                  <a:avLst/>
                </a:prstGeom>
              </p:spPr>
            </p:pic>
          </p:grpSp>
          <p:grpSp>
            <p:nvGrpSpPr>
              <p:cNvPr id="619" name="Group 618"/>
              <p:cNvGrpSpPr/>
              <p:nvPr/>
            </p:nvGrpSpPr>
            <p:grpSpPr>
              <a:xfrm>
                <a:off x="1530791" y="5718487"/>
                <a:ext cx="469645" cy="337019"/>
                <a:chOff x="1972668" y="5793151"/>
                <a:chExt cx="1003518" cy="720129"/>
              </a:xfrm>
            </p:grpSpPr>
            <p:pic>
              <p:nvPicPr>
                <p:cNvPr id="620" name="Picture 619"/>
                <p:cNvPicPr>
                  <a:picLocks noChangeAspect="1"/>
                </p:cNvPicPr>
                <p:nvPr/>
              </p:nvPicPr>
              <p:blipFill>
                <a:blip r:embed="rId12"/>
                <a:stretch>
                  <a:fillRect/>
                </a:stretch>
              </p:blipFill>
              <p:spPr>
                <a:xfrm>
                  <a:off x="1972668" y="5793151"/>
                  <a:ext cx="1003518" cy="720129"/>
                </a:xfrm>
                <a:prstGeom prst="rect">
                  <a:avLst/>
                </a:prstGeom>
              </p:spPr>
            </p:pic>
            <p:pic>
              <p:nvPicPr>
                <p:cNvPr id="621" name="Picture 620"/>
                <p:cNvPicPr>
                  <a:picLocks noChangeAspect="1"/>
                </p:cNvPicPr>
                <p:nvPr/>
              </p:nvPicPr>
              <p:blipFill>
                <a:blip r:embed="rId8"/>
                <a:stretch>
                  <a:fillRect/>
                </a:stretch>
              </p:blipFill>
              <p:spPr>
                <a:xfrm>
                  <a:off x="2333397" y="5962056"/>
                  <a:ext cx="281157" cy="276848"/>
                </a:xfrm>
                <a:prstGeom prst="rect">
                  <a:avLst/>
                </a:prstGeom>
              </p:spPr>
            </p:pic>
          </p:grpSp>
        </p:grpSp>
      </p:grpSp>
      <p:grpSp>
        <p:nvGrpSpPr>
          <p:cNvPr id="1773" name="Group 1772"/>
          <p:cNvGrpSpPr/>
          <p:nvPr/>
        </p:nvGrpSpPr>
        <p:grpSpPr>
          <a:xfrm>
            <a:off x="3367181" y="5640965"/>
            <a:ext cx="3424512" cy="1011313"/>
            <a:chOff x="3919714" y="5628696"/>
            <a:chExt cx="3424512" cy="1011313"/>
          </a:xfrm>
        </p:grpSpPr>
        <p:grpSp>
          <p:nvGrpSpPr>
            <p:cNvPr id="1504" name="Group 1503"/>
            <p:cNvGrpSpPr/>
            <p:nvPr/>
          </p:nvGrpSpPr>
          <p:grpSpPr>
            <a:xfrm>
              <a:off x="3919714" y="5628696"/>
              <a:ext cx="3424512" cy="1011313"/>
              <a:chOff x="3919714" y="5628696"/>
              <a:chExt cx="3424512" cy="1011313"/>
            </a:xfrm>
          </p:grpSpPr>
          <p:sp>
            <p:nvSpPr>
              <p:cNvPr id="1458" name="Rounded Rectangle 1457">
                <a:hlinkClick r:id="rId53" tooltip="Windows 10 is designed to protect against known and emerging security threats across the spectrum of attack vectors. Windows 10 security features focus on Identity security and usability, Information protection, and Malware resistance."/>
              </p:cNvPr>
              <p:cNvSpPr/>
              <p:nvPr/>
            </p:nvSpPr>
            <p:spPr>
              <a:xfrm>
                <a:off x="4973297" y="5628696"/>
                <a:ext cx="2370929" cy="1011313"/>
              </a:xfrm>
              <a:prstGeom prst="roundRect">
                <a:avLst>
                  <a:gd name="adj" fmla="val 18966"/>
                </a:avLst>
              </a:prstGeom>
              <a:solidFill>
                <a:srgbClr val="FFFFFF"/>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10 Security</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Secure Boot</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Device Guard</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Application Guard</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Credential Guard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Hello</a:t>
                </a:r>
              </a:p>
            </p:txBody>
          </p:sp>
          <p:grpSp>
            <p:nvGrpSpPr>
              <p:cNvPr id="1503" name="Group 1502"/>
              <p:cNvGrpSpPr/>
              <p:nvPr/>
            </p:nvGrpSpPr>
            <p:grpSpPr>
              <a:xfrm>
                <a:off x="3919714" y="5834237"/>
                <a:ext cx="1053584" cy="103823"/>
                <a:chOff x="3919714" y="5834237"/>
                <a:chExt cx="1053584" cy="103823"/>
              </a:xfrm>
            </p:grpSpPr>
            <p:sp>
              <p:nvSpPr>
                <p:cNvPr id="1493" name="Oval 1492"/>
                <p:cNvSpPr/>
                <p:nvPr/>
              </p:nvSpPr>
              <p:spPr>
                <a:xfrm rot="10800000">
                  <a:off x="3919714" y="5834237"/>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502" name="Straight Connector 1501"/>
                <p:cNvCxnSpPr>
                  <a:stCxn id="1493" idx="2"/>
                </p:cNvCxnSpPr>
                <p:nvPr/>
              </p:nvCxnSpPr>
              <p:spPr>
                <a:xfrm>
                  <a:off x="4019816" y="5886148"/>
                  <a:ext cx="953482" cy="0"/>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pic>
          <p:nvPicPr>
            <p:cNvPr id="1509" name="Picture 1508"/>
            <p:cNvPicPr>
              <a:picLocks noChangeAspect="1"/>
            </p:cNvPicPr>
            <p:nvPr/>
          </p:nvPicPr>
          <p:blipFill>
            <a:blip r:embed="rId8">
              <a:duotone>
                <a:prstClr val="black"/>
                <a:schemeClr val="accent1">
                  <a:tint val="45000"/>
                  <a:satMod val="400000"/>
                </a:schemeClr>
              </a:duotone>
            </a:blip>
            <a:stretch>
              <a:fillRect/>
            </a:stretch>
          </p:blipFill>
          <p:spPr>
            <a:xfrm>
              <a:off x="6765503" y="5659365"/>
              <a:ext cx="167254" cy="164690"/>
            </a:xfrm>
            <a:prstGeom prst="rect">
              <a:avLst/>
            </a:prstGeom>
          </p:spPr>
        </p:pic>
      </p:grpSp>
      <p:sp>
        <p:nvSpPr>
          <p:cNvPr id="1802" name="Rectangle 1801"/>
          <p:cNvSpPr/>
          <p:nvPr/>
        </p:nvSpPr>
        <p:spPr>
          <a:xfrm>
            <a:off x="1298194" y="5478791"/>
            <a:ext cx="1305164" cy="261610"/>
          </a:xfrm>
          <a:prstGeom prst="rect">
            <a:avLst/>
          </a:prstGeom>
          <a:solidFill>
            <a:srgbClr val="EAEAEA"/>
          </a:solidFill>
          <a:effectLst>
            <a:softEdge rad="3175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a:ea typeface="+mn-ea"/>
                <a:cs typeface="+mn-cs"/>
              </a:rPr>
              <a:t>Managed Clients</a:t>
            </a:r>
          </a:p>
        </p:txBody>
      </p:sp>
      <p:cxnSp>
        <p:nvCxnSpPr>
          <p:cNvPr id="1804" name="Elbow Connector 1803"/>
          <p:cNvCxnSpPr>
            <a:stCxn id="914" idx="0"/>
            <a:endCxn id="362" idx="1"/>
          </p:cNvCxnSpPr>
          <p:nvPr/>
        </p:nvCxnSpPr>
        <p:spPr>
          <a:xfrm flipV="1">
            <a:off x="2857413" y="4574664"/>
            <a:ext cx="93487" cy="649276"/>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1" name="Elbow Connector 1810"/>
          <p:cNvCxnSpPr>
            <a:stCxn id="916" idx="2"/>
            <a:endCxn id="732" idx="1"/>
          </p:cNvCxnSpPr>
          <p:nvPr/>
        </p:nvCxnSpPr>
        <p:spPr>
          <a:xfrm rot="10800000">
            <a:off x="2251053" y="4627316"/>
            <a:ext cx="386733" cy="560260"/>
          </a:xfrm>
          <a:prstGeom prst="bentConnector3">
            <a:avLst>
              <a:gd name="adj1" fmla="val 113855"/>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8" name="Elbow Connector 1817"/>
          <p:cNvCxnSpPr>
            <a:stCxn id="914" idx="0"/>
          </p:cNvCxnSpPr>
          <p:nvPr/>
        </p:nvCxnSpPr>
        <p:spPr>
          <a:xfrm flipV="1">
            <a:off x="2857413" y="4577286"/>
            <a:ext cx="1741934" cy="646654"/>
          </a:xfrm>
          <a:prstGeom prst="bentConnector3">
            <a:avLst>
              <a:gd name="adj1" fmla="val 9668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2" name="Elbow Connector 1851"/>
          <p:cNvCxnSpPr>
            <a:stCxn id="914" idx="0"/>
          </p:cNvCxnSpPr>
          <p:nvPr/>
        </p:nvCxnSpPr>
        <p:spPr>
          <a:xfrm flipV="1">
            <a:off x="2857413" y="4542060"/>
            <a:ext cx="3157733" cy="681880"/>
          </a:xfrm>
          <a:prstGeom prst="bentConnector3">
            <a:avLst>
              <a:gd name="adj1" fmla="val 9683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1" name="Elbow Connector 1860"/>
          <p:cNvCxnSpPr>
            <a:stCxn id="914" idx="0"/>
            <a:endCxn id="1214" idx="3"/>
          </p:cNvCxnSpPr>
          <p:nvPr/>
        </p:nvCxnSpPr>
        <p:spPr>
          <a:xfrm flipV="1">
            <a:off x="2857413" y="2558097"/>
            <a:ext cx="6095269" cy="2665843"/>
          </a:xfrm>
          <a:prstGeom prst="bentConnector3">
            <a:avLst>
              <a:gd name="adj1" fmla="val 10270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6" name="Elbow Connector 1865"/>
          <p:cNvCxnSpPr>
            <a:stCxn id="914" idx="0"/>
            <a:endCxn id="317" idx="0"/>
          </p:cNvCxnSpPr>
          <p:nvPr/>
        </p:nvCxnSpPr>
        <p:spPr>
          <a:xfrm flipV="1">
            <a:off x="2857413" y="366862"/>
            <a:ext cx="8067544" cy="4857078"/>
          </a:xfrm>
          <a:prstGeom prst="bentConnector4">
            <a:avLst>
              <a:gd name="adj1" fmla="val 77569"/>
              <a:gd name="adj2" fmla="val 89068"/>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4" name="Elbow Connector 1883"/>
          <p:cNvCxnSpPr>
            <a:stCxn id="808" idx="2"/>
            <a:endCxn id="810" idx="2"/>
          </p:cNvCxnSpPr>
          <p:nvPr/>
        </p:nvCxnSpPr>
        <p:spPr>
          <a:xfrm rot="5400000" flipH="1" flipV="1">
            <a:off x="9551355" y="373232"/>
            <a:ext cx="203728" cy="650828"/>
          </a:xfrm>
          <a:prstGeom prst="bentConnector3">
            <a:avLst>
              <a:gd name="adj1" fmla="val -46753"/>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88" name="Elbow Connector 1887"/>
          <p:cNvCxnSpPr>
            <a:stCxn id="808" idx="2"/>
            <a:endCxn id="811" idx="2"/>
          </p:cNvCxnSpPr>
          <p:nvPr/>
        </p:nvCxnSpPr>
        <p:spPr>
          <a:xfrm rot="5400000" flipH="1" flipV="1">
            <a:off x="9407762" y="516825"/>
            <a:ext cx="203728" cy="363642"/>
          </a:xfrm>
          <a:prstGeom prst="bentConnector3">
            <a:avLst>
              <a:gd name="adj1" fmla="val -46754"/>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91" name="Elbow Connector 1890"/>
          <p:cNvCxnSpPr>
            <a:stCxn id="812" idx="2"/>
            <a:endCxn id="809" idx="2"/>
          </p:cNvCxnSpPr>
          <p:nvPr/>
        </p:nvCxnSpPr>
        <p:spPr>
          <a:xfrm rot="5400000" flipH="1">
            <a:off x="9535045" y="495297"/>
            <a:ext cx="233728" cy="397632"/>
          </a:xfrm>
          <a:prstGeom prst="bentConnector3">
            <a:avLst>
              <a:gd name="adj1" fmla="val -36337"/>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96" name="Rectangle 1895"/>
          <p:cNvSpPr/>
          <p:nvPr/>
        </p:nvSpPr>
        <p:spPr>
          <a:xfrm>
            <a:off x="10652170" y="279400"/>
            <a:ext cx="1311230" cy="509588"/>
          </a:xfrm>
          <a:prstGeom prst="rect">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80" name="Elbow Connector 879"/>
          <p:cNvCxnSpPr>
            <a:stCxn id="808" idx="0"/>
            <a:endCxn id="339" idx="3"/>
          </p:cNvCxnSpPr>
          <p:nvPr/>
        </p:nvCxnSpPr>
        <p:spPr>
          <a:xfrm rot="16200000" flipH="1">
            <a:off x="10178820" y="-209397"/>
            <a:ext cx="951014" cy="2653044"/>
          </a:xfrm>
          <a:prstGeom prst="bentConnector4">
            <a:avLst>
              <a:gd name="adj1" fmla="val -57090"/>
              <a:gd name="adj2" fmla="val 104309"/>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78" name="Elbow Connector 877"/>
          <p:cNvCxnSpPr>
            <a:stCxn id="811" idx="0"/>
            <a:endCxn id="339" idx="3"/>
          </p:cNvCxnSpPr>
          <p:nvPr/>
        </p:nvCxnSpPr>
        <p:spPr>
          <a:xfrm rot="16200000" flipH="1">
            <a:off x="10250284" y="-137933"/>
            <a:ext cx="1171728" cy="2289402"/>
          </a:xfrm>
          <a:prstGeom prst="bentConnector4">
            <a:avLst>
              <a:gd name="adj1" fmla="val -26826"/>
              <a:gd name="adj2" fmla="val 1052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79" name="Elbow Connector 878"/>
          <p:cNvCxnSpPr>
            <a:stCxn id="809" idx="0"/>
            <a:endCxn id="339" idx="3"/>
          </p:cNvCxnSpPr>
          <p:nvPr/>
        </p:nvCxnSpPr>
        <p:spPr>
          <a:xfrm rot="16200000" flipH="1">
            <a:off x="10140872" y="-247345"/>
            <a:ext cx="1152197" cy="2527756"/>
          </a:xfrm>
          <a:prstGeom prst="bentConnector4">
            <a:avLst>
              <a:gd name="adj1" fmla="val -28934"/>
              <a:gd name="adj2" fmla="val 104522"/>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11" name="Elbow Connector 1910"/>
          <p:cNvCxnSpPr>
            <a:stCxn id="317" idx="2"/>
            <a:endCxn id="339" idx="1"/>
          </p:cNvCxnSpPr>
          <p:nvPr/>
        </p:nvCxnSpPr>
        <p:spPr>
          <a:xfrm rot="5400000">
            <a:off x="10402958" y="1070636"/>
            <a:ext cx="774622" cy="269371"/>
          </a:xfrm>
          <a:prstGeom prst="bentConnector4">
            <a:avLst>
              <a:gd name="adj1" fmla="val 10248"/>
              <a:gd name="adj2" fmla="val 14243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24" name="Group 723"/>
          <p:cNvGrpSpPr/>
          <p:nvPr/>
        </p:nvGrpSpPr>
        <p:grpSpPr>
          <a:xfrm>
            <a:off x="3633621" y="4443102"/>
            <a:ext cx="325568" cy="429030"/>
            <a:chOff x="1928361" y="4345098"/>
            <a:chExt cx="325568" cy="429030"/>
          </a:xfrm>
        </p:grpSpPr>
        <p:grpSp>
          <p:nvGrpSpPr>
            <p:cNvPr id="733" name="Group 732"/>
            <p:cNvGrpSpPr/>
            <p:nvPr/>
          </p:nvGrpSpPr>
          <p:grpSpPr>
            <a:xfrm>
              <a:off x="1928361" y="4345098"/>
              <a:ext cx="130506" cy="265924"/>
              <a:chOff x="1053993" y="3879867"/>
              <a:chExt cx="191787" cy="390793"/>
            </a:xfrm>
          </p:grpSpPr>
          <p:sp>
            <p:nvSpPr>
              <p:cNvPr id="754" name="Rectangle 753"/>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55"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4" name="Group 733"/>
            <p:cNvGrpSpPr/>
            <p:nvPr/>
          </p:nvGrpSpPr>
          <p:grpSpPr>
            <a:xfrm>
              <a:off x="1993685" y="4399551"/>
              <a:ext cx="130506" cy="265924"/>
              <a:chOff x="1053993" y="3879867"/>
              <a:chExt cx="191787" cy="390793"/>
            </a:xfrm>
          </p:grpSpPr>
          <p:sp>
            <p:nvSpPr>
              <p:cNvPr id="752" name="Rectangle 751"/>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53"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35" name="Group 734"/>
            <p:cNvGrpSpPr/>
            <p:nvPr/>
          </p:nvGrpSpPr>
          <p:grpSpPr>
            <a:xfrm>
              <a:off x="2059009" y="4454004"/>
              <a:ext cx="130506" cy="265924"/>
              <a:chOff x="1053993" y="3879867"/>
              <a:chExt cx="191787" cy="390793"/>
            </a:xfrm>
          </p:grpSpPr>
          <p:sp>
            <p:nvSpPr>
              <p:cNvPr id="738" name="Rectangle 737"/>
              <p:cNvSpPr/>
              <p:nvPr/>
            </p:nvSpPr>
            <p:spPr>
              <a:xfrm>
                <a:off x="1053993" y="3879867"/>
                <a:ext cx="188078" cy="39055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black">
                      <a:lumMod val="75000"/>
                      <a:lumOff val="25000"/>
                    </a:prstClr>
                  </a:solidFill>
                  <a:effectLst/>
                  <a:uLnTx/>
                  <a:uFillTx/>
                  <a:latin typeface="Segoe"/>
                  <a:ea typeface="+mn-ea"/>
                  <a:cs typeface="+mn-cs"/>
                </a:endParaRPr>
              </a:p>
            </p:txBody>
          </p:sp>
          <p:pic>
            <p:nvPicPr>
              <p:cNvPr id="741"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55330" y="3880237"/>
                <a:ext cx="190450" cy="390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36" name="Picture 30"/>
            <p:cNvPicPr>
              <a:picLocks noChangeAspect="1"/>
            </p:cNvPicPr>
            <p:nvPr/>
          </p:nvPicPr>
          <p:blipFill>
            <a:blip r:embed="rId3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124333" y="4508456"/>
              <a:ext cx="129596" cy="265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1" name="Group 1010"/>
          <p:cNvGrpSpPr/>
          <p:nvPr/>
        </p:nvGrpSpPr>
        <p:grpSpPr>
          <a:xfrm>
            <a:off x="3504497" y="4359170"/>
            <a:ext cx="574648" cy="518675"/>
            <a:chOff x="-871736" y="3572720"/>
            <a:chExt cx="493307" cy="445257"/>
          </a:xfrm>
        </p:grpSpPr>
        <p:sp>
          <p:nvSpPr>
            <p:cNvPr id="1012" name="Rounded Rectangle 1011"/>
            <p:cNvSpPr/>
            <p:nvPr/>
          </p:nvSpPr>
          <p:spPr>
            <a:xfrm>
              <a:off x="-871736" y="3572720"/>
              <a:ext cx="493307" cy="445257"/>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1013" name="Picture 1012"/>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717137" y="3720624"/>
              <a:ext cx="194013" cy="169166"/>
            </a:xfrm>
            <a:prstGeom prst="rect">
              <a:avLst/>
            </a:prstGeom>
          </p:spPr>
        </p:pic>
      </p:grpSp>
      <p:cxnSp>
        <p:nvCxnSpPr>
          <p:cNvPr id="761" name="Elbow Connector 760"/>
          <p:cNvCxnSpPr>
            <a:stCxn id="736" idx="2"/>
            <a:endCxn id="737" idx="3"/>
          </p:cNvCxnSpPr>
          <p:nvPr/>
        </p:nvCxnSpPr>
        <p:spPr>
          <a:xfrm rot="5400000">
            <a:off x="2968548" y="4037947"/>
            <a:ext cx="91658" cy="1760029"/>
          </a:xfrm>
          <a:prstGeom prst="bentConnector2">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429" name="Group 1428"/>
          <p:cNvGrpSpPr/>
          <p:nvPr/>
        </p:nvGrpSpPr>
        <p:grpSpPr>
          <a:xfrm>
            <a:off x="2845467" y="4387352"/>
            <a:ext cx="574648" cy="518675"/>
            <a:chOff x="2773869" y="4358562"/>
            <a:chExt cx="574648" cy="518675"/>
          </a:xfrm>
        </p:grpSpPr>
        <p:sp>
          <p:nvSpPr>
            <p:cNvPr id="759" name="Rounded Rectangle 758"/>
            <p:cNvSpPr/>
            <p:nvPr/>
          </p:nvSpPr>
          <p:spPr>
            <a:xfrm>
              <a:off x="2773869" y="4358562"/>
              <a:ext cx="574648" cy="518675"/>
            </a:xfrm>
            <a:prstGeom prst="roundRect">
              <a:avLst>
                <a:gd name="adj" fmla="val 44173"/>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pic>
          <p:nvPicPr>
            <p:cNvPr id="762" name="Picture 761"/>
            <p:cNvPicPr>
              <a:picLocks noChangeAspect="1"/>
            </p:cNvPicPr>
            <p:nvPr/>
          </p:nvPicPr>
          <p:blipFill rotWithShape="1">
            <a:blip r:embed="rId54">
              <a:extLst>
                <a:ext uri="{28A0092B-C50C-407E-A947-70E740481C1C}">
                  <a14:useLocalDpi xmlns:a14="http://schemas.microsoft.com/office/drawing/2010/main" val="0"/>
                </a:ext>
              </a:extLst>
            </a:blip>
            <a:srcRect l="24884" r="23372" b="46072"/>
            <a:stretch/>
          </p:blipFill>
          <p:spPr>
            <a:xfrm>
              <a:off x="2949771" y="4534100"/>
              <a:ext cx="210646" cy="178546"/>
            </a:xfrm>
            <a:prstGeom prst="rect">
              <a:avLst/>
            </a:prstGeom>
          </p:spPr>
        </p:pic>
      </p:grpSp>
      <p:cxnSp>
        <p:nvCxnSpPr>
          <p:cNvPr id="763" name="Elbow Connector 762"/>
          <p:cNvCxnSpPr>
            <a:stCxn id="914" idx="0"/>
            <a:endCxn id="755" idx="1"/>
          </p:cNvCxnSpPr>
          <p:nvPr/>
        </p:nvCxnSpPr>
        <p:spPr>
          <a:xfrm flipV="1">
            <a:off x="2857413" y="4576190"/>
            <a:ext cx="777118" cy="647750"/>
          </a:xfrm>
          <a:prstGeom prst="bentConnector3">
            <a:avLst>
              <a:gd name="adj1" fmla="val 92439"/>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4" name="Elbow Connector 763"/>
          <p:cNvCxnSpPr>
            <a:stCxn id="317" idx="0"/>
            <a:endCxn id="1598" idx="4"/>
          </p:cNvCxnSpPr>
          <p:nvPr/>
        </p:nvCxnSpPr>
        <p:spPr>
          <a:xfrm rot="16200000" flipH="1" flipV="1">
            <a:off x="5638571" y="-3316605"/>
            <a:ext cx="1602917" cy="8969849"/>
          </a:xfrm>
          <a:prstGeom prst="bentConnector5">
            <a:avLst>
              <a:gd name="adj1" fmla="val 37555"/>
              <a:gd name="adj2" fmla="val 20663"/>
              <a:gd name="adj3" fmla="val 108081"/>
            </a:avLst>
          </a:prstGeom>
          <a:ln w="19050">
            <a:solidFill>
              <a:schemeClr val="tx1">
                <a:lumMod val="50000"/>
                <a:lumOff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80" name="Elbow Connector 779"/>
          <p:cNvCxnSpPr>
            <a:stCxn id="914" idx="0"/>
            <a:endCxn id="1168" idx="1"/>
          </p:cNvCxnSpPr>
          <p:nvPr/>
        </p:nvCxnSpPr>
        <p:spPr>
          <a:xfrm flipV="1">
            <a:off x="2857413" y="3224675"/>
            <a:ext cx="1767730" cy="1999265"/>
          </a:xfrm>
          <a:prstGeom prst="bentConnector3">
            <a:avLst>
              <a:gd name="adj1" fmla="val 95261"/>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6" name="Elbow Connector 785"/>
          <p:cNvCxnSpPr>
            <a:stCxn id="914" idx="0"/>
            <a:endCxn id="1340" idx="1"/>
          </p:cNvCxnSpPr>
          <p:nvPr/>
        </p:nvCxnSpPr>
        <p:spPr>
          <a:xfrm flipV="1">
            <a:off x="2857413" y="3064623"/>
            <a:ext cx="2690490" cy="2159317"/>
          </a:xfrm>
          <a:prstGeom prst="bentConnector3">
            <a:avLst>
              <a:gd name="adj1" fmla="val 97439"/>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1" name="Elbow Connector 790"/>
          <p:cNvCxnSpPr>
            <a:stCxn id="914" idx="0"/>
            <a:endCxn id="1310" idx="1"/>
          </p:cNvCxnSpPr>
          <p:nvPr/>
        </p:nvCxnSpPr>
        <p:spPr>
          <a:xfrm flipV="1">
            <a:off x="2857413" y="3027216"/>
            <a:ext cx="875374" cy="2196724"/>
          </a:xfrm>
          <a:prstGeom prst="bentConnector3">
            <a:avLst>
              <a:gd name="adj1" fmla="val 81827"/>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91" name="Group 1490"/>
          <p:cNvGrpSpPr/>
          <p:nvPr/>
        </p:nvGrpSpPr>
        <p:grpSpPr>
          <a:xfrm>
            <a:off x="2149352" y="3144322"/>
            <a:ext cx="4553779" cy="1664569"/>
            <a:chOff x="2149352" y="3163372"/>
            <a:chExt cx="4553779" cy="1664569"/>
          </a:xfrm>
        </p:grpSpPr>
        <p:grpSp>
          <p:nvGrpSpPr>
            <p:cNvPr id="1489" name="Group 1488"/>
            <p:cNvGrpSpPr/>
            <p:nvPr/>
          </p:nvGrpSpPr>
          <p:grpSpPr>
            <a:xfrm>
              <a:off x="2149352" y="3163372"/>
              <a:ext cx="4553779" cy="1664569"/>
              <a:chOff x="2149352" y="3163372"/>
              <a:chExt cx="4553779" cy="1664569"/>
            </a:xfrm>
          </p:grpSpPr>
          <p:sp>
            <p:nvSpPr>
              <p:cNvPr id="1459" name="Rounded Rectangle 1458">
                <a:hlinkClick r:id="rId55" tooltip="Windows Server 2016 delivers new layers of protection to address emerging threats. These security protections range from threat resistance and enhanced detection to managing privileged identity and protecting virtual machines from a compromised fabric."/>
              </p:cNvPr>
              <p:cNvSpPr/>
              <p:nvPr/>
            </p:nvSpPr>
            <p:spPr>
              <a:xfrm>
                <a:off x="2149352" y="3887543"/>
                <a:ext cx="4553779" cy="516898"/>
              </a:xfrm>
              <a:prstGeom prst="roundRect">
                <a:avLst>
                  <a:gd name="adj" fmla="val 45491"/>
                </a:avLst>
              </a:prstGeom>
              <a:solidFill>
                <a:schemeClr val="bg1">
                  <a:alpha val="89804"/>
                </a:schemeClr>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Windows Server 2016 Security</a:t>
                </a:r>
              </a:p>
              <a:p>
                <a:pPr marL="22860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Shielded VMs, Device Guard, Credential Guard, Just Enough Admin, Hyper-V Containers, Nano server, …</a:t>
                </a:r>
              </a:p>
            </p:txBody>
          </p:sp>
          <p:grpSp>
            <p:nvGrpSpPr>
              <p:cNvPr id="1486" name="Group 1485"/>
              <p:cNvGrpSpPr/>
              <p:nvPr/>
            </p:nvGrpSpPr>
            <p:grpSpPr>
              <a:xfrm>
                <a:off x="3985372" y="3163372"/>
                <a:ext cx="100102" cy="725117"/>
                <a:chOff x="3985372" y="3163372"/>
                <a:chExt cx="100102" cy="725117"/>
              </a:xfrm>
            </p:grpSpPr>
            <p:sp>
              <p:nvSpPr>
                <p:cNvPr id="1464" name="Oval 1463"/>
                <p:cNvSpPr/>
                <p:nvPr/>
              </p:nvSpPr>
              <p:spPr>
                <a:xfrm>
                  <a:off x="3985372" y="31633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68" name="Straight Connector 1467"/>
                <p:cNvCxnSpPr>
                  <a:stCxn id="1464" idx="4"/>
                </p:cNvCxnSpPr>
                <p:nvPr/>
              </p:nvCxnSpPr>
              <p:spPr>
                <a:xfrm>
                  <a:off x="4035423" y="3267195"/>
                  <a:ext cx="0" cy="621294"/>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87" name="Group 1486"/>
              <p:cNvGrpSpPr/>
              <p:nvPr/>
            </p:nvGrpSpPr>
            <p:grpSpPr>
              <a:xfrm>
                <a:off x="4852478" y="3164765"/>
                <a:ext cx="100102" cy="725117"/>
                <a:chOff x="4852478" y="3164765"/>
                <a:chExt cx="100102" cy="725117"/>
              </a:xfrm>
            </p:grpSpPr>
            <p:sp>
              <p:nvSpPr>
                <p:cNvPr id="1470" name="Oval 1469"/>
                <p:cNvSpPr/>
                <p:nvPr/>
              </p:nvSpPr>
              <p:spPr>
                <a:xfrm>
                  <a:off x="4852478" y="3164765"/>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71" name="Straight Connector 1470"/>
                <p:cNvCxnSpPr>
                  <a:stCxn id="1470" idx="4"/>
                </p:cNvCxnSpPr>
                <p:nvPr/>
              </p:nvCxnSpPr>
              <p:spPr>
                <a:xfrm>
                  <a:off x="4902529" y="3268588"/>
                  <a:ext cx="0" cy="621294"/>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cxnSp>
            <p:nvCxnSpPr>
              <p:cNvPr id="1473" name="Straight Connector 1472"/>
              <p:cNvCxnSpPr>
                <a:stCxn id="1472" idx="4"/>
              </p:cNvCxnSpPr>
              <p:nvPr/>
            </p:nvCxnSpPr>
            <p:spPr>
              <a:xfrm>
                <a:off x="5822329" y="3267195"/>
                <a:ext cx="0" cy="621294"/>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nvGrpSpPr>
              <p:cNvPr id="1477" name="Group 1476"/>
              <p:cNvGrpSpPr/>
              <p:nvPr/>
            </p:nvGrpSpPr>
            <p:grpSpPr>
              <a:xfrm rot="10800000">
                <a:off x="6313422" y="4379315"/>
                <a:ext cx="100102" cy="336066"/>
                <a:chOff x="5924678" y="3315772"/>
                <a:chExt cx="100102" cy="336066"/>
              </a:xfrm>
            </p:grpSpPr>
            <p:sp>
              <p:nvSpPr>
                <p:cNvPr id="1474" name="Oval 1473"/>
                <p:cNvSpPr/>
                <p:nvPr/>
              </p:nvSpPr>
              <p:spPr>
                <a:xfrm>
                  <a:off x="5924678" y="33157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75" name="Straight Connector 1474"/>
                <p:cNvCxnSpPr>
                  <a:stCxn id="1474" idx="4"/>
                </p:cNvCxnSpPr>
                <p:nvPr/>
              </p:nvCxnSpPr>
              <p:spPr>
                <a:xfrm rot="10800000" flipV="1">
                  <a:off x="5974729" y="3419595"/>
                  <a:ext cx="0" cy="232243"/>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79" name="Group 1478"/>
              <p:cNvGrpSpPr/>
              <p:nvPr/>
            </p:nvGrpSpPr>
            <p:grpSpPr>
              <a:xfrm rot="10800000">
                <a:off x="4910918" y="4396139"/>
                <a:ext cx="100102" cy="336066"/>
                <a:chOff x="5924678" y="3315772"/>
                <a:chExt cx="100102" cy="336066"/>
              </a:xfrm>
            </p:grpSpPr>
            <p:sp>
              <p:nvSpPr>
                <p:cNvPr id="1480" name="Oval 1479"/>
                <p:cNvSpPr/>
                <p:nvPr/>
              </p:nvSpPr>
              <p:spPr>
                <a:xfrm>
                  <a:off x="5924678" y="3315772"/>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81" name="Straight Connector 1480"/>
                <p:cNvCxnSpPr>
                  <a:stCxn id="1480" idx="4"/>
                </p:cNvCxnSpPr>
                <p:nvPr/>
              </p:nvCxnSpPr>
              <p:spPr>
                <a:xfrm rot="10800000" flipV="1">
                  <a:off x="5974729" y="3419595"/>
                  <a:ext cx="0" cy="232243"/>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82" name="Group 1481"/>
              <p:cNvGrpSpPr/>
              <p:nvPr/>
            </p:nvGrpSpPr>
            <p:grpSpPr>
              <a:xfrm rot="10800000">
                <a:off x="3935182" y="4411589"/>
                <a:ext cx="100102" cy="416352"/>
                <a:chOff x="4849992" y="3211426"/>
                <a:chExt cx="100102" cy="416352"/>
              </a:xfrm>
            </p:grpSpPr>
            <p:sp>
              <p:nvSpPr>
                <p:cNvPr id="1483" name="Oval 1482"/>
                <p:cNvSpPr/>
                <p:nvPr/>
              </p:nvSpPr>
              <p:spPr>
                <a:xfrm>
                  <a:off x="4849992" y="3211426"/>
                  <a:ext cx="100102" cy="103823"/>
                </a:xfrm>
                <a:prstGeom prst="ellips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484" name="Straight Connector 1483"/>
                <p:cNvCxnSpPr>
                  <a:stCxn id="1483" idx="4"/>
                </p:cNvCxnSpPr>
                <p:nvPr/>
              </p:nvCxnSpPr>
              <p:spPr>
                <a:xfrm rot="10800000" flipV="1">
                  <a:off x="4900043" y="3315249"/>
                  <a:ext cx="0" cy="312529"/>
                </a:xfrm>
                <a:prstGeom prst="line">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grpSp>
        </p:grpSp>
        <p:pic>
          <p:nvPicPr>
            <p:cNvPr id="1457" name="Picture 1456"/>
            <p:cNvPicPr>
              <a:picLocks noChangeAspect="1"/>
            </p:cNvPicPr>
            <p:nvPr/>
          </p:nvPicPr>
          <p:blipFill rotWithShape="1">
            <a:blip r:embed="rId39" cstate="email">
              <a:extLst>
                <a:ext uri="{28A0092B-C50C-407E-A947-70E740481C1C}">
                  <a14:useLocalDpi xmlns:a14="http://schemas.microsoft.com/office/drawing/2010/main"/>
                </a:ext>
              </a:extLst>
            </a:blip>
            <a:srcRect r="83295"/>
            <a:stretch/>
          </p:blipFill>
          <p:spPr>
            <a:xfrm>
              <a:off x="2225579" y="4014542"/>
              <a:ext cx="267439" cy="233188"/>
            </a:xfrm>
            <a:prstGeom prst="rect">
              <a:avLst/>
            </a:prstGeom>
          </p:spPr>
        </p:pic>
      </p:grpSp>
      <p:cxnSp>
        <p:nvCxnSpPr>
          <p:cNvPr id="844" name="Elbow Connector 843"/>
          <p:cNvCxnSpPr>
            <a:stCxn id="810" idx="0"/>
            <a:endCxn id="815" idx="0"/>
          </p:cNvCxnSpPr>
          <p:nvPr/>
        </p:nvCxnSpPr>
        <p:spPr>
          <a:xfrm rot="16200000" flipH="1" flipV="1">
            <a:off x="9674506" y="338721"/>
            <a:ext cx="220157" cy="388096"/>
          </a:xfrm>
          <a:prstGeom prst="bentConnector3">
            <a:avLst>
              <a:gd name="adj1" fmla="val -141692"/>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876" name="Elbow Connector 875"/>
          <p:cNvCxnSpPr>
            <a:stCxn id="812" idx="0"/>
            <a:endCxn id="809" idx="0"/>
          </p:cNvCxnSpPr>
          <p:nvPr/>
        </p:nvCxnSpPr>
        <p:spPr>
          <a:xfrm rot="16200000" flipV="1">
            <a:off x="9565272" y="328257"/>
            <a:ext cx="173275" cy="397632"/>
          </a:xfrm>
          <a:prstGeom prst="bentConnector3">
            <a:avLst>
              <a:gd name="adj1" fmla="val 295145"/>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1897" name="Rectangle 1896"/>
          <p:cNvSpPr/>
          <p:nvPr/>
        </p:nvSpPr>
        <p:spPr>
          <a:xfrm>
            <a:off x="9248359" y="87686"/>
            <a:ext cx="1759712" cy="307777"/>
          </a:xfrm>
          <a:prstGeom prst="rect">
            <a:avLst/>
          </a:prstGeom>
          <a:solidFill>
            <a:srgbClr val="BDD7EE"/>
          </a:solidFill>
          <a:effectLst>
            <a:softEdge rad="635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Calibri" panose="020F0502020204030204"/>
                <a:ea typeface="+mn-ea"/>
                <a:cs typeface="+mn-cs"/>
              </a:rPr>
              <a:t>Software as a Service</a:t>
            </a:r>
          </a:p>
        </p:txBody>
      </p:sp>
      <p:cxnSp>
        <p:nvCxnSpPr>
          <p:cNvPr id="890" name="Elbow Connector 889"/>
          <p:cNvCxnSpPr>
            <a:stCxn id="812" idx="2"/>
            <a:endCxn id="815" idx="2"/>
          </p:cNvCxnSpPr>
          <p:nvPr/>
        </p:nvCxnSpPr>
        <p:spPr>
          <a:xfrm rot="5400000" flipH="1">
            <a:off x="9715397" y="675649"/>
            <a:ext cx="10468" cy="260188"/>
          </a:xfrm>
          <a:prstGeom prst="bentConnector3">
            <a:avLst>
              <a:gd name="adj1" fmla="val -818924"/>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77" name="Rounded Rectangle 876"/>
          <p:cNvSpPr/>
          <p:nvPr/>
        </p:nvSpPr>
        <p:spPr>
          <a:xfrm>
            <a:off x="9050699" y="375252"/>
            <a:ext cx="1445175" cy="477413"/>
          </a:xfrm>
          <a:prstGeom prst="roundRect">
            <a:avLst>
              <a:gd name="adj" fmla="val 50000"/>
            </a:avLst>
          </a:prstGeom>
          <a:solidFill>
            <a:srgbClr val="FFFFFF">
              <a:alpha val="94902"/>
            </a:srgb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p:txBody>
      </p:sp>
      <p:grpSp>
        <p:nvGrpSpPr>
          <p:cNvPr id="807" name="Group 806"/>
          <p:cNvGrpSpPr/>
          <p:nvPr/>
        </p:nvGrpSpPr>
        <p:grpSpPr>
          <a:xfrm>
            <a:off x="9248359" y="420904"/>
            <a:ext cx="1066742" cy="390073"/>
            <a:chOff x="8450649" y="1767006"/>
            <a:chExt cx="1397124" cy="510883"/>
          </a:xfrm>
        </p:grpSpPr>
        <p:pic>
          <p:nvPicPr>
            <p:cNvPr id="808" name="Picture 807"/>
            <p:cNvPicPr>
              <a:picLocks noChangeAspect="1"/>
            </p:cNvPicPr>
            <p:nvPr/>
          </p:nvPicPr>
          <p:blipFill>
            <a:blip r:embed="rId56" cstate="print">
              <a:extLst>
                <a:ext uri="{28A0092B-C50C-407E-A947-70E740481C1C}">
                  <a14:useLocalDpi xmlns:a14="http://schemas.microsoft.com/office/drawing/2010/main" val="0"/>
                </a:ext>
              </a:extLst>
            </a:blip>
            <a:stretch>
              <a:fillRect/>
            </a:stretch>
          </p:blipFill>
          <p:spPr>
            <a:xfrm>
              <a:off x="8450649" y="2056077"/>
              <a:ext cx="208102" cy="208102"/>
            </a:xfrm>
            <a:prstGeom prst="rect">
              <a:avLst/>
            </a:prstGeom>
          </p:spPr>
        </p:pic>
        <p:pic>
          <p:nvPicPr>
            <p:cNvPr id="809" name="Picture 808"/>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8622395" y="1792586"/>
              <a:ext cx="192791" cy="179187"/>
            </a:xfrm>
            <a:prstGeom prst="rect">
              <a:avLst/>
            </a:prstGeom>
          </p:spPr>
        </p:pic>
        <p:pic>
          <p:nvPicPr>
            <p:cNvPr id="810" name="Picture 809"/>
            <p:cNvPicPr>
              <a:picLocks noChangeAspect="1"/>
            </p:cNvPicPr>
            <p:nvPr/>
          </p:nvPicPr>
          <p:blipFill>
            <a:blip r:embed="rId58" cstate="print">
              <a:extLst>
                <a:ext uri="{28A0092B-C50C-407E-A947-70E740481C1C}">
                  <a14:useLocalDpi xmlns:a14="http://schemas.microsoft.com/office/drawing/2010/main" val="0"/>
                </a:ext>
              </a:extLst>
            </a:blip>
            <a:stretch>
              <a:fillRect/>
            </a:stretch>
          </p:blipFill>
          <p:spPr>
            <a:xfrm>
              <a:off x="9244315" y="1769346"/>
              <a:ext cx="325564" cy="228009"/>
            </a:xfrm>
            <a:prstGeom prst="rect">
              <a:avLst/>
            </a:prstGeom>
          </p:spPr>
        </p:pic>
        <p:pic>
          <p:nvPicPr>
            <p:cNvPr id="811" name="Picture 810"/>
            <p:cNvPicPr>
              <a:picLocks noChangeAspect="1"/>
            </p:cNvPicPr>
            <p:nvPr/>
          </p:nvPicPr>
          <p:blipFill>
            <a:blip r:embed="rId59" cstate="print">
              <a:extLst>
                <a:ext uri="{28A0092B-C50C-407E-A947-70E740481C1C}">
                  <a14:useLocalDpi xmlns:a14="http://schemas.microsoft.com/office/drawing/2010/main" val="0"/>
                </a:ext>
              </a:extLst>
            </a:blip>
            <a:stretch>
              <a:fillRect/>
            </a:stretch>
          </p:blipFill>
          <p:spPr>
            <a:xfrm>
              <a:off x="8915791" y="1767006"/>
              <a:ext cx="230348" cy="230349"/>
            </a:xfrm>
            <a:prstGeom prst="rect">
              <a:avLst/>
            </a:prstGeom>
          </p:spPr>
        </p:pic>
        <p:pic>
          <p:nvPicPr>
            <p:cNvPr id="812" name="Picture 811"/>
            <p:cNvPicPr>
              <a:picLocks noChangeAspect="1"/>
            </p:cNvPicPr>
            <p:nvPr/>
          </p:nvPicPr>
          <p:blipFill>
            <a:blip r:embed="rId60" cstate="print">
              <a:extLst>
                <a:ext uri="{28A0092B-C50C-407E-A947-70E740481C1C}">
                  <a14:useLocalDpi xmlns:a14="http://schemas.microsoft.com/office/drawing/2010/main" val="0"/>
                </a:ext>
              </a:extLst>
            </a:blip>
            <a:stretch>
              <a:fillRect/>
            </a:stretch>
          </p:blipFill>
          <p:spPr>
            <a:xfrm>
              <a:off x="9108681" y="2019526"/>
              <a:ext cx="261786" cy="258363"/>
            </a:xfrm>
            <a:prstGeom prst="rect">
              <a:avLst/>
            </a:prstGeom>
          </p:spPr>
        </p:pic>
        <p:pic>
          <p:nvPicPr>
            <p:cNvPr id="815" name="Picture 814"/>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8795557" y="2057689"/>
              <a:ext cx="206490" cy="206490"/>
            </a:xfrm>
            <a:prstGeom prst="rect">
              <a:avLst/>
            </a:prstGeom>
          </p:spPr>
        </p:pic>
        <p:grpSp>
          <p:nvGrpSpPr>
            <p:cNvPr id="817" name="Group 816"/>
            <p:cNvGrpSpPr/>
            <p:nvPr/>
          </p:nvGrpSpPr>
          <p:grpSpPr>
            <a:xfrm>
              <a:off x="9481001" y="2104269"/>
              <a:ext cx="366772" cy="88876"/>
              <a:chOff x="1340717" y="917625"/>
              <a:chExt cx="418504" cy="101414"/>
            </a:xfrm>
            <a:solidFill>
              <a:schemeClr val="tx1">
                <a:lumMod val="65000"/>
                <a:lumOff val="35000"/>
              </a:schemeClr>
            </a:solidFill>
          </p:grpSpPr>
          <p:sp>
            <p:nvSpPr>
              <p:cNvPr id="818" name="Oval 817"/>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9" name="Oval 818"/>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0" name="Oval 819"/>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48" name="Group 447"/>
          <p:cNvGrpSpPr/>
          <p:nvPr/>
        </p:nvGrpSpPr>
        <p:grpSpPr>
          <a:xfrm>
            <a:off x="8818796" y="36078"/>
            <a:ext cx="475559" cy="426627"/>
            <a:chOff x="6677072" y="-128440"/>
            <a:chExt cx="1536786" cy="1378659"/>
          </a:xfrm>
        </p:grpSpPr>
        <p:pic>
          <p:nvPicPr>
            <p:cNvPr id="461" name="Picture 460"/>
            <p:cNvPicPr>
              <a:picLocks noChangeAspect="1"/>
            </p:cNvPicPr>
            <p:nvPr/>
          </p:nvPicPr>
          <p:blipFill>
            <a:blip r:embed="rId62">
              <a:extLst>
                <a:ext uri="{28A0092B-C50C-407E-A947-70E740481C1C}">
                  <a14:useLocalDpi xmlns:a14="http://schemas.microsoft.com/office/drawing/2010/main" val="0"/>
                </a:ext>
              </a:extLst>
            </a:blip>
            <a:stretch>
              <a:fillRect/>
            </a:stretch>
          </p:blipFill>
          <p:spPr>
            <a:xfrm>
              <a:off x="6677072" y="-128440"/>
              <a:ext cx="1268366" cy="1378659"/>
            </a:xfrm>
            <a:prstGeom prst="rect">
              <a:avLst/>
            </a:prstGeom>
          </p:spPr>
        </p:pic>
        <p:sp>
          <p:nvSpPr>
            <p:cNvPr id="462" name="Rounded Rectangle 461"/>
            <p:cNvSpPr/>
            <p:nvPr/>
          </p:nvSpPr>
          <p:spPr bwMode="auto">
            <a:xfrm>
              <a:off x="7470440" y="186511"/>
              <a:ext cx="618803" cy="499542"/>
            </a:xfrm>
            <a:prstGeom prst="roundRect">
              <a:avLst>
                <a:gd name="adj" fmla="val 6065"/>
              </a:avLst>
            </a:prstGeom>
            <a:solidFill>
              <a:srgbClr val="0255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2361" tIns="51183" rIns="51183" bIns="102361" numCol="1" spcCol="0" rtlCol="0" fromWordArt="0" anchor="b" anchorCtr="0" forceAA="0" compatLnSpc="1">
              <a:prstTxWarp prst="textNoShape">
                <a:avLst/>
              </a:prstTxWarp>
              <a:noAutofit/>
            </a:bodyPr>
            <a:lstStyle/>
            <a:p>
              <a:pPr marL="0" marR="0" lvl="0" indent="0" algn="l" defTabSz="1023196"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56"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63" name="Picture 8" descr="\\MAGNUM\Projects\Microsoft\Cloud Power FY12\Design\Icons\PNGs\Cross Platform.png"/>
            <p:cNvPicPr>
              <a:picLocks noChangeAspect="1" noChangeArrowheads="1"/>
            </p:cNvPicPr>
            <p:nvPr/>
          </p:nvPicPr>
          <p:blipFill>
            <a:blip r:embed="rId63" cstate="print">
              <a:lum bright="100000"/>
              <a:extLst>
                <a:ext uri="{28A0092B-C50C-407E-A947-70E740481C1C}">
                  <a14:useLocalDpi xmlns:a14="http://schemas.microsoft.com/office/drawing/2010/main" val="0"/>
                </a:ext>
              </a:extLst>
            </a:blip>
            <a:stretch>
              <a:fillRect/>
            </a:stretch>
          </p:blipFill>
          <p:spPr bwMode="auto">
            <a:xfrm>
              <a:off x="7347793" y="2550"/>
              <a:ext cx="866065" cy="866065"/>
            </a:xfrm>
            <a:prstGeom prst="rect">
              <a:avLst/>
            </a:prstGeom>
            <a:noFill/>
          </p:spPr>
        </p:pic>
        <p:pic>
          <p:nvPicPr>
            <p:cNvPr id="464" name="Picture 7" descr="\\MAGNUM\Projects\Microsoft\Cloud Power FY12\Design\ICONS_PNG\Gears.png"/>
            <p:cNvPicPr>
              <a:picLocks noChangeAspect="1" noChangeArrowheads="1"/>
            </p:cNvPicPr>
            <p:nvPr/>
          </p:nvPicPr>
          <p:blipFill>
            <a:blip r:embed="rId64" cstate="print">
              <a:lum bright="100000"/>
              <a:extLst>
                <a:ext uri="{28A0092B-C50C-407E-A947-70E740481C1C}">
                  <a14:useLocalDpi xmlns:a14="http://schemas.microsoft.com/office/drawing/2010/main" val="0"/>
                </a:ext>
              </a:extLst>
            </a:blip>
            <a:srcRect/>
            <a:stretch>
              <a:fillRect/>
            </a:stretch>
          </p:blipFill>
          <p:spPr bwMode="auto">
            <a:xfrm>
              <a:off x="7555472" y="246779"/>
              <a:ext cx="449804" cy="449804"/>
            </a:xfrm>
            <a:prstGeom prst="rect">
              <a:avLst/>
            </a:prstGeom>
            <a:noFill/>
          </p:spPr>
        </p:pic>
      </p:grpSp>
      <p:pic>
        <p:nvPicPr>
          <p:cNvPr id="891" name="Picture 890"/>
          <p:cNvPicPr>
            <a:picLocks noChangeAspect="1"/>
          </p:cNvPicPr>
          <p:nvPr/>
        </p:nvPicPr>
        <p:blipFill>
          <a:blip r:embed="rId25"/>
          <a:stretch>
            <a:fillRect/>
          </a:stretch>
        </p:blipFill>
        <p:spPr>
          <a:xfrm>
            <a:off x="1929211" y="3610628"/>
            <a:ext cx="192873" cy="166387"/>
          </a:xfrm>
          <a:prstGeom prst="rect">
            <a:avLst/>
          </a:prstGeom>
        </p:spPr>
      </p:pic>
      <p:grpSp>
        <p:nvGrpSpPr>
          <p:cNvPr id="3" name="Group 2"/>
          <p:cNvGrpSpPr/>
          <p:nvPr/>
        </p:nvGrpSpPr>
        <p:grpSpPr>
          <a:xfrm>
            <a:off x="9426111" y="4187106"/>
            <a:ext cx="951911" cy="329624"/>
            <a:chOff x="9426111" y="4187106"/>
            <a:chExt cx="951911" cy="329624"/>
          </a:xfrm>
        </p:grpSpPr>
        <p:grpSp>
          <p:nvGrpSpPr>
            <p:cNvPr id="1517" name="Group 1516"/>
            <p:cNvGrpSpPr/>
            <p:nvPr/>
          </p:nvGrpSpPr>
          <p:grpSpPr>
            <a:xfrm>
              <a:off x="9426111" y="4289948"/>
              <a:ext cx="324673" cy="226782"/>
              <a:chOff x="9248611" y="5369851"/>
              <a:chExt cx="324673" cy="226782"/>
            </a:xfrm>
            <a:solidFill>
              <a:srgbClr val="FFFFFF"/>
            </a:solidFill>
          </p:grpSpPr>
          <p:sp>
            <p:nvSpPr>
              <p:cNvPr id="1513" name="Oval 1512"/>
              <p:cNvSpPr/>
              <p:nvPr/>
            </p:nvSpPr>
            <p:spPr>
              <a:xfrm rot="10800000">
                <a:off x="9248611" y="5492810"/>
                <a:ext cx="100102" cy="103823"/>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cxnSp>
            <p:nvCxnSpPr>
              <p:cNvPr id="1514" name="Straight Connector 1513"/>
              <p:cNvCxnSpPr>
                <a:stCxn id="1513" idx="3"/>
                <a:endCxn id="1512" idx="1"/>
              </p:cNvCxnSpPr>
              <p:nvPr/>
            </p:nvCxnSpPr>
            <p:spPr>
              <a:xfrm flipV="1">
                <a:off x="9334053" y="5369851"/>
                <a:ext cx="239231" cy="138164"/>
              </a:xfrm>
              <a:prstGeom prst="lin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12" name="Rectangle 1511">
              <a:hlinkClick r:id="rId49" tooltip="Microsoft Advanced Threat Analytics (ATA) helps you identify threats using behavioral analysis (UEBA) and provides an actionable report on an attack timeline."/>
            </p:cNvPr>
            <p:cNvSpPr/>
            <p:nvPr/>
          </p:nvSpPr>
          <p:spPr>
            <a:xfrm>
              <a:off x="9750784" y="4187106"/>
              <a:ext cx="627238" cy="205684"/>
            </a:xfrm>
            <a:prstGeom prst="rect">
              <a:avLst/>
            </a:prstGeom>
            <a:solidFill>
              <a:srgbClr val="FFFF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ATA</a:t>
              </a:r>
            </a:p>
          </p:txBody>
        </p:sp>
      </p:grpSp>
      <p:grpSp>
        <p:nvGrpSpPr>
          <p:cNvPr id="1803" name="Group 1802"/>
          <p:cNvGrpSpPr/>
          <p:nvPr/>
        </p:nvGrpSpPr>
        <p:grpSpPr>
          <a:xfrm>
            <a:off x="1206199" y="5082024"/>
            <a:ext cx="9141130" cy="238221"/>
            <a:chOff x="1206199" y="5082024"/>
            <a:chExt cx="9141130" cy="238221"/>
          </a:xfrm>
        </p:grpSpPr>
        <p:sp>
          <p:nvSpPr>
            <p:cNvPr id="680" name="Rectangle 679">
              <a:hlinkClick r:id="rId65" tooltip="Privileged Access Workstation (PAW) provide a dedicated workstation operating system to isolate sensitive tasks and accounts (such as administration of Active Directory, Azure, Office 365, etc.) "/>
            </p:cNvPr>
            <p:cNvSpPr/>
            <p:nvPr/>
          </p:nvSpPr>
          <p:spPr>
            <a:xfrm>
              <a:off x="1206199" y="5082024"/>
              <a:ext cx="9141130" cy="238221"/>
            </a:xfrm>
            <a:prstGeom prst="rect">
              <a:avLst/>
            </a:prstGeom>
            <a:solidFill>
              <a:srgbClr val="FFFFFF">
                <a:alpha val="85098"/>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grpSp>
          <p:nvGrpSpPr>
            <p:cNvPr id="582" name="Group 581"/>
            <p:cNvGrpSpPr/>
            <p:nvPr/>
          </p:nvGrpSpPr>
          <p:grpSpPr>
            <a:xfrm>
              <a:off x="9913991" y="5108315"/>
              <a:ext cx="290821" cy="187248"/>
              <a:chOff x="-6789856" y="-6691457"/>
              <a:chExt cx="7043319" cy="4534907"/>
            </a:xfrm>
          </p:grpSpPr>
          <p:grpSp>
            <p:nvGrpSpPr>
              <p:cNvPr id="584" name="Group 583"/>
              <p:cNvGrpSpPr/>
              <p:nvPr/>
            </p:nvGrpSpPr>
            <p:grpSpPr>
              <a:xfrm>
                <a:off x="-6789856" y="-6691457"/>
                <a:ext cx="5828163" cy="3654206"/>
                <a:chOff x="-6789856" y="-6691457"/>
                <a:chExt cx="5828163" cy="3654206"/>
              </a:xfrm>
            </p:grpSpPr>
            <p:sp>
              <p:nvSpPr>
                <p:cNvPr id="588"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89"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585" name="Group 584"/>
              <p:cNvGrpSpPr/>
              <p:nvPr/>
            </p:nvGrpSpPr>
            <p:grpSpPr>
              <a:xfrm>
                <a:off x="-5574700" y="-5810756"/>
                <a:ext cx="5828163" cy="3654206"/>
                <a:chOff x="-6789856" y="-6691457"/>
                <a:chExt cx="5828163" cy="3654206"/>
              </a:xfrm>
            </p:grpSpPr>
            <p:sp>
              <p:nvSpPr>
                <p:cNvPr id="586"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587"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grpSp>
          <p:nvGrpSpPr>
            <p:cNvPr id="609" name="Group 608"/>
            <p:cNvGrpSpPr/>
            <p:nvPr/>
          </p:nvGrpSpPr>
          <p:grpSpPr>
            <a:xfrm>
              <a:off x="1261818" y="5107250"/>
              <a:ext cx="290821" cy="187248"/>
              <a:chOff x="-6789856" y="-6691457"/>
              <a:chExt cx="7043319" cy="4534907"/>
            </a:xfrm>
          </p:grpSpPr>
          <p:grpSp>
            <p:nvGrpSpPr>
              <p:cNvPr id="610" name="Group 609"/>
              <p:cNvGrpSpPr/>
              <p:nvPr/>
            </p:nvGrpSpPr>
            <p:grpSpPr>
              <a:xfrm>
                <a:off x="-6789856" y="-6691457"/>
                <a:ext cx="5828163" cy="3654206"/>
                <a:chOff x="-6789856" y="-6691457"/>
                <a:chExt cx="5828163" cy="3654206"/>
              </a:xfrm>
            </p:grpSpPr>
            <p:sp>
              <p:nvSpPr>
                <p:cNvPr id="614"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15"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611" name="Group 610"/>
              <p:cNvGrpSpPr/>
              <p:nvPr/>
            </p:nvGrpSpPr>
            <p:grpSpPr>
              <a:xfrm>
                <a:off x="-5574700" y="-5810756"/>
                <a:ext cx="5828163" cy="3654206"/>
                <a:chOff x="-6789856" y="-6691457"/>
                <a:chExt cx="5828163" cy="3654206"/>
              </a:xfrm>
            </p:grpSpPr>
            <p:sp>
              <p:nvSpPr>
                <p:cNvPr id="612" name="Rectangle: Top Corners Rounded 77"/>
                <p:cNvSpPr/>
                <p:nvPr/>
              </p:nvSpPr>
              <p:spPr bwMode="auto">
                <a:xfrm>
                  <a:off x="-5933317" y="-6324665"/>
                  <a:ext cx="4103963" cy="3102723"/>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613"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grpSp>
          <p:nvGrpSpPr>
            <p:cNvPr id="911" name="Group 910"/>
            <p:cNvGrpSpPr/>
            <p:nvPr/>
          </p:nvGrpSpPr>
          <p:grpSpPr>
            <a:xfrm>
              <a:off x="2602418" y="5108374"/>
              <a:ext cx="290821" cy="187248"/>
              <a:chOff x="-6789856" y="-6691457"/>
              <a:chExt cx="7043319" cy="4534907"/>
            </a:xfrm>
          </p:grpSpPr>
          <p:grpSp>
            <p:nvGrpSpPr>
              <p:cNvPr id="912" name="Group 911"/>
              <p:cNvGrpSpPr/>
              <p:nvPr/>
            </p:nvGrpSpPr>
            <p:grpSpPr>
              <a:xfrm>
                <a:off x="-6789856" y="-6691457"/>
                <a:ext cx="5828163" cy="3654206"/>
                <a:chOff x="-6789856" y="-6691457"/>
                <a:chExt cx="5828163" cy="3654206"/>
              </a:xfrm>
            </p:grpSpPr>
            <p:sp>
              <p:nvSpPr>
                <p:cNvPr id="916" name="Rectangle: Top Corners Rounded 77"/>
                <p:cNvSpPr/>
                <p:nvPr/>
              </p:nvSpPr>
              <p:spPr bwMode="auto">
                <a:xfrm>
                  <a:off x="-5933320" y="-6324677"/>
                  <a:ext cx="4103968" cy="3102714"/>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917"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nvGrpSpPr>
              <p:cNvPr id="913" name="Group 912"/>
              <p:cNvGrpSpPr/>
              <p:nvPr/>
            </p:nvGrpSpPr>
            <p:grpSpPr>
              <a:xfrm>
                <a:off x="-5574700" y="-5810756"/>
                <a:ext cx="5828163" cy="3654206"/>
                <a:chOff x="-6789856" y="-6691457"/>
                <a:chExt cx="5828163" cy="3654206"/>
              </a:xfrm>
            </p:grpSpPr>
            <p:sp>
              <p:nvSpPr>
                <p:cNvPr id="914" name="Rectangle: Top Corners Rounded 77"/>
                <p:cNvSpPr/>
                <p:nvPr/>
              </p:nvSpPr>
              <p:spPr bwMode="auto">
                <a:xfrm>
                  <a:off x="-5933317" y="-6324665"/>
                  <a:ext cx="4103963" cy="3102723"/>
                </a:xfrm>
                <a:prstGeom prst="round2SameRect">
                  <a:avLst>
                    <a:gd name="adj1" fmla="val 5833"/>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ctr" anchorCtr="0" forceAA="0" compatLnSpc="1">
                  <a:prstTxWarp prst="textNoShape">
                    <a:avLst/>
                  </a:prstTxWarp>
                  <a:noAutofit/>
                </a:bodyPr>
                <a:lstStyle/>
                <a:p>
                  <a:pPr marL="0" marR="0" lvl="0" indent="0" algn="ctr" defTabSz="913828" rtl="0" eaLnBrk="1" fontAlgn="base" latinLnBrk="0" hangingPunct="1">
                    <a:lnSpc>
                      <a:spcPct val="90000"/>
                    </a:lnSpc>
                    <a:spcBef>
                      <a:spcPct val="0"/>
                    </a:spcBef>
                    <a:spcAft>
                      <a:spcPct val="0"/>
                    </a:spcAft>
                    <a:buClrTx/>
                    <a:buSzTx/>
                    <a:buFontTx/>
                    <a:buNone/>
                    <a:tabLst/>
                    <a:defRPr/>
                  </a:pPr>
                  <a:endParaRPr kumimoji="0" lang="en-US" sz="2352" b="1" i="0" u="none" strike="noStrike" kern="0" cap="none" spc="0" normalizeH="0" baseline="0" noProof="0" dirty="0">
                    <a:ln>
                      <a:noFill/>
                    </a:ln>
                    <a:solidFill>
                      <a:srgbClr val="00B050"/>
                    </a:solidFill>
                    <a:effectLst/>
                    <a:uLnTx/>
                    <a:uFillTx/>
                    <a:latin typeface="Calibri" panose="020F0502020204030204"/>
                    <a:ea typeface="Segoe UI" pitchFamily="34" charset="0"/>
                    <a:cs typeface="Segoe UI" pitchFamily="34" charset="0"/>
                  </a:endParaRPr>
                </a:p>
              </p:txBody>
            </p:sp>
            <p:sp>
              <p:nvSpPr>
                <p:cNvPr id="915" name="Freeform 20"/>
                <p:cNvSpPr>
                  <a:spLocks noEditPoints="1"/>
                </p:cNvSpPr>
                <p:nvPr/>
              </p:nvSpPr>
              <p:spPr bwMode="black">
                <a:xfrm>
                  <a:off x="-6789856" y="-6691457"/>
                  <a:ext cx="5828163" cy="3654206"/>
                </a:xfrm>
                <a:custGeom>
                  <a:avLst/>
                  <a:gdLst>
                    <a:gd name="T0" fmla="*/ 2306 w 2516"/>
                    <a:gd name="T1" fmla="*/ 1227 h 1619"/>
                    <a:gd name="T2" fmla="*/ 2306 w 2516"/>
                    <a:gd name="T3" fmla="*/ 108 h 1619"/>
                    <a:gd name="T4" fmla="*/ 2197 w 2516"/>
                    <a:gd name="T5" fmla="*/ 0 h 1619"/>
                    <a:gd name="T6" fmla="*/ 319 w 2516"/>
                    <a:gd name="T7" fmla="*/ 0 h 1619"/>
                    <a:gd name="T8" fmla="*/ 211 w 2516"/>
                    <a:gd name="T9" fmla="*/ 108 h 1619"/>
                    <a:gd name="T10" fmla="*/ 211 w 2516"/>
                    <a:gd name="T11" fmla="*/ 1227 h 1619"/>
                    <a:gd name="T12" fmla="*/ 0 w 2516"/>
                    <a:gd name="T13" fmla="*/ 1484 h 1619"/>
                    <a:gd name="T14" fmla="*/ 129 w 2516"/>
                    <a:gd name="T15" fmla="*/ 1619 h 1619"/>
                    <a:gd name="T16" fmla="*/ 2387 w 2516"/>
                    <a:gd name="T17" fmla="*/ 1619 h 1619"/>
                    <a:gd name="T18" fmla="*/ 2516 w 2516"/>
                    <a:gd name="T19" fmla="*/ 1484 h 1619"/>
                    <a:gd name="T20" fmla="*/ 2306 w 2516"/>
                    <a:gd name="T21" fmla="*/ 1227 h 1619"/>
                    <a:gd name="T22" fmla="*/ 2306 w 2516"/>
                    <a:gd name="T23" fmla="*/ 1227 h 1619"/>
                    <a:gd name="T24" fmla="*/ 1431 w 2516"/>
                    <a:gd name="T25" fmla="*/ 1518 h 1619"/>
                    <a:gd name="T26" fmla="*/ 1045 w 2516"/>
                    <a:gd name="T27" fmla="*/ 1518 h 1619"/>
                    <a:gd name="T28" fmla="*/ 1004 w 2516"/>
                    <a:gd name="T29" fmla="*/ 1497 h 1619"/>
                    <a:gd name="T30" fmla="*/ 1051 w 2516"/>
                    <a:gd name="T31" fmla="*/ 1410 h 1619"/>
                    <a:gd name="T32" fmla="*/ 1085 w 2516"/>
                    <a:gd name="T33" fmla="*/ 1396 h 1619"/>
                    <a:gd name="T34" fmla="*/ 1390 w 2516"/>
                    <a:gd name="T35" fmla="*/ 1396 h 1619"/>
                    <a:gd name="T36" fmla="*/ 1424 w 2516"/>
                    <a:gd name="T37" fmla="*/ 1410 h 1619"/>
                    <a:gd name="T38" fmla="*/ 1472 w 2516"/>
                    <a:gd name="T39" fmla="*/ 1497 h 1619"/>
                    <a:gd name="T40" fmla="*/ 1431 w 2516"/>
                    <a:gd name="T41" fmla="*/ 1518 h 1619"/>
                    <a:gd name="T42" fmla="*/ 2136 w 2516"/>
                    <a:gd name="T43" fmla="*/ 1200 h 1619"/>
                    <a:gd name="T44" fmla="*/ 380 w 2516"/>
                    <a:gd name="T45" fmla="*/ 1200 h 1619"/>
                    <a:gd name="T46" fmla="*/ 380 w 2516"/>
                    <a:gd name="T47" fmla="*/ 222 h 1619"/>
                    <a:gd name="T48" fmla="*/ 428 w 2516"/>
                    <a:gd name="T49" fmla="*/ 169 h 1619"/>
                    <a:gd name="T50" fmla="*/ 2089 w 2516"/>
                    <a:gd name="T51" fmla="*/ 169 h 1619"/>
                    <a:gd name="T52" fmla="*/ 2136 w 2516"/>
                    <a:gd name="T53" fmla="*/ 222 h 1619"/>
                    <a:gd name="T54" fmla="*/ 2136 w 2516"/>
                    <a:gd name="T55" fmla="*/ 1200 h 1619"/>
                    <a:gd name="T56" fmla="*/ 2136 w 2516"/>
                    <a:gd name="T57" fmla="*/ 1200 h 1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16" h="1619">
                      <a:moveTo>
                        <a:pt x="2306" y="1227"/>
                      </a:moveTo>
                      <a:cubicBezTo>
                        <a:pt x="2306" y="108"/>
                        <a:pt x="2306" y="108"/>
                        <a:pt x="2306" y="108"/>
                      </a:cubicBezTo>
                      <a:cubicBezTo>
                        <a:pt x="2306" y="54"/>
                        <a:pt x="2258" y="0"/>
                        <a:pt x="2197" y="0"/>
                      </a:cubicBezTo>
                      <a:cubicBezTo>
                        <a:pt x="319" y="0"/>
                        <a:pt x="319" y="0"/>
                        <a:pt x="319" y="0"/>
                      </a:cubicBezTo>
                      <a:cubicBezTo>
                        <a:pt x="258" y="0"/>
                        <a:pt x="211" y="54"/>
                        <a:pt x="211" y="108"/>
                      </a:cubicBezTo>
                      <a:cubicBezTo>
                        <a:pt x="211" y="1227"/>
                        <a:pt x="211" y="1227"/>
                        <a:pt x="211" y="1227"/>
                      </a:cubicBezTo>
                      <a:cubicBezTo>
                        <a:pt x="0" y="1484"/>
                        <a:pt x="0" y="1484"/>
                        <a:pt x="0" y="1484"/>
                      </a:cubicBezTo>
                      <a:cubicBezTo>
                        <a:pt x="0" y="1558"/>
                        <a:pt x="61" y="1619"/>
                        <a:pt x="129" y="1619"/>
                      </a:cubicBezTo>
                      <a:cubicBezTo>
                        <a:pt x="2387" y="1619"/>
                        <a:pt x="2387" y="1619"/>
                        <a:pt x="2387" y="1619"/>
                      </a:cubicBezTo>
                      <a:cubicBezTo>
                        <a:pt x="2455" y="1619"/>
                        <a:pt x="2516" y="1558"/>
                        <a:pt x="2516" y="1484"/>
                      </a:cubicBezTo>
                      <a:cubicBezTo>
                        <a:pt x="2306" y="1227"/>
                        <a:pt x="2306" y="1227"/>
                        <a:pt x="2306" y="1227"/>
                      </a:cubicBezTo>
                      <a:cubicBezTo>
                        <a:pt x="2306" y="1227"/>
                        <a:pt x="2306" y="1227"/>
                        <a:pt x="2306" y="1227"/>
                      </a:cubicBezTo>
                      <a:close/>
                      <a:moveTo>
                        <a:pt x="1431" y="1518"/>
                      </a:moveTo>
                      <a:cubicBezTo>
                        <a:pt x="1045" y="1518"/>
                        <a:pt x="1045" y="1518"/>
                        <a:pt x="1045" y="1518"/>
                      </a:cubicBezTo>
                      <a:cubicBezTo>
                        <a:pt x="1024" y="1518"/>
                        <a:pt x="1004" y="1504"/>
                        <a:pt x="1004" y="1497"/>
                      </a:cubicBezTo>
                      <a:cubicBezTo>
                        <a:pt x="1051" y="1410"/>
                        <a:pt x="1051" y="1410"/>
                        <a:pt x="1051" y="1410"/>
                      </a:cubicBezTo>
                      <a:cubicBezTo>
                        <a:pt x="1051" y="1403"/>
                        <a:pt x="1065" y="1396"/>
                        <a:pt x="1085" y="1396"/>
                      </a:cubicBezTo>
                      <a:cubicBezTo>
                        <a:pt x="1390" y="1396"/>
                        <a:pt x="1390" y="1396"/>
                        <a:pt x="1390" y="1396"/>
                      </a:cubicBezTo>
                      <a:cubicBezTo>
                        <a:pt x="1411" y="1396"/>
                        <a:pt x="1424" y="1403"/>
                        <a:pt x="1424" y="1410"/>
                      </a:cubicBezTo>
                      <a:cubicBezTo>
                        <a:pt x="1472" y="1497"/>
                        <a:pt x="1472" y="1497"/>
                        <a:pt x="1472" y="1497"/>
                      </a:cubicBezTo>
                      <a:cubicBezTo>
                        <a:pt x="1472" y="1504"/>
                        <a:pt x="1451" y="1518"/>
                        <a:pt x="1431" y="1518"/>
                      </a:cubicBezTo>
                      <a:close/>
                      <a:moveTo>
                        <a:pt x="2136" y="1200"/>
                      </a:moveTo>
                      <a:cubicBezTo>
                        <a:pt x="380" y="1200"/>
                        <a:pt x="380" y="1200"/>
                        <a:pt x="380" y="1200"/>
                      </a:cubicBezTo>
                      <a:cubicBezTo>
                        <a:pt x="380" y="222"/>
                        <a:pt x="380" y="222"/>
                        <a:pt x="380" y="222"/>
                      </a:cubicBezTo>
                      <a:cubicBezTo>
                        <a:pt x="380" y="189"/>
                        <a:pt x="400" y="169"/>
                        <a:pt x="428" y="169"/>
                      </a:cubicBezTo>
                      <a:cubicBezTo>
                        <a:pt x="2089" y="169"/>
                        <a:pt x="2089" y="169"/>
                        <a:pt x="2089" y="169"/>
                      </a:cubicBezTo>
                      <a:cubicBezTo>
                        <a:pt x="2116" y="169"/>
                        <a:pt x="2136" y="189"/>
                        <a:pt x="2136" y="222"/>
                      </a:cubicBezTo>
                      <a:cubicBezTo>
                        <a:pt x="2136" y="1200"/>
                        <a:pt x="2136" y="1200"/>
                        <a:pt x="2136" y="1200"/>
                      </a:cubicBezTo>
                      <a:cubicBezTo>
                        <a:pt x="2136" y="1200"/>
                        <a:pt x="2136" y="1200"/>
                        <a:pt x="2136" y="1200"/>
                      </a:cubicBezTo>
                      <a:close/>
                    </a:path>
                  </a:pathLst>
                </a:custGeom>
                <a:solidFill>
                  <a:srgbClr val="FF0000"/>
                </a:solidFill>
                <a:ln w="10795" cap="flat" cmpd="sng" algn="ctr">
                  <a:noFill/>
                  <a:prstDash val="solid"/>
                  <a:headEnd type="none" w="med" len="med"/>
                  <a:tailEnd type="none" w="med" len="med"/>
                </a:ln>
                <a:effectLst/>
              </p:spPr>
              <p:txBody>
                <a:bodyPr vert="horz" wrap="square" lIns="87877" tIns="43938" rIns="87877" bIns="43938" numCol="1" rtlCol="0" anchor="ctr" anchorCtr="0" compatLnSpc="1">
                  <a:prstTxWarp prst="textNoShape">
                    <a:avLst/>
                  </a:prstTxWarp>
                </a:bodyPr>
                <a:lstStyle/>
                <a:p>
                  <a:pPr marL="0" marR="0" lvl="0" indent="0" algn="l" defTabSz="711842"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118" normalizeH="0" baseline="0" noProof="0" dirty="0">
                    <a:ln>
                      <a:noFill/>
                    </a:ln>
                    <a:solidFill>
                      <a:sysClr val="windowText" lastClr="000000"/>
                    </a:solidFill>
                    <a:effectLst/>
                    <a:uLnTx/>
                    <a:uFillTx/>
                    <a:latin typeface="Segoe Light" pitchFamily="34" charset="0"/>
                    <a:ea typeface="+mn-ea"/>
                    <a:cs typeface="+mn-cs"/>
                  </a:endParaRPr>
                </a:p>
              </p:txBody>
            </p:sp>
          </p:grpSp>
        </p:grpSp>
      </p:grpSp>
      <p:sp>
        <p:nvSpPr>
          <p:cNvPr id="1860" name="Rectangle 1859">
            <a:hlinkClick r:id="rId65" tooltip="Privileged Access Workstation (PAW) provide a dedicated workstation operating system to isolate sensitive tasks and accounts (such as administration of Active Directory, Azure, Office 365, etc.)"/>
          </p:cNvPr>
          <p:cNvSpPr/>
          <p:nvPr/>
        </p:nvSpPr>
        <p:spPr>
          <a:xfrm>
            <a:off x="3473636" y="5069724"/>
            <a:ext cx="2404826" cy="261610"/>
          </a:xfrm>
          <a:prstGeom prst="rect">
            <a:avLst/>
          </a:prstGeom>
          <a:solidFill>
            <a:schemeClr val="bg1"/>
          </a:solidFill>
          <a:effectLst>
            <a:softEdge rad="63500"/>
          </a:effectLst>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Privileged Access Workstations (PAWs)</a:t>
            </a:r>
          </a:p>
        </p:txBody>
      </p:sp>
      <p:sp>
        <p:nvSpPr>
          <p:cNvPr id="1386" name="Rectangle 1385"/>
          <p:cNvSpPr/>
          <p:nvPr/>
        </p:nvSpPr>
        <p:spPr>
          <a:xfrm>
            <a:off x="5620631" y="5639890"/>
            <a:ext cx="1208990" cy="86177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Device Health Attestation</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Remote Credential Guard</a:t>
            </a:r>
          </a:p>
        </p:txBody>
      </p:sp>
      <p:cxnSp>
        <p:nvCxnSpPr>
          <p:cNvPr id="713" name="Elbow Connector 712"/>
          <p:cNvCxnSpPr>
            <a:stCxn id="708" idx="3"/>
          </p:cNvCxnSpPr>
          <p:nvPr/>
        </p:nvCxnSpPr>
        <p:spPr>
          <a:xfrm rot="5400000" flipH="1" flipV="1">
            <a:off x="9905672" y="1670974"/>
            <a:ext cx="2022859" cy="244187"/>
          </a:xfrm>
          <a:prstGeom prst="bentConnector3">
            <a:avLst>
              <a:gd name="adj1" fmla="val 16098"/>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866" name="Rectangle 865">
            <a:hlinkClick r:id="rId66" tooltip="Microsoft Intune provides mobile device management, mobile application management, and PC management capabilities from the cloud. "/>
          </p:cNvPr>
          <p:cNvSpPr/>
          <p:nvPr/>
        </p:nvSpPr>
        <p:spPr>
          <a:xfrm>
            <a:off x="7732835" y="2015289"/>
            <a:ext cx="1323978" cy="22610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Intune MDM/MAM</a:t>
            </a:r>
          </a:p>
        </p:txBody>
      </p:sp>
      <p:sp>
        <p:nvSpPr>
          <p:cNvPr id="648" name="Rectangle 647">
            <a:hlinkClick r:id="rId67" tooltip="Provdes simple ways to help secure resources in the cloud and on-premises using configurable policy for device integrity, multi-factor authentication, detection of stolen and phished credentials, and more."/>
          </p:cNvPr>
          <p:cNvSpPr/>
          <p:nvPr/>
        </p:nvSpPr>
        <p:spPr>
          <a:xfrm>
            <a:off x="9721484" y="1816015"/>
            <a:ext cx="1494227" cy="24107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Conditional Access</a:t>
            </a:r>
          </a:p>
        </p:txBody>
      </p:sp>
      <p:sp>
        <p:nvSpPr>
          <p:cNvPr id="339" name="Rectangle 338">
            <a:hlinkClick r:id="rId68" tooltip="Cloud App Security provides discovery and control of your Shadow IT in the cloud. It extends the visibility, auditing, and control you have on-premises to your cloud applications and the data in them. "/>
          </p:cNvPr>
          <p:cNvSpPr/>
          <p:nvPr/>
        </p:nvSpPr>
        <p:spPr>
          <a:xfrm>
            <a:off x="10655583" y="1472093"/>
            <a:ext cx="1325266" cy="241077"/>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Cloud App Security</a:t>
            </a:r>
          </a:p>
        </p:txBody>
      </p:sp>
      <p:grpSp>
        <p:nvGrpSpPr>
          <p:cNvPr id="1515" name="Group 1514"/>
          <p:cNvGrpSpPr/>
          <p:nvPr/>
        </p:nvGrpSpPr>
        <p:grpSpPr>
          <a:xfrm>
            <a:off x="10885181" y="2560408"/>
            <a:ext cx="1159187" cy="2074349"/>
            <a:chOff x="10885439" y="2682443"/>
            <a:chExt cx="1159187" cy="2074349"/>
          </a:xfrm>
        </p:grpSpPr>
        <p:grpSp>
          <p:nvGrpSpPr>
            <p:cNvPr id="709" name="Group 708"/>
            <p:cNvGrpSpPr/>
            <p:nvPr/>
          </p:nvGrpSpPr>
          <p:grpSpPr>
            <a:xfrm>
              <a:off x="10885439" y="2682443"/>
              <a:ext cx="1159187" cy="2074349"/>
              <a:chOff x="11092938" y="1968504"/>
              <a:chExt cx="954299" cy="1523826"/>
            </a:xfrm>
          </p:grpSpPr>
          <p:sp>
            <p:nvSpPr>
              <p:cNvPr id="710" name="Rectangle 709">
                <a:hlinkClick r:id="rId69" tooltip="AIP helps you control and secure email, documents, and sensitive data inside and outside of your organization. From easy classification to embedded labels and permissions to enhanced data protection/reporting on your data anywhere it goes."/>
              </p:cNvPr>
              <p:cNvSpPr/>
              <p:nvPr/>
            </p:nvSpPr>
            <p:spPr>
              <a:xfrm>
                <a:off x="11092938" y="1968504"/>
                <a:ext cx="954299" cy="1523826"/>
              </a:xfrm>
              <a:prstGeom prst="rect">
                <a:avLst/>
              </a:prstGeom>
              <a:solidFill>
                <a:schemeClr val="bg1"/>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Information Protection (AIP)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Classify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Label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Protect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Report</a:t>
                </a:r>
              </a:p>
            </p:txBody>
          </p:sp>
          <p:pic>
            <p:nvPicPr>
              <p:cNvPr id="711" name="Picture 710"/>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11140593" y="2006971"/>
                <a:ext cx="127009" cy="103124"/>
              </a:xfrm>
              <a:prstGeom prst="rect">
                <a:avLst/>
              </a:prstGeom>
            </p:spPr>
          </p:pic>
        </p:grpSp>
        <p:grpSp>
          <p:nvGrpSpPr>
            <p:cNvPr id="1451" name="Group 1450"/>
            <p:cNvGrpSpPr/>
            <p:nvPr/>
          </p:nvGrpSpPr>
          <p:grpSpPr>
            <a:xfrm>
              <a:off x="10982625" y="4476210"/>
              <a:ext cx="719948" cy="213296"/>
              <a:chOff x="12053139" y="7366546"/>
              <a:chExt cx="1934324" cy="573074"/>
            </a:xfrm>
          </p:grpSpPr>
          <p:pic>
            <p:nvPicPr>
              <p:cNvPr id="1444" name="Picture 1443"/>
              <p:cNvPicPr>
                <a:picLocks noChangeAspect="1"/>
              </p:cNvPicPr>
              <p:nvPr/>
            </p:nvPicPr>
            <p:blipFill rotWithShape="1">
              <a:blip r:embed="rId70">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899" name="Picture 898"/>
              <p:cNvPicPr>
                <a:picLocks noChangeAspect="1"/>
              </p:cNvPicPr>
              <p:nvPr/>
            </p:nvPicPr>
            <p:blipFill rotWithShape="1">
              <a:blip r:embed="rId71">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1448" name="Picture 1447"/>
              <p:cNvPicPr>
                <a:picLocks noChangeAspect="1"/>
              </p:cNvPicPr>
              <p:nvPr/>
            </p:nvPicPr>
            <p:blipFill rotWithShape="1">
              <a:blip r:embed="rId72">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1449" name="Picture 1448"/>
              <p:cNvPicPr>
                <a:picLocks noChangeAspect="1"/>
              </p:cNvPicPr>
              <p:nvPr/>
            </p:nvPicPr>
            <p:blipFill rotWithShape="1">
              <a:blip r:embed="rId73">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nvGrpSpPr>
            <p:cNvPr id="901" name="Group 900"/>
            <p:cNvGrpSpPr/>
            <p:nvPr/>
          </p:nvGrpSpPr>
          <p:grpSpPr>
            <a:xfrm>
              <a:off x="11756251" y="4586344"/>
              <a:ext cx="188672" cy="45719"/>
              <a:chOff x="6660452" y="3094221"/>
              <a:chExt cx="188672" cy="45719"/>
            </a:xfrm>
          </p:grpSpPr>
          <p:sp>
            <p:nvSpPr>
              <p:cNvPr id="902" name="Oval 901"/>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3" name="Oval 902"/>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4" name="Oval 903"/>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906" name="Rectangle 905">
            <a:hlinkClick r:id="rId74" tooltip="Office 365 DLP capabilities including Outlook Policy Tips, rule application via Exchange Transport rules, automatic protection via SharePoint location, and more. "/>
          </p:cNvPr>
          <p:cNvSpPr/>
          <p:nvPr/>
        </p:nvSpPr>
        <p:spPr>
          <a:xfrm>
            <a:off x="10884764" y="2147303"/>
            <a:ext cx="1159862" cy="23341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Office 365 DLP</a:t>
            </a:r>
          </a:p>
        </p:txBody>
      </p:sp>
      <p:cxnSp>
        <p:nvCxnSpPr>
          <p:cNvPr id="909" name="Elbow Connector 908"/>
          <p:cNvCxnSpPr>
            <a:stCxn id="708" idx="1"/>
          </p:cNvCxnSpPr>
          <p:nvPr/>
        </p:nvCxnSpPr>
        <p:spPr>
          <a:xfrm rot="16200000" flipH="1">
            <a:off x="10518013" y="4793724"/>
            <a:ext cx="837594" cy="283605"/>
          </a:xfrm>
          <a:prstGeom prst="bentConnector3">
            <a:avLst>
              <a:gd name="adj1" fmla="val 24982"/>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868" name="Group 867"/>
          <p:cNvGrpSpPr/>
          <p:nvPr/>
        </p:nvGrpSpPr>
        <p:grpSpPr>
          <a:xfrm>
            <a:off x="10717318" y="5219012"/>
            <a:ext cx="1327050" cy="185368"/>
            <a:chOff x="4039393" y="2871780"/>
            <a:chExt cx="1327050" cy="185368"/>
          </a:xfrm>
        </p:grpSpPr>
        <p:sp>
          <p:nvSpPr>
            <p:cNvPr id="869" name="Rectangle 868"/>
            <p:cNvSpPr/>
            <p:nvPr/>
          </p:nvSpPr>
          <p:spPr>
            <a:xfrm>
              <a:off x="4039393" y="2871780"/>
              <a:ext cx="1327050" cy="185368"/>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Endpoint DLP</a:t>
              </a:r>
            </a:p>
          </p:txBody>
        </p:sp>
        <p:grpSp>
          <p:nvGrpSpPr>
            <p:cNvPr id="870" name="Group 869"/>
            <p:cNvGrpSpPr/>
            <p:nvPr/>
          </p:nvGrpSpPr>
          <p:grpSpPr bwMode="black">
            <a:xfrm>
              <a:off x="4098986" y="2921761"/>
              <a:ext cx="146479" cy="89200"/>
              <a:chOff x="10387012" y="4179358"/>
              <a:chExt cx="974726" cy="593725"/>
            </a:xfrm>
            <a:solidFill>
              <a:schemeClr val="tx1"/>
            </a:solidFill>
          </p:grpSpPr>
          <p:sp>
            <p:nvSpPr>
              <p:cNvPr id="871"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3"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4"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75"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889" name="Group 888"/>
          <p:cNvGrpSpPr/>
          <p:nvPr/>
        </p:nvGrpSpPr>
        <p:grpSpPr>
          <a:xfrm>
            <a:off x="10717318" y="4802999"/>
            <a:ext cx="1327050" cy="350276"/>
            <a:chOff x="4039393" y="2752796"/>
            <a:chExt cx="1327050" cy="350276"/>
          </a:xfrm>
        </p:grpSpPr>
        <p:sp>
          <p:nvSpPr>
            <p:cNvPr id="892" name="Rectangle 891"/>
            <p:cNvSpPr/>
            <p:nvPr/>
          </p:nvSpPr>
          <p:spPr>
            <a:xfrm>
              <a:off x="4039393" y="2752796"/>
              <a:ext cx="1327050" cy="350276"/>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Structured Data &amp; 3</a:t>
              </a:r>
              <a:r>
                <a:rPr kumimoji="0" lang="en-US" sz="1100" b="0" i="0" u="none" strike="noStrike" kern="1200" cap="none" spc="0" normalizeH="0" baseline="30000" noProof="0" dirty="0">
                  <a:ln>
                    <a:noFill/>
                  </a:ln>
                  <a:solidFill>
                    <a:sysClr val="windowText" lastClr="000000"/>
                  </a:solidFill>
                  <a:effectLst/>
                  <a:uLnTx/>
                  <a:uFillTx/>
                  <a:latin typeface="Calibri" panose="020F0502020204030204"/>
                  <a:ea typeface="+mn-ea"/>
                  <a:cs typeface="+mn-cs"/>
                </a:rPr>
                <a:t>rd</a:t>
              </a: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 party Apps</a:t>
              </a:r>
            </a:p>
          </p:txBody>
        </p:sp>
        <p:grpSp>
          <p:nvGrpSpPr>
            <p:cNvPr id="893" name="Group 892"/>
            <p:cNvGrpSpPr/>
            <p:nvPr/>
          </p:nvGrpSpPr>
          <p:grpSpPr bwMode="black">
            <a:xfrm>
              <a:off x="4098986" y="2921761"/>
              <a:ext cx="146479" cy="89200"/>
              <a:chOff x="10387012" y="4179358"/>
              <a:chExt cx="974726" cy="593725"/>
            </a:xfrm>
            <a:solidFill>
              <a:schemeClr val="tx1"/>
            </a:solidFill>
          </p:grpSpPr>
          <p:sp>
            <p:nvSpPr>
              <p:cNvPr id="894"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5"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6"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7"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98"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910" name="Rectangle 909">
            <a:hlinkClick r:id="rId75" tooltip="Microsoft protects Azure customers against DDoS attacks using the same global scale ntework defenses as we do our own online properties such as XBOX, Office 365, and Bing"/>
          </p:cNvPr>
          <p:cNvSpPr/>
          <p:nvPr/>
        </p:nvSpPr>
        <p:spPr>
          <a:xfrm>
            <a:off x="7359313" y="6114041"/>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rgbClr val="0070C0"/>
                </a:solidFill>
                <a:effectLst/>
                <a:uLnTx/>
                <a:uFillTx/>
                <a:latin typeface="Calibri" panose="020F0502020204030204"/>
                <a:ea typeface="+mn-ea"/>
                <a:cs typeface="+mn-cs"/>
              </a:rPr>
              <a:t>DDoS attack mitigation</a:t>
            </a:r>
          </a:p>
        </p:txBody>
      </p:sp>
      <p:cxnSp>
        <p:nvCxnSpPr>
          <p:cNvPr id="703" name="Elbow Connector 702"/>
          <p:cNvCxnSpPr>
            <a:stCxn id="213" idx="0"/>
            <a:endCxn id="1403" idx="2"/>
          </p:cNvCxnSpPr>
          <p:nvPr/>
        </p:nvCxnSpPr>
        <p:spPr>
          <a:xfrm rot="16200000" flipH="1">
            <a:off x="6311831" y="-1049266"/>
            <a:ext cx="844437" cy="7991308"/>
          </a:xfrm>
          <a:prstGeom prst="bentConnector4">
            <a:avLst>
              <a:gd name="adj1" fmla="val -27071"/>
              <a:gd name="adj2" fmla="val 81487"/>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
        <p:nvSpPr>
          <p:cNvPr id="708" name="Rectangle 707"/>
          <p:cNvSpPr/>
          <p:nvPr/>
        </p:nvSpPr>
        <p:spPr>
          <a:xfrm rot="16200000">
            <a:off x="9938891" y="3545591"/>
            <a:ext cx="1712234" cy="230044"/>
          </a:xfrm>
          <a:prstGeom prst="rect">
            <a:avLst/>
          </a:prstGeom>
          <a:solidFill>
            <a:schemeClr val="accent6">
              <a:lumMod val="20000"/>
              <a:lumOff val="8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Classification Labels</a:t>
            </a:r>
            <a:endPar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81" name="Rectangle 780">
            <a:hlinkClick r:id="rId76" tooltip="Provides capabilities powered by Microsoft Cloud App Security—to give you greater visibility and control over your Office 365 environment including Threat detection, Enhanced control, and Discovery of productivity application usage. "/>
          </p:cNvPr>
          <p:cNvSpPr/>
          <p:nvPr/>
        </p:nvSpPr>
        <p:spPr>
          <a:xfrm>
            <a:off x="11268545" y="608182"/>
            <a:ext cx="658518" cy="218879"/>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ASM</a:t>
            </a:r>
          </a:p>
        </p:txBody>
      </p:sp>
      <p:cxnSp>
        <p:nvCxnSpPr>
          <p:cNvPr id="782" name="Elbow Connector 781"/>
          <p:cNvCxnSpPr>
            <a:stCxn id="317" idx="3"/>
            <a:endCxn id="781" idx="1"/>
          </p:cNvCxnSpPr>
          <p:nvPr/>
        </p:nvCxnSpPr>
        <p:spPr>
          <a:xfrm>
            <a:off x="11115312" y="592436"/>
            <a:ext cx="153233" cy="125186"/>
          </a:xfrm>
          <a:prstGeom prst="bentConnector3">
            <a:avLst>
              <a:gd name="adj1"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sp>
        <p:nvSpPr>
          <p:cNvPr id="783" name="Rectangle 782">
            <a:hlinkClick r:id="rId77" tooltip="Customer Lockbox gives customers explicit control in the very rare instances when a Microsoft engineer may need access to customer content to resolve a customer issue. "/>
          </p:cNvPr>
          <p:cNvSpPr/>
          <p:nvPr/>
        </p:nvSpPr>
        <p:spPr>
          <a:xfrm>
            <a:off x="11271802" y="819651"/>
            <a:ext cx="659530" cy="223073"/>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Lockbox</a:t>
            </a:r>
          </a:p>
        </p:txBody>
      </p:sp>
      <p:cxnSp>
        <p:nvCxnSpPr>
          <p:cNvPr id="784" name="Elbow Connector 783"/>
          <p:cNvCxnSpPr>
            <a:stCxn id="317" idx="3"/>
            <a:endCxn id="783" idx="1"/>
          </p:cNvCxnSpPr>
          <p:nvPr/>
        </p:nvCxnSpPr>
        <p:spPr>
          <a:xfrm>
            <a:off x="11115312" y="592436"/>
            <a:ext cx="156490" cy="338752"/>
          </a:xfrm>
          <a:prstGeom prst="bentConnector3">
            <a:avLst>
              <a:gd name="adj1" fmla="val 50000"/>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234" name="Group 233"/>
          <p:cNvGrpSpPr/>
          <p:nvPr/>
        </p:nvGrpSpPr>
        <p:grpSpPr>
          <a:xfrm>
            <a:off x="10734596" y="326306"/>
            <a:ext cx="1181502" cy="491704"/>
            <a:chOff x="10160983" y="242490"/>
            <a:chExt cx="1293423" cy="538282"/>
          </a:xfrm>
        </p:grpSpPr>
        <p:pic>
          <p:nvPicPr>
            <p:cNvPr id="317" name="Picture 316"/>
            <p:cNvPicPr>
              <a:picLocks noChangeAspect="1"/>
            </p:cNvPicPr>
            <p:nvPr/>
          </p:nvPicPr>
          <p:blipFill>
            <a:blip r:embed="rId78" cstate="print">
              <a:extLst>
                <a:ext uri="{28A0092B-C50C-407E-A947-70E740481C1C}">
                  <a14:useLocalDpi xmlns:a14="http://schemas.microsoft.com/office/drawing/2010/main" val="0"/>
                </a:ext>
              </a:extLst>
            </a:blip>
            <a:stretch>
              <a:fillRect/>
            </a:stretch>
          </p:blipFill>
          <p:spPr>
            <a:xfrm>
              <a:off x="10160983" y="286888"/>
              <a:ext cx="416780" cy="493884"/>
            </a:xfrm>
            <a:prstGeom prst="rect">
              <a:avLst/>
            </a:prstGeom>
          </p:spPr>
        </p:pic>
        <p:sp>
          <p:nvSpPr>
            <p:cNvPr id="231" name="Rectangle 230"/>
            <p:cNvSpPr/>
            <p:nvPr/>
          </p:nvSpPr>
          <p:spPr>
            <a:xfrm>
              <a:off x="10522869" y="242490"/>
              <a:ext cx="931537"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EB3C00"/>
                  </a:solidFill>
                  <a:effectLst/>
                  <a:uLnTx/>
                  <a:uFillTx/>
                  <a:latin typeface="Calibri" panose="020F0502020204030204"/>
                  <a:ea typeface="+mn-ea"/>
                  <a:cs typeface="+mn-cs"/>
                </a:rPr>
                <a:t>Office 365</a:t>
              </a:r>
            </a:p>
          </p:txBody>
        </p:sp>
      </p:grpSp>
      <p:sp>
        <p:nvSpPr>
          <p:cNvPr id="1236" name="Rectangle 1235"/>
          <p:cNvSpPr/>
          <p:nvPr/>
        </p:nvSpPr>
        <p:spPr>
          <a:xfrm>
            <a:off x="10689561" y="1034570"/>
            <a:ext cx="1241771" cy="435950"/>
          </a:xfrm>
          <a:prstGeom prst="rect">
            <a:avLst/>
          </a:prstGeom>
          <a:solidFill>
            <a:srgbClr val="E2F0D9">
              <a:alpha val="85098"/>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a:ea typeface="+mn-ea"/>
                <a:cs typeface="+mn-cs"/>
              </a:rPr>
              <a:t>Information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a:ea typeface="+mn-ea"/>
                <a:cs typeface="+mn-cs"/>
              </a:rPr>
              <a:t>Protection</a:t>
            </a:r>
          </a:p>
        </p:txBody>
      </p:sp>
      <p:grpSp>
        <p:nvGrpSpPr>
          <p:cNvPr id="16" name="Group 15"/>
          <p:cNvGrpSpPr/>
          <p:nvPr/>
        </p:nvGrpSpPr>
        <p:grpSpPr>
          <a:xfrm>
            <a:off x="1912707" y="5585652"/>
            <a:ext cx="1103509" cy="532517"/>
            <a:chOff x="1912707" y="5585652"/>
            <a:chExt cx="1103509" cy="532517"/>
          </a:xfrm>
        </p:grpSpPr>
        <p:sp>
          <p:nvSpPr>
            <p:cNvPr id="623" name="TextBox 622"/>
            <p:cNvSpPr txBox="1"/>
            <p:nvPr/>
          </p:nvSpPr>
          <p:spPr>
            <a:xfrm>
              <a:off x="2322450" y="5585652"/>
              <a:ext cx="693766" cy="415498"/>
            </a:xfrm>
            <a:prstGeom prst="rect">
              <a:avLst/>
            </a:prstGeom>
            <a:solidFill>
              <a:srgbClr val="EAEAEA">
                <a:alpha val="85098"/>
              </a:srgbClr>
            </a:solidFill>
            <a:effectLst>
              <a:softEdge rad="63500"/>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Legacy Windows</a:t>
              </a:r>
            </a:p>
          </p:txBody>
        </p:sp>
        <p:grpSp>
          <p:nvGrpSpPr>
            <p:cNvPr id="198" name="Group 197"/>
            <p:cNvGrpSpPr/>
            <p:nvPr/>
          </p:nvGrpSpPr>
          <p:grpSpPr>
            <a:xfrm>
              <a:off x="1912707" y="5769672"/>
              <a:ext cx="476031" cy="348497"/>
              <a:chOff x="2436437" y="5804238"/>
              <a:chExt cx="534863" cy="391567"/>
            </a:xfrm>
          </p:grpSpPr>
          <p:grpSp>
            <p:nvGrpSpPr>
              <p:cNvPr id="30" name="Group 4"/>
              <p:cNvGrpSpPr>
                <a:grpSpLocks noChangeAspect="1"/>
              </p:cNvGrpSpPr>
              <p:nvPr/>
            </p:nvGrpSpPr>
            <p:grpSpPr bwMode="auto">
              <a:xfrm>
                <a:off x="2436437" y="5804238"/>
                <a:ext cx="468313" cy="336550"/>
                <a:chOff x="1758" y="3702"/>
                <a:chExt cx="295" cy="212"/>
              </a:xfrm>
            </p:grpSpPr>
            <p:sp>
              <p:nvSpPr>
                <p:cNvPr id="31"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26" name="Group 625"/>
              <p:cNvGrpSpPr/>
              <p:nvPr/>
            </p:nvGrpSpPr>
            <p:grpSpPr>
              <a:xfrm>
                <a:off x="2502987" y="5859255"/>
                <a:ext cx="468313" cy="336550"/>
                <a:chOff x="2790825" y="5876925"/>
                <a:chExt cx="468313" cy="336550"/>
              </a:xfrm>
            </p:grpSpPr>
            <p:grpSp>
              <p:nvGrpSpPr>
                <p:cNvPr id="627" name="Group 4"/>
                <p:cNvGrpSpPr>
                  <a:grpSpLocks noChangeAspect="1"/>
                </p:cNvGrpSpPr>
                <p:nvPr/>
              </p:nvGrpSpPr>
              <p:grpSpPr bwMode="auto">
                <a:xfrm>
                  <a:off x="2790825" y="5876925"/>
                  <a:ext cx="468313" cy="336550"/>
                  <a:chOff x="1758" y="3702"/>
                  <a:chExt cx="295" cy="212"/>
                </a:xfrm>
              </p:grpSpPr>
              <p:sp>
                <p:nvSpPr>
                  <p:cNvPr id="629" name="AutoShape 3"/>
                  <p:cNvSpPr>
                    <a:spLocks noChangeAspect="1" noChangeArrowheads="1" noTextEdit="1"/>
                  </p:cNvSpPr>
                  <p:nvPr/>
                </p:nvSpPr>
                <p:spPr bwMode="auto">
                  <a:xfrm>
                    <a:off x="1758" y="3702"/>
                    <a:ext cx="29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0" name="Freeform 5"/>
                  <p:cNvSpPr>
                    <a:spLocks/>
                  </p:cNvSpPr>
                  <p:nvPr/>
                </p:nvSpPr>
                <p:spPr bwMode="auto">
                  <a:xfrm>
                    <a:off x="1758" y="3702"/>
                    <a:ext cx="295" cy="186"/>
                  </a:xfrm>
                  <a:custGeom>
                    <a:avLst/>
                    <a:gdLst>
                      <a:gd name="T0" fmla="*/ 12 w 390"/>
                      <a:gd name="T1" fmla="*/ 253 h 253"/>
                      <a:gd name="T2" fmla="*/ 378 w 390"/>
                      <a:gd name="T3" fmla="*/ 253 h 253"/>
                      <a:gd name="T4" fmla="*/ 390 w 390"/>
                      <a:gd name="T5" fmla="*/ 240 h 253"/>
                      <a:gd name="T6" fmla="*/ 390 w 390"/>
                      <a:gd name="T7" fmla="*/ 14 h 253"/>
                      <a:gd name="T8" fmla="*/ 378 w 390"/>
                      <a:gd name="T9" fmla="*/ 0 h 253"/>
                      <a:gd name="T10" fmla="*/ 12 w 390"/>
                      <a:gd name="T11" fmla="*/ 0 h 253"/>
                      <a:gd name="T12" fmla="*/ 0 w 390"/>
                      <a:gd name="T13" fmla="*/ 14 h 253"/>
                      <a:gd name="T14" fmla="*/ 0 w 390"/>
                      <a:gd name="T15" fmla="*/ 240 h 253"/>
                      <a:gd name="T16" fmla="*/ 12 w 390"/>
                      <a:gd name="T17" fmla="*/ 253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0" h="253">
                        <a:moveTo>
                          <a:pt x="12" y="253"/>
                        </a:moveTo>
                        <a:cubicBezTo>
                          <a:pt x="378" y="253"/>
                          <a:pt x="378" y="253"/>
                          <a:pt x="378" y="253"/>
                        </a:cubicBezTo>
                        <a:cubicBezTo>
                          <a:pt x="386" y="253"/>
                          <a:pt x="390" y="248"/>
                          <a:pt x="390" y="240"/>
                        </a:cubicBezTo>
                        <a:cubicBezTo>
                          <a:pt x="390" y="14"/>
                          <a:pt x="390" y="14"/>
                          <a:pt x="390" y="14"/>
                        </a:cubicBezTo>
                        <a:cubicBezTo>
                          <a:pt x="390" y="5"/>
                          <a:pt x="386" y="0"/>
                          <a:pt x="378" y="0"/>
                        </a:cubicBezTo>
                        <a:cubicBezTo>
                          <a:pt x="12" y="0"/>
                          <a:pt x="12" y="0"/>
                          <a:pt x="12" y="0"/>
                        </a:cubicBezTo>
                        <a:cubicBezTo>
                          <a:pt x="6" y="0"/>
                          <a:pt x="0" y="5"/>
                          <a:pt x="0" y="14"/>
                        </a:cubicBezTo>
                        <a:cubicBezTo>
                          <a:pt x="0" y="240"/>
                          <a:pt x="0" y="240"/>
                          <a:pt x="0" y="240"/>
                        </a:cubicBezTo>
                        <a:cubicBezTo>
                          <a:pt x="0" y="248"/>
                          <a:pt x="6" y="253"/>
                          <a:pt x="12" y="253"/>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1" name="Freeform 6"/>
                  <p:cNvSpPr>
                    <a:spLocks/>
                  </p:cNvSpPr>
                  <p:nvPr/>
                </p:nvSpPr>
                <p:spPr bwMode="auto">
                  <a:xfrm>
                    <a:off x="1770" y="3705"/>
                    <a:ext cx="270" cy="163"/>
                  </a:xfrm>
                  <a:custGeom>
                    <a:avLst/>
                    <a:gdLst>
                      <a:gd name="T0" fmla="*/ 0 w 357"/>
                      <a:gd name="T1" fmla="*/ 11 h 222"/>
                      <a:gd name="T2" fmla="*/ 357 w 357"/>
                      <a:gd name="T3" fmla="*/ 11 h 222"/>
                      <a:gd name="T4" fmla="*/ 357 w 357"/>
                      <a:gd name="T5" fmla="*/ 222 h 222"/>
                      <a:gd name="T6" fmla="*/ 0 w 357"/>
                      <a:gd name="T7" fmla="*/ 222 h 222"/>
                      <a:gd name="T8" fmla="*/ 0 w 357"/>
                      <a:gd name="T9" fmla="*/ 11 h 222"/>
                    </a:gdLst>
                    <a:ahLst/>
                    <a:cxnLst>
                      <a:cxn ang="0">
                        <a:pos x="T0" y="T1"/>
                      </a:cxn>
                      <a:cxn ang="0">
                        <a:pos x="T2" y="T3"/>
                      </a:cxn>
                      <a:cxn ang="0">
                        <a:pos x="T4" y="T5"/>
                      </a:cxn>
                      <a:cxn ang="0">
                        <a:pos x="T6" y="T7"/>
                      </a:cxn>
                      <a:cxn ang="0">
                        <a:pos x="T8" y="T9"/>
                      </a:cxn>
                    </a:cxnLst>
                    <a:rect l="0" t="0" r="r" b="b"/>
                    <a:pathLst>
                      <a:path w="357" h="222">
                        <a:moveTo>
                          <a:pt x="0" y="11"/>
                        </a:moveTo>
                        <a:cubicBezTo>
                          <a:pt x="357" y="11"/>
                          <a:pt x="357" y="11"/>
                          <a:pt x="357" y="11"/>
                        </a:cubicBezTo>
                        <a:cubicBezTo>
                          <a:pt x="357" y="158"/>
                          <a:pt x="357" y="222"/>
                          <a:pt x="357" y="222"/>
                        </a:cubicBezTo>
                        <a:cubicBezTo>
                          <a:pt x="0" y="222"/>
                          <a:pt x="0" y="222"/>
                          <a:pt x="0" y="222"/>
                        </a:cubicBezTo>
                        <a:cubicBezTo>
                          <a:pt x="0" y="0"/>
                          <a:pt x="0" y="11"/>
                          <a:pt x="0" y="11"/>
                        </a:cubicBezTo>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2" name="Freeform 7"/>
                  <p:cNvSpPr>
                    <a:spLocks noEditPoints="1"/>
                  </p:cNvSpPr>
                  <p:nvPr/>
                </p:nvSpPr>
                <p:spPr bwMode="auto">
                  <a:xfrm>
                    <a:off x="1770" y="3713"/>
                    <a:ext cx="161" cy="155"/>
                  </a:xfrm>
                  <a:custGeom>
                    <a:avLst/>
                    <a:gdLst>
                      <a:gd name="T0" fmla="*/ 213 w 213"/>
                      <a:gd name="T1" fmla="*/ 0 h 211"/>
                      <a:gd name="T2" fmla="*/ 0 w 213"/>
                      <a:gd name="T3" fmla="*/ 0 h 211"/>
                      <a:gd name="T4" fmla="*/ 0 w 213"/>
                      <a:gd name="T5" fmla="*/ 211 h 211"/>
                      <a:gd name="T6" fmla="*/ 186 w 213"/>
                      <a:gd name="T7" fmla="*/ 211 h 211"/>
                      <a:gd name="T8" fmla="*/ 213 w 213"/>
                      <a:gd name="T9" fmla="*/ 0 h 211"/>
                      <a:gd name="T10" fmla="*/ 0 w 213"/>
                      <a:gd name="T11" fmla="*/ 0 h 211"/>
                      <a:gd name="T12" fmla="*/ 0 w 213"/>
                      <a:gd name="T13" fmla="*/ 0 h 211"/>
                      <a:gd name="T14" fmla="*/ 0 w 213"/>
                      <a:gd name="T15" fmla="*/ 0 h 211"/>
                      <a:gd name="T16" fmla="*/ 0 w 213"/>
                      <a:gd name="T17" fmla="*/ 0 h 211"/>
                      <a:gd name="T18" fmla="*/ 0 w 213"/>
                      <a:gd name="T1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11">
                        <a:moveTo>
                          <a:pt x="213" y="0"/>
                        </a:moveTo>
                        <a:cubicBezTo>
                          <a:pt x="162" y="0"/>
                          <a:pt x="93" y="0"/>
                          <a:pt x="0" y="0"/>
                        </a:cubicBezTo>
                        <a:cubicBezTo>
                          <a:pt x="0" y="1"/>
                          <a:pt x="0" y="19"/>
                          <a:pt x="0" y="211"/>
                        </a:cubicBezTo>
                        <a:cubicBezTo>
                          <a:pt x="186" y="211"/>
                          <a:pt x="186" y="211"/>
                          <a:pt x="186" y="211"/>
                        </a:cubicBezTo>
                        <a:cubicBezTo>
                          <a:pt x="213" y="0"/>
                          <a:pt x="213" y="0"/>
                          <a:pt x="213"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2C8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3" name="Freeform 8"/>
                  <p:cNvSpPr>
                    <a:spLocks/>
                  </p:cNvSpPr>
                  <p:nvPr/>
                </p:nvSpPr>
                <p:spPr bwMode="auto">
                  <a:xfrm>
                    <a:off x="1806" y="3887"/>
                    <a:ext cx="199" cy="26"/>
                  </a:xfrm>
                  <a:custGeom>
                    <a:avLst/>
                    <a:gdLst>
                      <a:gd name="T0" fmla="*/ 166 w 263"/>
                      <a:gd name="T1" fmla="*/ 36 h 36"/>
                      <a:gd name="T2" fmla="*/ 255 w 263"/>
                      <a:gd name="T3" fmla="*/ 36 h 36"/>
                      <a:gd name="T4" fmla="*/ 263 w 263"/>
                      <a:gd name="T5" fmla="*/ 28 h 36"/>
                      <a:gd name="T6" fmla="*/ 255 w 263"/>
                      <a:gd name="T7" fmla="*/ 19 h 36"/>
                      <a:gd name="T8" fmla="*/ 206 w 263"/>
                      <a:gd name="T9" fmla="*/ 19 h 36"/>
                      <a:gd name="T10" fmla="*/ 192 w 263"/>
                      <a:gd name="T11" fmla="*/ 0 h 36"/>
                      <a:gd name="T12" fmla="*/ 166 w 263"/>
                      <a:gd name="T13" fmla="*/ 0 h 36"/>
                      <a:gd name="T14" fmla="*/ 98 w 263"/>
                      <a:gd name="T15" fmla="*/ 0 h 36"/>
                      <a:gd name="T16" fmla="*/ 72 w 263"/>
                      <a:gd name="T17" fmla="*/ 0 h 36"/>
                      <a:gd name="T18" fmla="*/ 58 w 263"/>
                      <a:gd name="T19" fmla="*/ 19 h 36"/>
                      <a:gd name="T20" fmla="*/ 8 w 263"/>
                      <a:gd name="T21" fmla="*/ 19 h 36"/>
                      <a:gd name="T22" fmla="*/ 0 w 263"/>
                      <a:gd name="T23" fmla="*/ 28 h 36"/>
                      <a:gd name="T24" fmla="*/ 8 w 263"/>
                      <a:gd name="T25" fmla="*/ 36 h 36"/>
                      <a:gd name="T26" fmla="*/ 98 w 263"/>
                      <a:gd name="T27" fmla="*/ 36 h 36"/>
                      <a:gd name="T28" fmla="*/ 166 w 263"/>
                      <a:gd name="T2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3" h="36">
                        <a:moveTo>
                          <a:pt x="166" y="36"/>
                        </a:moveTo>
                        <a:cubicBezTo>
                          <a:pt x="255" y="36"/>
                          <a:pt x="255" y="36"/>
                          <a:pt x="255" y="36"/>
                        </a:cubicBezTo>
                        <a:cubicBezTo>
                          <a:pt x="255" y="36"/>
                          <a:pt x="263" y="35"/>
                          <a:pt x="263" y="28"/>
                        </a:cubicBezTo>
                        <a:cubicBezTo>
                          <a:pt x="263" y="20"/>
                          <a:pt x="255" y="19"/>
                          <a:pt x="255" y="19"/>
                        </a:cubicBezTo>
                        <a:cubicBezTo>
                          <a:pt x="255" y="19"/>
                          <a:pt x="221" y="19"/>
                          <a:pt x="206" y="19"/>
                        </a:cubicBezTo>
                        <a:cubicBezTo>
                          <a:pt x="191" y="19"/>
                          <a:pt x="192" y="0"/>
                          <a:pt x="192" y="0"/>
                        </a:cubicBezTo>
                        <a:cubicBezTo>
                          <a:pt x="166" y="0"/>
                          <a:pt x="166" y="0"/>
                          <a:pt x="166" y="0"/>
                        </a:cubicBezTo>
                        <a:cubicBezTo>
                          <a:pt x="98" y="0"/>
                          <a:pt x="98" y="0"/>
                          <a:pt x="98" y="0"/>
                        </a:cubicBezTo>
                        <a:cubicBezTo>
                          <a:pt x="72" y="0"/>
                          <a:pt x="72" y="0"/>
                          <a:pt x="72" y="0"/>
                        </a:cubicBezTo>
                        <a:cubicBezTo>
                          <a:pt x="72" y="0"/>
                          <a:pt x="72" y="19"/>
                          <a:pt x="58" y="19"/>
                        </a:cubicBezTo>
                        <a:cubicBezTo>
                          <a:pt x="43" y="19"/>
                          <a:pt x="8" y="19"/>
                          <a:pt x="8" y="19"/>
                        </a:cubicBezTo>
                        <a:cubicBezTo>
                          <a:pt x="8" y="19"/>
                          <a:pt x="0" y="20"/>
                          <a:pt x="0" y="28"/>
                        </a:cubicBezTo>
                        <a:cubicBezTo>
                          <a:pt x="0" y="35"/>
                          <a:pt x="8" y="36"/>
                          <a:pt x="8" y="36"/>
                        </a:cubicBezTo>
                        <a:cubicBezTo>
                          <a:pt x="98" y="36"/>
                          <a:pt x="98" y="36"/>
                          <a:pt x="98" y="36"/>
                        </a:cubicBezTo>
                        <a:lnTo>
                          <a:pt x="166" y="3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628" name="Picture 627"/>
                <p:cNvPicPr>
                  <a:picLocks noChangeAspect="1"/>
                </p:cNvPicPr>
                <p:nvPr/>
              </p:nvPicPr>
              <p:blipFill rotWithShape="1">
                <a:blip r:embed="rId54">
                  <a:extLst>
                    <a:ext uri="{28A0092B-C50C-407E-A947-70E740481C1C}">
                      <a14:useLocalDpi xmlns:a14="http://schemas.microsoft.com/office/drawing/2010/main" val="0"/>
                    </a:ext>
                  </a:extLst>
                </a:blip>
                <a:srcRect l="24884" r="23372" b="46072"/>
                <a:stretch/>
              </p:blipFill>
              <p:spPr>
                <a:xfrm>
                  <a:off x="2919314" y="5938931"/>
                  <a:ext cx="184494" cy="156380"/>
                </a:xfrm>
                <a:prstGeom prst="rect">
                  <a:avLst/>
                </a:prstGeom>
              </p:spPr>
            </p:pic>
          </p:grpSp>
        </p:grpSp>
      </p:grpSp>
      <p:sp>
        <p:nvSpPr>
          <p:cNvPr id="785" name="Rectangle 784">
            <a:hlinkClick r:id="rId79" tooltip="Protection against disasters &amp; ransomware attacks with simple and reliable cloud integrated backup as a service. Site Recovery can protect Hyper-V, VMware and physical servers and you can use Azure or your secondary datacenter as your recovery site"/>
          </p:cNvPr>
          <p:cNvSpPr/>
          <p:nvPr/>
        </p:nvSpPr>
        <p:spPr>
          <a:xfrm>
            <a:off x="7360111" y="6401093"/>
            <a:ext cx="1583785" cy="219445"/>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Backup and Site Recovery</a:t>
            </a:r>
          </a:p>
        </p:txBody>
      </p:sp>
      <p:cxnSp>
        <p:nvCxnSpPr>
          <p:cNvPr id="715" name="Elbow Connector 714"/>
          <p:cNvCxnSpPr/>
          <p:nvPr/>
        </p:nvCxnSpPr>
        <p:spPr>
          <a:xfrm rot="16200000" flipH="1" flipV="1">
            <a:off x="887797" y="5944529"/>
            <a:ext cx="441896" cy="494091"/>
          </a:xfrm>
          <a:prstGeom prst="bentConnector5">
            <a:avLst>
              <a:gd name="adj1" fmla="val -51732"/>
              <a:gd name="adj2" fmla="val 49738"/>
              <a:gd name="adj3" fmla="val 9829"/>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1640" name="Group 1639"/>
          <p:cNvGrpSpPr/>
          <p:nvPr/>
        </p:nvGrpSpPr>
        <p:grpSpPr>
          <a:xfrm>
            <a:off x="689727" y="6071303"/>
            <a:ext cx="343943" cy="341220"/>
            <a:chOff x="1200954" y="5961729"/>
            <a:chExt cx="343943" cy="341220"/>
          </a:xfrm>
        </p:grpSpPr>
        <p:sp>
          <p:nvSpPr>
            <p:cNvPr id="1636" name="Rectangle 1635"/>
            <p:cNvSpPr/>
            <p:nvPr/>
          </p:nvSpPr>
          <p:spPr bwMode="auto">
            <a:xfrm>
              <a:off x="1200954" y="5961729"/>
              <a:ext cx="343943" cy="341220"/>
            </a:xfrm>
            <a:prstGeom prst="rect">
              <a:avLst/>
            </a:prstGeom>
            <a:solidFill>
              <a:schemeClr val="accent1">
                <a:lumMod val="50000"/>
              </a:schemeClr>
            </a:solidFill>
            <a:ln w="6350" cap="flat" cmpd="sng" algn="ctr">
              <a:noFill/>
              <a:prstDash val="solid"/>
              <a:miter lim="800000"/>
              <a:headEnd type="none" w="med" len="med"/>
              <a:tailEnd type="none" w="med" len="med"/>
            </a:ln>
            <a:effectLst/>
          </p:spPr>
          <p:txBody>
            <a:bodyPr lIns="175715" tIns="140572" rIns="175715" bIns="140572"/>
            <a:lstStyle/>
            <a:p>
              <a:pPr marL="0" marR="0" lvl="0" indent="0" algn="ctr" defTabSz="895740" rtl="0" eaLnBrk="1" fontAlgn="auto" latinLnBrk="0" hangingPunct="1">
                <a:lnSpc>
                  <a:spcPct val="90000"/>
                </a:lnSpc>
                <a:spcBef>
                  <a:spcPts val="0"/>
                </a:spcBef>
                <a:spcAft>
                  <a:spcPts val="0"/>
                </a:spcAft>
                <a:buClrTx/>
                <a:buSzTx/>
                <a:buFontTx/>
                <a:buNone/>
                <a:tabLst/>
                <a:defRPr/>
              </a:pPr>
              <a:endParaRPr kumimoji="0" lang="en-US" sz="1176"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37" name="Picture 187"/>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244811" y="6084901"/>
              <a:ext cx="190737" cy="19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 name="Frame 5"/>
            <p:cNvSpPr>
              <a:spLocks noChangeAspect="1"/>
            </p:cNvSpPr>
            <p:nvPr/>
          </p:nvSpPr>
          <p:spPr bwMode="auto">
            <a:xfrm>
              <a:off x="1347949" y="5993578"/>
              <a:ext cx="148869" cy="151834"/>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1"/>
            </a:solidFill>
            <a:ln>
              <a:noFill/>
            </a:ln>
          </p:spPr>
          <p:txBody>
            <a:bodyPr vert="horz" wrap="square" lIns="71672" tIns="35835" rIns="71672" bIns="35835" numCol="1" anchor="t" anchorCtr="0" compatLnSpc="1">
              <a:prstTxWarp prst="textNoShape">
                <a:avLst/>
              </a:prstTxWarp>
            </a:bodyPr>
            <a:lstStyle/>
            <a:p>
              <a:pPr marL="0" marR="0" lvl="0" indent="0" algn="l" defTabSz="731014" rtl="0" eaLnBrk="1" fontAlgn="auto" latinLnBrk="0" hangingPunct="1">
                <a:lnSpc>
                  <a:spcPct val="90000"/>
                </a:lnSpc>
                <a:spcBef>
                  <a:spcPts val="0"/>
                </a:spcBef>
                <a:spcAft>
                  <a:spcPts val="0"/>
                </a:spcAft>
                <a:buClrTx/>
                <a:buSzTx/>
                <a:buFontTx/>
                <a:buNone/>
                <a:tabLst/>
                <a:defRPr/>
              </a:pPr>
              <a:endParaRPr kumimoji="0" lang="en-US" sz="1600" b="0" i="0" u="none" strike="noStrike" kern="0" cap="none" spc="0" normalizeH="0" baseline="0" noProof="0" dirty="0">
                <a:ln>
                  <a:noFill/>
                </a:ln>
                <a:solidFill>
                  <a:prstClr val="white"/>
                </a:solidFill>
                <a:effectLst/>
                <a:uLnTx/>
                <a:uFillTx/>
                <a:latin typeface="Calibri" panose="020F0502020204030204"/>
                <a:ea typeface="Segoe UI" panose="020B0502040204020203" pitchFamily="34" charset="0"/>
                <a:cs typeface="Segoe UI" panose="020B0502040204020203" pitchFamily="34" charset="0"/>
              </a:endParaRPr>
            </a:p>
          </p:txBody>
        </p:sp>
      </p:grpSp>
      <p:pic>
        <p:nvPicPr>
          <p:cNvPr id="716" name="Picture 715"/>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266613" y="4074509"/>
            <a:ext cx="481817" cy="323170"/>
          </a:xfrm>
          <a:prstGeom prst="rect">
            <a:avLst/>
          </a:prstGeom>
        </p:spPr>
      </p:pic>
      <p:grpSp>
        <p:nvGrpSpPr>
          <p:cNvPr id="1490" name="Group 1489"/>
          <p:cNvGrpSpPr/>
          <p:nvPr/>
        </p:nvGrpSpPr>
        <p:grpSpPr>
          <a:xfrm>
            <a:off x="425608" y="3998302"/>
            <a:ext cx="1075931" cy="609099"/>
            <a:chOff x="425608" y="3998302"/>
            <a:chExt cx="1075931" cy="609099"/>
          </a:xfrm>
        </p:grpSpPr>
        <p:sp>
          <p:nvSpPr>
            <p:cNvPr id="670" name="Rectangle 669">
              <a:hlinkClick r:id="rId80" tooltip="Shielded VMs and guarded fabric protect sensitive workloads by isolating sensitive VMs from fabric administrators and restricting them to only healthy and approved hosts in the fabric. "/>
            </p:cNvPr>
            <p:cNvSpPr/>
            <p:nvPr/>
          </p:nvSpPr>
          <p:spPr>
            <a:xfrm>
              <a:off x="425608" y="4041452"/>
              <a:ext cx="1075931" cy="565949"/>
            </a:xfrm>
            <a:prstGeom prst="rect">
              <a:avLst/>
            </a:prstGeom>
            <a:solidFill>
              <a:srgbClr val="000000">
                <a:alpha val="14902"/>
              </a:srgbClr>
            </a:solid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3" name="Rectangle 922"/>
            <p:cNvSpPr/>
            <p:nvPr/>
          </p:nvSpPr>
          <p:spPr>
            <a:xfrm>
              <a:off x="597424" y="3998302"/>
              <a:ext cx="764953" cy="21544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Shielded VMs</a:t>
              </a:r>
            </a:p>
          </p:txBody>
        </p:sp>
      </p:grpSp>
      <p:sp>
        <p:nvSpPr>
          <p:cNvPr id="376" name="Rectangle 375"/>
          <p:cNvSpPr/>
          <p:nvPr/>
        </p:nvSpPr>
        <p:spPr>
          <a:xfrm>
            <a:off x="1038379" y="4598769"/>
            <a:ext cx="1007813" cy="215444"/>
          </a:xfrm>
          <a:prstGeom prst="rect">
            <a:avLst/>
          </a:prstGeom>
          <a:solidFill>
            <a:srgbClr val="EAEAEA"/>
          </a:solidFill>
          <a:effectLst>
            <a:softEdge rad="31750"/>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355CA4"/>
                </a:solidFill>
                <a:effectLst/>
                <a:uLnTx/>
                <a:uFillTx/>
                <a:latin typeface="Calibri" panose="020F0502020204030204"/>
                <a:ea typeface="+mn-ea"/>
                <a:cs typeface="+mn-cs"/>
              </a:rPr>
              <a:t>Domain Controllers</a:t>
            </a:r>
          </a:p>
        </p:txBody>
      </p:sp>
      <p:grpSp>
        <p:nvGrpSpPr>
          <p:cNvPr id="718" name="Group 717"/>
          <p:cNvGrpSpPr/>
          <p:nvPr/>
        </p:nvGrpSpPr>
        <p:grpSpPr>
          <a:xfrm>
            <a:off x="561727" y="2894576"/>
            <a:ext cx="1323054" cy="521169"/>
            <a:chOff x="561727" y="2894576"/>
            <a:chExt cx="1323054" cy="521169"/>
          </a:xfrm>
        </p:grpSpPr>
        <p:grpSp>
          <p:nvGrpSpPr>
            <p:cNvPr id="719" name="Group 718"/>
            <p:cNvGrpSpPr/>
            <p:nvPr/>
          </p:nvGrpSpPr>
          <p:grpSpPr>
            <a:xfrm>
              <a:off x="561727" y="2894576"/>
              <a:ext cx="1323054" cy="521169"/>
              <a:chOff x="675243" y="3164974"/>
              <a:chExt cx="1187328" cy="521169"/>
            </a:xfrm>
          </p:grpSpPr>
          <p:sp>
            <p:nvSpPr>
              <p:cNvPr id="722" name="Rectangle 721">
                <a:hlinkClick r:id="rId81" tooltip="Sophisticated attack protection using behavioral malware analysis (detonation chamber) of attachments, rewriting of link URLs to protect at user clicks (vs time of transport), and detailed reporting. Also protects non-Office 365 email."/>
              </p:cNvPr>
              <p:cNvSpPr/>
              <p:nvPr/>
            </p:nvSpPr>
            <p:spPr>
              <a:xfrm>
                <a:off x="675243" y="3164974"/>
                <a:ext cx="1187328" cy="521169"/>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1430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Office 365 ATP</a:t>
                </a:r>
              </a:p>
              <a:p>
                <a:pPr marL="17145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Email Gateway</a:t>
                </a:r>
              </a:p>
              <a:p>
                <a:pPr marL="17145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Anti-malware</a:t>
                </a:r>
              </a:p>
            </p:txBody>
          </p:sp>
          <p:pic>
            <p:nvPicPr>
              <p:cNvPr id="787" name="Picture 786"/>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723821" y="3220068"/>
                <a:ext cx="127009" cy="119328"/>
              </a:xfrm>
              <a:prstGeom prst="rect">
                <a:avLst/>
              </a:prstGeom>
            </p:spPr>
          </p:pic>
        </p:grpSp>
        <p:sp>
          <p:nvSpPr>
            <p:cNvPr id="720" name="Freeform 128"/>
            <p:cNvSpPr>
              <a:spLocks noChangeAspect="1"/>
            </p:cNvSpPr>
            <p:nvPr/>
          </p:nvSpPr>
          <p:spPr bwMode="black">
            <a:xfrm>
              <a:off x="1623518" y="3201975"/>
              <a:ext cx="216542" cy="11962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19050">
              <a:solidFill>
                <a:srgbClr val="4EB1FF"/>
              </a:solidFill>
            </a:ln>
            <a:extLst/>
          </p:spPr>
          <p:txBody>
            <a:bodyPr vert="horz" wrap="square" lIns="91427" tIns="45713" rIns="91427" bIns="45713" numCol="1" anchor="t" anchorCtr="0" compatLnSpc="1">
              <a:prstTxWarp prst="textNoShape">
                <a:avLst/>
              </a:prstTxWarp>
            </a:bodyPr>
            <a:lstStyle/>
            <a:p>
              <a:pPr marL="0" marR="0" lvl="0" indent="0" algn="l" defTabSz="9323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grpSp>
      <p:sp>
        <p:nvSpPr>
          <p:cNvPr id="788" name="Rectangle 787">
            <a:hlinkClick r:id="rId82" tooltip="HYOK is an information protection feature designed to meet complex regulation and compliance policies. HYOK allows users to classify documents that are backed by either Azure RMS or an on-premises RMS services where you hold your own key. "/>
          </p:cNvPr>
          <p:cNvSpPr/>
          <p:nvPr/>
        </p:nvSpPr>
        <p:spPr>
          <a:xfrm>
            <a:off x="10951567" y="3810074"/>
            <a:ext cx="1052314" cy="385740"/>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Hold Your Own Key (HYOK)</a:t>
            </a:r>
          </a:p>
        </p:txBody>
      </p:sp>
      <p:grpSp>
        <p:nvGrpSpPr>
          <p:cNvPr id="23" name="Group 22"/>
          <p:cNvGrpSpPr/>
          <p:nvPr/>
        </p:nvGrpSpPr>
        <p:grpSpPr>
          <a:xfrm>
            <a:off x="9701769" y="4606460"/>
            <a:ext cx="831963" cy="772599"/>
            <a:chOff x="9701769" y="4606460"/>
            <a:chExt cx="831963" cy="772599"/>
          </a:xfrm>
        </p:grpSpPr>
        <p:sp>
          <p:nvSpPr>
            <p:cNvPr id="529" name="Rectangle 528">
              <a:hlinkClick r:id="rId83" tooltip="The Enhanced Security Administrative Environment (ESAE) provides a highly secure administration environment for AD administrators (Tier 0) and PAWs. ESAE architectural approach at http://aka.ms/esae"/>
            </p:cNvPr>
            <p:cNvSpPr/>
            <p:nvPr/>
          </p:nvSpPr>
          <p:spPr>
            <a:xfrm>
              <a:off x="9757222" y="4606460"/>
              <a:ext cx="712829" cy="772599"/>
            </a:xfrm>
            <a:prstGeom prst="rect">
              <a:avLst/>
            </a:prstGeom>
            <a:solidFill>
              <a:srgbClr val="FF0000">
                <a:alpha val="34118"/>
              </a:srgbClr>
            </a:solidFill>
            <a:ln w="12700">
              <a:solidFill>
                <a:srgbClr val="5D923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5" name="Rectangle 14">
              <a:hlinkClick r:id="rId83" tooltip="The Enhanced Security Administrative Environment (ESAE) provides a highly secure administration environment for AD administrators (Tier 0) and PAWs. ESAE architectural approach at http://aka.ms/esae"/>
            </p:cNvPr>
            <p:cNvSpPr/>
            <p:nvPr/>
          </p:nvSpPr>
          <p:spPr>
            <a:xfrm>
              <a:off x="9701769" y="4643963"/>
              <a:ext cx="831963"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ESAE</a:t>
              </a:r>
              <a:br>
                <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br>
              <a:r>
                <a:rPr kumimoji="0" lang="en-US" sz="9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Admin Forest</a:t>
              </a:r>
            </a:p>
          </p:txBody>
        </p:sp>
      </p:grpSp>
      <p:grpSp>
        <p:nvGrpSpPr>
          <p:cNvPr id="24" name="Group 23"/>
          <p:cNvGrpSpPr/>
          <p:nvPr/>
        </p:nvGrpSpPr>
        <p:grpSpPr>
          <a:xfrm>
            <a:off x="2856322" y="1730500"/>
            <a:ext cx="716331" cy="183130"/>
            <a:chOff x="2876541" y="1725874"/>
            <a:chExt cx="716331" cy="183130"/>
          </a:xfrm>
        </p:grpSpPr>
        <p:sp>
          <p:nvSpPr>
            <p:cNvPr id="717" name="Rectangle 716">
              <a:hlinkClick r:id="rId84" tooltip="Persistent Adversary Detection Service (PADS) is an engagement to proactively hunt for bad actors or malware possibly present in your environment using the same team, tools, technology and telemetry that our incident response (IR) offering comprises."/>
            </p:cNvPr>
            <p:cNvSpPr/>
            <p:nvPr/>
          </p:nvSpPr>
          <p:spPr>
            <a:xfrm>
              <a:off x="2876541" y="1725874"/>
              <a:ext cx="716331" cy="18313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PADS</a:t>
              </a:r>
            </a:p>
          </p:txBody>
        </p:sp>
        <p:pic>
          <p:nvPicPr>
            <p:cNvPr id="789" name="Picture 788"/>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2920136" y="1765844"/>
              <a:ext cx="126609" cy="115726"/>
            </a:xfrm>
            <a:prstGeom prst="rect">
              <a:avLst/>
            </a:prstGeom>
          </p:spPr>
        </p:pic>
      </p:grpSp>
      <p:sp>
        <p:nvSpPr>
          <p:cNvPr id="958" name="Rectangle 957"/>
          <p:cNvSpPr/>
          <p:nvPr/>
        </p:nvSpPr>
        <p:spPr>
          <a:xfrm>
            <a:off x="7331283" y="477447"/>
            <a:ext cx="1659907" cy="507831"/>
          </a:xfrm>
          <a:prstGeom prst="rect">
            <a:avLst/>
          </a:prstGeom>
          <a:solidFill>
            <a:srgbClr val="8EBAE2"/>
          </a:solidFill>
          <a:ln w="19050">
            <a:solidFill>
              <a:schemeClr val="accent1">
                <a:lumMod val="50000"/>
              </a:schemeClr>
            </a:solidFill>
          </a:ln>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80% + of employees admit using non-approved SaaS apps for work </a:t>
            </a:r>
            <a:r>
              <a:rPr kumimoji="0" lang="en-US" sz="700" b="1"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700" b="1" i="0" u="sng" strike="noStrike" kern="1200" cap="none" spc="0" normalizeH="0" baseline="0" noProof="0" dirty="0" err="1">
                <a:ln>
                  <a:noFill/>
                </a:ln>
                <a:solidFill>
                  <a:prstClr val="black"/>
                </a:solidFill>
                <a:effectLst/>
                <a:uLnTx/>
                <a:uFillTx/>
                <a:latin typeface="Calibri" panose="020F0502020204030204"/>
                <a:ea typeface="+mn-ea"/>
                <a:cs typeface="+mn-cs"/>
                <a:hlinkClick r:id="rId85"/>
              </a:rPr>
              <a:t>Stratecast</a:t>
            </a:r>
            <a:r>
              <a:rPr kumimoji="0" lang="en-US" sz="700" b="1" i="0" u="none" strike="noStrike" kern="1200" cap="none" spc="0" normalizeH="0" baseline="0" noProof="0" dirty="0">
                <a:ln>
                  <a:noFill/>
                </a:ln>
                <a:solidFill>
                  <a:prstClr val="black"/>
                </a:solidFill>
                <a:effectLst/>
                <a:uLnTx/>
                <a:uFillTx/>
                <a:latin typeface="Calibri" panose="020F0502020204030204"/>
                <a:ea typeface="+mn-ea"/>
                <a:cs typeface="+mn-cs"/>
              </a:rPr>
              <a:t>, December 2013) </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960" name="Elbow Connector 959"/>
          <p:cNvCxnSpPr>
            <a:stCxn id="984" idx="1"/>
          </p:cNvCxnSpPr>
          <p:nvPr/>
        </p:nvCxnSpPr>
        <p:spPr>
          <a:xfrm rot="10800000" flipV="1">
            <a:off x="2134362" y="2851517"/>
            <a:ext cx="181566" cy="124416"/>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61" name="Elbow Connector 960"/>
          <p:cNvCxnSpPr>
            <a:stCxn id="972" idx="1"/>
          </p:cNvCxnSpPr>
          <p:nvPr/>
        </p:nvCxnSpPr>
        <p:spPr>
          <a:xfrm rot="10800000" flipV="1">
            <a:off x="2134362" y="2616853"/>
            <a:ext cx="181566" cy="359079"/>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962" name="Elbow Connector 961"/>
          <p:cNvCxnSpPr>
            <a:stCxn id="964" idx="1"/>
          </p:cNvCxnSpPr>
          <p:nvPr/>
        </p:nvCxnSpPr>
        <p:spPr>
          <a:xfrm rot="10800000">
            <a:off x="2134363" y="2975934"/>
            <a:ext cx="181565" cy="110295"/>
          </a:xfrm>
          <a:prstGeom prst="bentConnector3">
            <a:avLst>
              <a:gd name="adj1" fmla="val 50000"/>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grpSp>
        <p:nvGrpSpPr>
          <p:cNvPr id="963" name="Group 962"/>
          <p:cNvGrpSpPr/>
          <p:nvPr/>
        </p:nvGrpSpPr>
        <p:grpSpPr>
          <a:xfrm>
            <a:off x="2315927" y="2990086"/>
            <a:ext cx="1022031" cy="192283"/>
            <a:chOff x="2438998" y="3147571"/>
            <a:chExt cx="1022031" cy="192283"/>
          </a:xfrm>
        </p:grpSpPr>
        <p:sp>
          <p:nvSpPr>
            <p:cNvPr id="964" name="Rectangle 963"/>
            <p:cNvSpPr/>
            <p:nvPr/>
          </p:nvSpPr>
          <p:spPr>
            <a:xfrm>
              <a:off x="2438998" y="3147571"/>
              <a:ext cx="1022031" cy="192283"/>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IPS</a:t>
              </a:r>
            </a:p>
          </p:txBody>
        </p:sp>
        <p:grpSp>
          <p:nvGrpSpPr>
            <p:cNvPr id="965" name="Group 964"/>
            <p:cNvGrpSpPr/>
            <p:nvPr/>
          </p:nvGrpSpPr>
          <p:grpSpPr bwMode="black">
            <a:xfrm>
              <a:off x="2486553" y="3200167"/>
              <a:ext cx="146479" cy="89200"/>
              <a:chOff x="10387012" y="4179358"/>
              <a:chExt cx="974726" cy="593725"/>
            </a:xfrm>
            <a:solidFill>
              <a:schemeClr val="tx1"/>
            </a:solidFill>
          </p:grpSpPr>
          <p:sp>
            <p:nvSpPr>
              <p:cNvPr id="96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971" name="Group 970"/>
          <p:cNvGrpSpPr/>
          <p:nvPr/>
        </p:nvGrpSpPr>
        <p:grpSpPr>
          <a:xfrm>
            <a:off x="2315928" y="2524170"/>
            <a:ext cx="1022031" cy="185368"/>
            <a:chOff x="4039393" y="2871780"/>
            <a:chExt cx="1027694" cy="185368"/>
          </a:xfrm>
        </p:grpSpPr>
        <p:sp>
          <p:nvSpPr>
            <p:cNvPr id="972" name="Rectangle 971"/>
            <p:cNvSpPr/>
            <p:nvPr/>
          </p:nvSpPr>
          <p:spPr>
            <a:xfrm>
              <a:off x="4039393" y="2871780"/>
              <a:ext cx="1027694" cy="185368"/>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Edge DLP</a:t>
              </a:r>
            </a:p>
          </p:txBody>
        </p:sp>
        <p:grpSp>
          <p:nvGrpSpPr>
            <p:cNvPr id="973" name="Group 972"/>
            <p:cNvGrpSpPr/>
            <p:nvPr/>
          </p:nvGrpSpPr>
          <p:grpSpPr bwMode="black">
            <a:xfrm>
              <a:off x="4098986" y="2921761"/>
              <a:ext cx="146479" cy="89200"/>
              <a:chOff x="10387012" y="4179358"/>
              <a:chExt cx="974726" cy="593725"/>
            </a:xfrm>
            <a:solidFill>
              <a:schemeClr val="tx1"/>
            </a:solidFill>
          </p:grpSpPr>
          <p:sp>
            <p:nvSpPr>
              <p:cNvPr id="974"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5"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6"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7"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78"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983" name="Group 982"/>
          <p:cNvGrpSpPr/>
          <p:nvPr/>
        </p:nvGrpSpPr>
        <p:grpSpPr>
          <a:xfrm>
            <a:off x="2315928" y="2756434"/>
            <a:ext cx="1022031" cy="190165"/>
            <a:chOff x="4039428" y="3134843"/>
            <a:chExt cx="1027694" cy="190165"/>
          </a:xfrm>
        </p:grpSpPr>
        <p:sp>
          <p:nvSpPr>
            <p:cNvPr id="984" name="Rectangle 983"/>
            <p:cNvSpPr/>
            <p:nvPr/>
          </p:nvSpPr>
          <p:spPr>
            <a:xfrm>
              <a:off x="4039428" y="3134843"/>
              <a:ext cx="1027694" cy="190165"/>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Calibri" panose="020F0502020204030204"/>
                  <a:ea typeface="+mn-ea"/>
                  <a:cs typeface="+mn-cs"/>
                </a:rPr>
                <a:t>SSL Proxy</a:t>
              </a:r>
            </a:p>
          </p:txBody>
        </p:sp>
        <p:grpSp>
          <p:nvGrpSpPr>
            <p:cNvPr id="985" name="Group 984"/>
            <p:cNvGrpSpPr/>
            <p:nvPr/>
          </p:nvGrpSpPr>
          <p:grpSpPr bwMode="black">
            <a:xfrm>
              <a:off x="4079020" y="3186424"/>
              <a:ext cx="146479" cy="89200"/>
              <a:chOff x="10387012" y="4179358"/>
              <a:chExt cx="974726" cy="593725"/>
            </a:xfrm>
            <a:solidFill>
              <a:schemeClr val="tx1"/>
            </a:solidFill>
          </p:grpSpPr>
          <p:sp>
            <p:nvSpPr>
              <p:cNvPr id="986"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87"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88"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89"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90"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pic>
        <p:nvPicPr>
          <p:cNvPr id="937" name="Picture 936"/>
          <p:cNvPicPr>
            <a:picLocks noChangeAspect="1"/>
          </p:cNvPicPr>
          <p:nvPr/>
        </p:nvPicPr>
        <p:blipFill rotWithShape="1">
          <a:blip r:embed="rId86" cstate="print">
            <a:duotone>
              <a:prstClr val="black"/>
              <a:srgbClr val="FF0000">
                <a:tint val="45000"/>
                <a:satMod val="400000"/>
              </a:srgbClr>
            </a:duotone>
            <a:extLst>
              <a:ext uri="{28A0092B-C50C-407E-A947-70E740481C1C}">
                <a14:useLocalDpi xmlns:a14="http://schemas.microsoft.com/office/drawing/2010/main" val="0"/>
              </a:ext>
            </a:extLst>
          </a:blip>
          <a:srcRect/>
          <a:stretch/>
        </p:blipFill>
        <p:spPr>
          <a:xfrm>
            <a:off x="9622640" y="4396206"/>
            <a:ext cx="354745" cy="261685"/>
          </a:xfrm>
          <a:prstGeom prst="rect">
            <a:avLst/>
          </a:prstGeom>
        </p:spPr>
      </p:pic>
      <p:grpSp>
        <p:nvGrpSpPr>
          <p:cNvPr id="790" name="Group 789"/>
          <p:cNvGrpSpPr/>
          <p:nvPr/>
        </p:nvGrpSpPr>
        <p:grpSpPr>
          <a:xfrm>
            <a:off x="4959616" y="631298"/>
            <a:ext cx="2319961" cy="216673"/>
            <a:chOff x="-4764644" y="2790902"/>
            <a:chExt cx="2319961" cy="216673"/>
          </a:xfrm>
        </p:grpSpPr>
        <p:sp>
          <p:nvSpPr>
            <p:cNvPr id="805" name="Rounded Rectangle 804">
              <a:hlinkClick r:id="rId87" tooltip="The Security Development Lifecycle (SDL) is a software development process that helps developers build more secure software and address security compliance requirements while reducing development cost "/>
            </p:cNvPr>
            <p:cNvSpPr/>
            <p:nvPr/>
          </p:nvSpPr>
          <p:spPr>
            <a:xfrm>
              <a:off x="-4764644" y="2790902"/>
              <a:ext cx="2319961" cy="216673"/>
            </a:xfrm>
            <a:prstGeom prst="roundRect">
              <a:avLst>
                <a:gd name="adj" fmla="val 45491"/>
              </a:avLst>
            </a:prstGeom>
            <a:solidFill>
              <a:schemeClr val="bg1">
                <a:alpha val="89804"/>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430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Security Development Lifecycle (SDL)</a:t>
              </a:r>
            </a:p>
          </p:txBody>
        </p:sp>
        <p:pic>
          <p:nvPicPr>
            <p:cNvPr id="821" name="Picture 820"/>
            <p:cNvPicPr>
              <a:picLocks noChangeAspect="1"/>
            </p:cNvPicPr>
            <p:nvPr/>
          </p:nvPicPr>
          <p:blipFill rotWithShape="1">
            <a:blip r:embed="rId47" cstate="email">
              <a:extLst>
                <a:ext uri="{28A0092B-C50C-407E-A947-70E740481C1C}">
                  <a14:useLocalDpi xmlns:a14="http://schemas.microsoft.com/office/drawing/2010/main" val="0"/>
                </a:ext>
              </a:extLst>
            </a:blip>
            <a:srcRect/>
            <a:stretch/>
          </p:blipFill>
          <p:spPr bwMode="invGray">
            <a:xfrm>
              <a:off x="-4694330" y="2839457"/>
              <a:ext cx="141528" cy="119328"/>
            </a:xfrm>
            <a:prstGeom prst="rect">
              <a:avLst/>
            </a:prstGeom>
          </p:spPr>
        </p:pic>
      </p:grpSp>
      <p:grpSp>
        <p:nvGrpSpPr>
          <p:cNvPr id="1381" name="Group 1380"/>
          <p:cNvGrpSpPr/>
          <p:nvPr/>
        </p:nvGrpSpPr>
        <p:grpSpPr>
          <a:xfrm>
            <a:off x="9263307" y="2120612"/>
            <a:ext cx="1205290" cy="434103"/>
            <a:chOff x="9263307" y="2120612"/>
            <a:chExt cx="1205290" cy="434103"/>
          </a:xfrm>
        </p:grpSpPr>
        <p:sp>
          <p:nvSpPr>
            <p:cNvPr id="304" name="Rectangle 303">
              <a:hlinkClick r:id="rId88" tooltip="Azure Active Directory Identity Protection is a feature of the Azure AD Premium P2 edition that provides you with a consolidated view into risk events and potential vulnerabilities affecting your organization’s identities."/>
            </p:cNvPr>
            <p:cNvSpPr/>
            <p:nvPr/>
          </p:nvSpPr>
          <p:spPr>
            <a:xfrm>
              <a:off x="9346355" y="2120612"/>
              <a:ext cx="1061309" cy="429060"/>
            </a:xfrm>
            <a:prstGeom prst="rect">
              <a:avLst/>
            </a:prstGeom>
            <a:solidFill>
              <a:schemeClr val="bg1"/>
            </a:solid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1379" name="Rectangle 1378">
              <a:hlinkClick r:id="rId89" tooltip="Azure Active Directory Identity Protection is a feature of the Azure AD Premium P2 edition that provides you with a consolidated view into risk events and potential vulnerabilities affecting your organization’s identities."/>
            </p:cNvPr>
            <p:cNvSpPr/>
            <p:nvPr/>
          </p:nvSpPr>
          <p:spPr>
            <a:xfrm>
              <a:off x="9263307" y="2123828"/>
              <a:ext cx="1205290" cy="43088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Azure AD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Identity Protection</a:t>
              </a:r>
            </a:p>
          </p:txBody>
        </p:sp>
        <p:grpSp>
          <p:nvGrpSpPr>
            <p:cNvPr id="459" name="Group 458"/>
            <p:cNvGrpSpPr/>
            <p:nvPr/>
          </p:nvGrpSpPr>
          <p:grpSpPr>
            <a:xfrm>
              <a:off x="9393339" y="2161645"/>
              <a:ext cx="155226" cy="149504"/>
              <a:chOff x="4867057" y="2837657"/>
              <a:chExt cx="724136" cy="697440"/>
            </a:xfrm>
          </p:grpSpPr>
          <p:cxnSp>
            <p:nvCxnSpPr>
              <p:cNvPr id="466" name="Straight Connector 465"/>
              <p:cNvCxnSpPr/>
              <p:nvPr/>
            </p:nvCxnSpPr>
            <p:spPr>
              <a:xfrm flipV="1">
                <a:off x="5102239" y="2890227"/>
                <a:ext cx="599" cy="424464"/>
              </a:xfrm>
              <a:prstGeom prst="line">
                <a:avLst/>
              </a:prstGeom>
              <a:noFill/>
              <a:ln w="3175" cap="flat" cmpd="sng" algn="ctr">
                <a:solidFill>
                  <a:srgbClr val="0078D7"/>
                </a:solidFill>
                <a:prstDash val="sysDot"/>
                <a:headEnd type="none" w="med" len="med"/>
                <a:tailEnd type="none" w="med" len="med"/>
              </a:ln>
              <a:effectLst/>
            </p:spPr>
          </p:cxnSp>
          <p:cxnSp>
            <p:nvCxnSpPr>
              <p:cNvPr id="468" name="Straight Connector 467"/>
              <p:cNvCxnSpPr/>
              <p:nvPr/>
            </p:nvCxnSpPr>
            <p:spPr>
              <a:xfrm flipH="1" flipV="1">
                <a:off x="5101539" y="2891603"/>
                <a:ext cx="146751" cy="197665"/>
              </a:xfrm>
              <a:prstGeom prst="line">
                <a:avLst/>
              </a:prstGeom>
              <a:noFill/>
              <a:ln w="3175" cap="flat" cmpd="sng" algn="ctr">
                <a:solidFill>
                  <a:srgbClr val="0078D7"/>
                </a:solidFill>
                <a:prstDash val="sysDot"/>
                <a:headEnd type="none" w="med" len="med"/>
                <a:tailEnd type="none" w="med" len="med"/>
              </a:ln>
              <a:effectLst/>
            </p:spPr>
          </p:cxnSp>
          <p:cxnSp>
            <p:nvCxnSpPr>
              <p:cNvPr id="469" name="Straight Connector 468"/>
              <p:cNvCxnSpPr/>
              <p:nvPr/>
            </p:nvCxnSpPr>
            <p:spPr>
              <a:xfrm flipH="1" flipV="1">
                <a:off x="5235069" y="3077247"/>
                <a:ext cx="229123" cy="256494"/>
              </a:xfrm>
              <a:prstGeom prst="line">
                <a:avLst/>
              </a:prstGeom>
              <a:noFill/>
              <a:ln w="3175" cap="flat" cmpd="sng" algn="ctr">
                <a:solidFill>
                  <a:srgbClr val="0078D7"/>
                </a:solidFill>
                <a:prstDash val="sysDot"/>
                <a:headEnd type="none" w="med" len="med"/>
                <a:tailEnd type="none" w="med" len="med"/>
              </a:ln>
              <a:effectLst/>
            </p:spPr>
          </p:cxnSp>
          <p:cxnSp>
            <p:nvCxnSpPr>
              <p:cNvPr id="470" name="Straight Connector 469"/>
              <p:cNvCxnSpPr/>
              <p:nvPr/>
            </p:nvCxnSpPr>
            <p:spPr>
              <a:xfrm flipH="1">
                <a:off x="5133991" y="3329890"/>
                <a:ext cx="326273" cy="83228"/>
              </a:xfrm>
              <a:prstGeom prst="line">
                <a:avLst/>
              </a:prstGeom>
              <a:noFill/>
              <a:ln w="3175" cap="flat" cmpd="sng" algn="ctr">
                <a:solidFill>
                  <a:srgbClr val="0078D7"/>
                </a:solidFill>
                <a:prstDash val="sysDot"/>
                <a:headEnd type="none" w="med" len="med"/>
                <a:tailEnd type="none" w="med" len="med"/>
              </a:ln>
              <a:effectLst/>
            </p:spPr>
          </p:cxnSp>
          <p:cxnSp>
            <p:nvCxnSpPr>
              <p:cNvPr id="474" name="Straight Connector 473"/>
              <p:cNvCxnSpPr/>
              <p:nvPr/>
            </p:nvCxnSpPr>
            <p:spPr>
              <a:xfrm flipH="1" flipV="1">
                <a:off x="4972066" y="3159118"/>
                <a:ext cx="484396" cy="167590"/>
              </a:xfrm>
              <a:prstGeom prst="line">
                <a:avLst/>
              </a:prstGeom>
              <a:noFill/>
              <a:ln w="3175" cap="flat" cmpd="sng" algn="ctr">
                <a:solidFill>
                  <a:srgbClr val="0078D7"/>
                </a:solidFill>
                <a:prstDash val="sysDot"/>
                <a:headEnd type="none" w="med" len="med"/>
                <a:tailEnd type="none" w="med" len="med"/>
              </a:ln>
              <a:effectLst/>
            </p:spPr>
          </p:cxnSp>
          <p:cxnSp>
            <p:nvCxnSpPr>
              <p:cNvPr id="505" name="Straight Connector 504"/>
              <p:cNvCxnSpPr/>
              <p:nvPr/>
            </p:nvCxnSpPr>
            <p:spPr>
              <a:xfrm flipH="1">
                <a:off x="4946665" y="2895592"/>
                <a:ext cx="161925" cy="250824"/>
              </a:xfrm>
              <a:prstGeom prst="line">
                <a:avLst/>
              </a:prstGeom>
              <a:noFill/>
              <a:ln w="3175" cap="flat" cmpd="sng" algn="ctr">
                <a:solidFill>
                  <a:srgbClr val="0078D7"/>
                </a:solidFill>
                <a:prstDash val="sysDot"/>
                <a:headEnd type="none" w="med" len="med"/>
                <a:tailEnd type="none" w="med" len="med"/>
              </a:ln>
              <a:effectLst/>
            </p:spPr>
          </p:cxnSp>
          <p:cxnSp>
            <p:nvCxnSpPr>
              <p:cNvPr id="506" name="Straight Connector 505"/>
              <p:cNvCxnSpPr/>
              <p:nvPr/>
            </p:nvCxnSpPr>
            <p:spPr>
              <a:xfrm flipH="1" flipV="1">
                <a:off x="4943008" y="3147151"/>
                <a:ext cx="165586" cy="259617"/>
              </a:xfrm>
              <a:prstGeom prst="line">
                <a:avLst/>
              </a:prstGeom>
              <a:noFill/>
              <a:ln w="3175" cap="flat" cmpd="sng" algn="ctr">
                <a:solidFill>
                  <a:srgbClr val="0078D7"/>
                </a:solidFill>
                <a:prstDash val="sysDot"/>
                <a:headEnd type="none" w="med" len="med"/>
                <a:tailEnd type="none" w="med" len="med"/>
              </a:ln>
              <a:effectLst/>
            </p:spPr>
          </p:cxnSp>
          <p:cxnSp>
            <p:nvCxnSpPr>
              <p:cNvPr id="571" name="Straight Connector 570"/>
              <p:cNvCxnSpPr/>
              <p:nvPr/>
            </p:nvCxnSpPr>
            <p:spPr>
              <a:xfrm flipV="1">
                <a:off x="5109570" y="3067042"/>
                <a:ext cx="126021" cy="342983"/>
              </a:xfrm>
              <a:prstGeom prst="line">
                <a:avLst/>
              </a:prstGeom>
              <a:noFill/>
              <a:ln w="3175" cap="flat" cmpd="sng" algn="ctr">
                <a:solidFill>
                  <a:srgbClr val="0078D7"/>
                </a:solidFill>
                <a:prstDash val="sysDot"/>
                <a:headEnd type="none" w="med" len="med"/>
                <a:tailEnd type="none" w="med" len="med"/>
              </a:ln>
              <a:effectLst/>
            </p:spPr>
          </p:cxnSp>
          <p:cxnSp>
            <p:nvCxnSpPr>
              <p:cNvPr id="572" name="Straight Connector 571"/>
              <p:cNvCxnSpPr/>
              <p:nvPr/>
            </p:nvCxnSpPr>
            <p:spPr>
              <a:xfrm flipV="1">
                <a:off x="4948299" y="3063867"/>
                <a:ext cx="284117" cy="87617"/>
              </a:xfrm>
              <a:prstGeom prst="line">
                <a:avLst/>
              </a:prstGeom>
              <a:noFill/>
              <a:ln w="3175" cap="flat" cmpd="sng" algn="ctr">
                <a:solidFill>
                  <a:srgbClr val="0078D7"/>
                </a:solidFill>
                <a:prstDash val="sysDot"/>
                <a:headEnd type="none" w="med" len="med"/>
                <a:tailEnd type="none" w="med" len="med"/>
              </a:ln>
              <a:effectLst/>
            </p:spPr>
          </p:cxnSp>
          <p:sp>
            <p:nvSpPr>
              <p:cNvPr id="583" name="Oval 582"/>
              <p:cNvSpPr/>
              <p:nvPr/>
            </p:nvSpPr>
            <p:spPr bwMode="auto">
              <a:xfrm>
                <a:off x="5338656" y="3216157"/>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599" name="Oval 598"/>
              <p:cNvSpPr/>
              <p:nvPr/>
            </p:nvSpPr>
            <p:spPr bwMode="auto">
              <a:xfrm>
                <a:off x="4992544" y="3282565"/>
                <a:ext cx="252537" cy="252532"/>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00" name="Oval 599"/>
              <p:cNvSpPr/>
              <p:nvPr/>
            </p:nvSpPr>
            <p:spPr bwMode="auto">
              <a:xfrm>
                <a:off x="5151825" y="299094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25" name="Oval 624"/>
              <p:cNvSpPr/>
              <p:nvPr/>
            </p:nvSpPr>
            <p:spPr bwMode="auto">
              <a:xfrm>
                <a:off x="4867057" y="3064598"/>
                <a:ext cx="158648" cy="15864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650" name="Oval 649"/>
              <p:cNvSpPr/>
              <p:nvPr/>
            </p:nvSpPr>
            <p:spPr bwMode="auto">
              <a:xfrm>
                <a:off x="5051177" y="2837657"/>
                <a:ext cx="105571" cy="105567"/>
              </a:xfrm>
              <a:prstGeom prst="ellipse">
                <a:avLst/>
              </a:prstGeom>
              <a:solidFill>
                <a:srgbClr val="0078D7"/>
              </a:solidFill>
              <a:ln w="317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nvGrpSpPr>
          <p:cNvPr id="13" name="Group 12"/>
          <p:cNvGrpSpPr/>
          <p:nvPr/>
        </p:nvGrpSpPr>
        <p:grpSpPr>
          <a:xfrm>
            <a:off x="5992893" y="2566460"/>
            <a:ext cx="832002" cy="870238"/>
            <a:chOff x="5992893" y="2566460"/>
            <a:chExt cx="832002" cy="870238"/>
          </a:xfrm>
        </p:grpSpPr>
        <p:sp>
          <p:nvSpPr>
            <p:cNvPr id="555" name="Rectangle 554">
              <a:hlinkClick r:id="rId90" tooltip="Azure Marketplace includes many security appliances from leading vendors among the thousands of certified, open source, and community software applications and developer services— all pre-configured for Microsoft Azure. "/>
            </p:cNvPr>
            <p:cNvSpPr/>
            <p:nvPr/>
          </p:nvSpPr>
          <p:spPr>
            <a:xfrm>
              <a:off x="5992893" y="2566460"/>
              <a:ext cx="832002" cy="870238"/>
            </a:xfrm>
            <a:prstGeom prst="rect">
              <a:avLst/>
            </a:prstGeom>
            <a:solidFill>
              <a:schemeClr val="bg1"/>
            </a:solidFill>
            <a:ln w="28575">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Security Appliances</a:t>
              </a:r>
            </a:p>
          </p:txBody>
        </p:sp>
        <p:grpSp>
          <p:nvGrpSpPr>
            <p:cNvPr id="557" name="Group 556"/>
            <p:cNvGrpSpPr/>
            <p:nvPr/>
          </p:nvGrpSpPr>
          <p:grpSpPr>
            <a:xfrm>
              <a:off x="6085149" y="2597313"/>
              <a:ext cx="167900" cy="207184"/>
              <a:chOff x="6268619" y="2986554"/>
              <a:chExt cx="207210" cy="255692"/>
            </a:xfrm>
          </p:grpSpPr>
          <p:pic>
            <p:nvPicPr>
              <p:cNvPr id="558" name="Picture 3"/>
              <p:cNvPicPr>
                <a:picLocks noChangeAspect="1"/>
              </p:cNvPicPr>
              <p:nvPr/>
            </p:nvPicPr>
            <p:blipFill>
              <a:blip r:embed="rId91">
                <a:extLst>
                  <a:ext uri="{28A0092B-C50C-407E-A947-70E740481C1C}">
                    <a14:useLocalDpi xmlns:a14="http://schemas.microsoft.com/office/drawing/2010/main" val="0"/>
                  </a:ext>
                </a:extLst>
              </a:blip>
              <a:srcRect/>
              <a:stretch>
                <a:fillRect/>
              </a:stretch>
            </p:blipFill>
            <p:spPr bwMode="auto">
              <a:xfrm>
                <a:off x="6268619" y="2986554"/>
                <a:ext cx="207210" cy="25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9" name="Group 558"/>
              <p:cNvGrpSpPr/>
              <p:nvPr/>
            </p:nvGrpSpPr>
            <p:grpSpPr bwMode="black">
              <a:xfrm>
                <a:off x="6293247" y="3108890"/>
                <a:ext cx="146479" cy="89200"/>
                <a:chOff x="10387012" y="4179358"/>
                <a:chExt cx="974726" cy="593725"/>
              </a:xfrm>
              <a:solidFill>
                <a:schemeClr val="tx1"/>
              </a:solidFill>
            </p:grpSpPr>
            <p:sp>
              <p:nvSpPr>
                <p:cNvPr id="560"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1"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2"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3"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64"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algn="l" defTabSz="609448" rtl="0" eaLnBrk="1" fontAlgn="auto" latinLnBrk="0" hangingPunct="1">
                    <a:lnSpc>
                      <a:spcPct val="100000"/>
                    </a:lnSpc>
                    <a:spcBef>
                      <a:spcPts val="0"/>
                    </a:spcBef>
                    <a:spcAft>
                      <a:spcPts val="0"/>
                    </a:spcAft>
                    <a:buClrTx/>
                    <a:buSzTx/>
                    <a:buFontTx/>
                    <a:buNone/>
                    <a:tabLst/>
                    <a:defRPr/>
                  </a:pPr>
                  <a:endParaRPr kumimoji="0" lang="en-US" sz="2133"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grpSp>
          <p:nvGrpSpPr>
            <p:cNvPr id="10" name="Group 9"/>
            <p:cNvGrpSpPr/>
            <p:nvPr/>
          </p:nvGrpSpPr>
          <p:grpSpPr>
            <a:xfrm>
              <a:off x="6081193" y="2958147"/>
              <a:ext cx="680125" cy="422086"/>
              <a:chOff x="6081193" y="2958147"/>
              <a:chExt cx="680125" cy="422086"/>
            </a:xfrm>
          </p:grpSpPr>
          <p:pic>
            <p:nvPicPr>
              <p:cNvPr id="1244" name="Picture 1243"/>
              <p:cNvPicPr>
                <a:picLocks noChangeAspect="1"/>
              </p:cNvPicPr>
              <p:nvPr/>
            </p:nvPicPr>
            <p:blipFill>
              <a:blip r:embed="rId92">
                <a:extLst>
                  <a:ext uri="{28A0092B-C50C-407E-A947-70E740481C1C}">
                    <a14:useLocalDpi xmlns:a14="http://schemas.microsoft.com/office/drawing/2010/main" val="0"/>
                  </a:ext>
                </a:extLst>
              </a:blip>
              <a:stretch>
                <a:fillRect/>
              </a:stretch>
            </p:blipFill>
            <p:spPr>
              <a:xfrm>
                <a:off x="6084906" y="3208604"/>
                <a:ext cx="171629" cy="171629"/>
              </a:xfrm>
              <a:prstGeom prst="rect">
                <a:avLst/>
              </a:prstGeom>
            </p:spPr>
          </p:pic>
          <p:pic>
            <p:nvPicPr>
              <p:cNvPr id="567" name="Picture 566"/>
              <p:cNvPicPr>
                <a:picLocks noChangeAspect="1"/>
              </p:cNvPicPr>
              <p:nvPr/>
            </p:nvPicPr>
            <p:blipFill>
              <a:blip r:embed="rId93">
                <a:extLst>
                  <a:ext uri="{28A0092B-C50C-407E-A947-70E740481C1C}">
                    <a14:useLocalDpi xmlns:a14="http://schemas.microsoft.com/office/drawing/2010/main" val="0"/>
                  </a:ext>
                </a:extLst>
              </a:blip>
              <a:stretch>
                <a:fillRect/>
              </a:stretch>
            </p:blipFill>
            <p:spPr>
              <a:xfrm>
                <a:off x="6328604" y="3200094"/>
                <a:ext cx="168499" cy="168499"/>
              </a:xfrm>
              <a:prstGeom prst="rect">
                <a:avLst/>
              </a:prstGeom>
            </p:spPr>
          </p:pic>
          <p:pic>
            <p:nvPicPr>
              <p:cNvPr id="568" name="Picture 567"/>
              <p:cNvPicPr>
                <a:picLocks noChangeAspect="1"/>
              </p:cNvPicPr>
              <p:nvPr/>
            </p:nvPicPr>
            <p:blipFill>
              <a:blip r:embed="rId94">
                <a:extLst>
                  <a:ext uri="{28A0092B-C50C-407E-A947-70E740481C1C}">
                    <a14:useLocalDpi xmlns:a14="http://schemas.microsoft.com/office/drawing/2010/main" val="0"/>
                  </a:ext>
                </a:extLst>
              </a:blip>
              <a:stretch>
                <a:fillRect/>
              </a:stretch>
            </p:blipFill>
            <p:spPr>
              <a:xfrm>
                <a:off x="6081193" y="2963604"/>
                <a:ext cx="173230" cy="173230"/>
              </a:xfrm>
              <a:prstGeom prst="rect">
                <a:avLst/>
              </a:prstGeom>
            </p:spPr>
          </p:pic>
          <p:pic>
            <p:nvPicPr>
              <p:cNvPr id="569" name="Picture 568"/>
              <p:cNvPicPr>
                <a:picLocks noChangeAspect="1"/>
              </p:cNvPicPr>
              <p:nvPr/>
            </p:nvPicPr>
            <p:blipFill>
              <a:blip r:embed="rId95">
                <a:extLst>
                  <a:ext uri="{28A0092B-C50C-407E-A947-70E740481C1C}">
                    <a14:useLocalDpi xmlns:a14="http://schemas.microsoft.com/office/drawing/2010/main" val="0"/>
                  </a:ext>
                </a:extLst>
              </a:blip>
              <a:stretch>
                <a:fillRect/>
              </a:stretch>
            </p:blipFill>
            <p:spPr>
              <a:xfrm>
                <a:off x="6319297" y="2958147"/>
                <a:ext cx="171629" cy="171629"/>
              </a:xfrm>
              <a:prstGeom prst="rect">
                <a:avLst/>
              </a:prstGeom>
            </p:spPr>
          </p:pic>
          <p:grpSp>
            <p:nvGrpSpPr>
              <p:cNvPr id="655" name="Group 654"/>
              <p:cNvGrpSpPr/>
              <p:nvPr/>
            </p:nvGrpSpPr>
            <p:grpSpPr>
              <a:xfrm>
                <a:off x="6572646" y="3323376"/>
                <a:ext cx="188672" cy="45719"/>
                <a:chOff x="1340717" y="917625"/>
                <a:chExt cx="418504" cy="101414"/>
              </a:xfrm>
              <a:solidFill>
                <a:schemeClr val="tx1">
                  <a:lumMod val="65000"/>
                  <a:lumOff val="35000"/>
                </a:schemeClr>
              </a:solidFill>
            </p:grpSpPr>
            <p:sp>
              <p:nvSpPr>
                <p:cNvPr id="656" name="Oval 655"/>
                <p:cNvSpPr/>
                <p:nvPr/>
              </p:nvSpPr>
              <p:spPr bwMode="auto">
                <a:xfrm>
                  <a:off x="134071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7" name="Oval 656"/>
                <p:cNvSpPr/>
                <p:nvPr/>
              </p:nvSpPr>
              <p:spPr bwMode="auto">
                <a:xfrm>
                  <a:off x="1499262"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8" name="Oval 657"/>
                <p:cNvSpPr/>
                <p:nvPr/>
              </p:nvSpPr>
              <p:spPr bwMode="auto">
                <a:xfrm>
                  <a:off x="1657807" y="917625"/>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6" name="Picture 25"/>
              <p:cNvPicPr>
                <a:picLocks noChangeAspect="1"/>
              </p:cNvPicPr>
              <p:nvPr/>
            </p:nvPicPr>
            <p:blipFill>
              <a:blip r:embed="rId96">
                <a:extLst>
                  <a:ext uri="{28A0092B-C50C-407E-A947-70E740481C1C}">
                    <a14:useLocalDpi xmlns:a14="http://schemas.microsoft.com/office/drawing/2010/main" val="0"/>
                  </a:ext>
                </a:extLst>
              </a:blip>
              <a:stretch>
                <a:fillRect/>
              </a:stretch>
            </p:blipFill>
            <p:spPr>
              <a:xfrm>
                <a:off x="6583289" y="2962704"/>
                <a:ext cx="167986" cy="167986"/>
              </a:xfrm>
              <a:prstGeom prst="rect">
                <a:avLst/>
              </a:prstGeom>
            </p:spPr>
          </p:pic>
        </p:grpSp>
      </p:grpSp>
      <p:sp>
        <p:nvSpPr>
          <p:cNvPr id="20" name="TextBox 19"/>
          <p:cNvSpPr txBox="1"/>
          <p:nvPr/>
        </p:nvSpPr>
        <p:spPr>
          <a:xfrm>
            <a:off x="7179005" y="6684169"/>
            <a:ext cx="2048959" cy="18466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Last updated March 2017 – latest </a:t>
            </a: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rPr>
              <a:t>at </a:t>
            </a:r>
            <a:r>
              <a:rPr kumimoji="0" lang="en-US" sz="600" b="0" i="0" u="none" strike="noStrike" kern="1200" cap="none" spc="0" normalizeH="0" baseline="0" noProof="0">
                <a:ln>
                  <a:noFill/>
                </a:ln>
                <a:solidFill>
                  <a:prstClr val="black"/>
                </a:solidFill>
                <a:effectLst/>
                <a:uLnTx/>
                <a:uFillTx/>
                <a:latin typeface="Calibri" panose="020F0502020204030204"/>
                <a:ea typeface="+mn-ea"/>
                <a:cs typeface="+mn-cs"/>
                <a:hlinkClick r:id="rId97"/>
              </a:rPr>
              <a:t>http</a:t>
            </a: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hlinkClick r:id="rId97"/>
              </a:rPr>
              <a:t>://aka.ms/MCRA</a:t>
            </a:r>
            <a:r>
              <a:rPr kumimoji="0" lang="en-US" sz="6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90023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5"/>
                                        </p:tgtEl>
                                        <p:attrNameLst>
                                          <p:attrName>style.visibility</p:attrName>
                                        </p:attrNameLst>
                                      </p:cBhvr>
                                      <p:to>
                                        <p:strVal val="visible"/>
                                      </p:to>
                                    </p:set>
                                    <p:animEffect transition="in" filter="fade">
                                      <p:cBhvr>
                                        <p:cTn id="7" dur="500"/>
                                        <p:tgtEl>
                                          <p:spTgt spid="7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03"/>
                                        </p:tgtEl>
                                        <p:attrNameLst>
                                          <p:attrName>style.visibility</p:attrName>
                                        </p:attrNameLst>
                                      </p:cBhvr>
                                      <p:to>
                                        <p:strVal val="visible"/>
                                      </p:to>
                                    </p:set>
                                    <p:animEffect transition="in" filter="fade">
                                      <p:cBhvr>
                                        <p:cTn id="10" dur="500"/>
                                        <p:tgtEl>
                                          <p:spTgt spid="140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6"/>
                                        </p:tgtEl>
                                        <p:attrNameLst>
                                          <p:attrName>style.visibility</p:attrName>
                                        </p:attrNameLst>
                                      </p:cBhvr>
                                      <p:to>
                                        <p:strVal val="visible"/>
                                      </p:to>
                                    </p:set>
                                    <p:animEffect transition="in" filter="fade">
                                      <p:cBhvr>
                                        <p:cTn id="13" dur="500"/>
                                        <p:tgtEl>
                                          <p:spTgt spid="3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60"/>
                                        </p:tgtEl>
                                        <p:attrNameLst>
                                          <p:attrName>style.visibility</p:attrName>
                                        </p:attrNameLst>
                                      </p:cBhvr>
                                      <p:to>
                                        <p:strVal val="visible"/>
                                      </p:to>
                                    </p:set>
                                    <p:animEffect transition="in" filter="fade">
                                      <p:cBhvr>
                                        <p:cTn id="16" dur="500"/>
                                        <p:tgtEl>
                                          <p:spTgt spid="126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96"/>
                                        </p:tgtEl>
                                        <p:attrNameLst>
                                          <p:attrName>style.visibility</p:attrName>
                                        </p:attrNameLst>
                                      </p:cBhvr>
                                      <p:to>
                                        <p:strVal val="visible"/>
                                      </p:to>
                                    </p:set>
                                    <p:animEffect transition="in" filter="fade">
                                      <p:cBhvr>
                                        <p:cTn id="19" dur="500"/>
                                        <p:tgtEl>
                                          <p:spTgt spid="1096"/>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64"/>
                                        </p:tgtEl>
                                        <p:attrNameLst>
                                          <p:attrName>style.visibility</p:attrName>
                                        </p:attrNameLst>
                                      </p:cBhvr>
                                      <p:to>
                                        <p:strVal val="visible"/>
                                      </p:to>
                                    </p:set>
                                    <p:animEffect transition="in" filter="fade">
                                      <p:cBhvr>
                                        <p:cTn id="25" dur="500"/>
                                        <p:tgtEl>
                                          <p:spTgt spid="86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1"/>
                                        </p:tgtEl>
                                        <p:attrNameLst>
                                          <p:attrName>style.visibility</p:attrName>
                                        </p:attrNameLst>
                                      </p:cBhvr>
                                      <p:to>
                                        <p:strVal val="visible"/>
                                      </p:to>
                                    </p:set>
                                    <p:animEffect transition="in" filter="fade">
                                      <p:cBhvr>
                                        <p:cTn id="28" dur="500"/>
                                        <p:tgtEl>
                                          <p:spTgt spid="39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93"/>
                                        </p:tgtEl>
                                        <p:attrNameLst>
                                          <p:attrName>style.visibility</p:attrName>
                                        </p:attrNameLst>
                                      </p:cBhvr>
                                      <p:to>
                                        <p:strVal val="visible"/>
                                      </p:to>
                                    </p:set>
                                    <p:animEffect transition="in" filter="fade">
                                      <p:cBhvr>
                                        <p:cTn id="31" dur="500"/>
                                        <p:tgtEl>
                                          <p:spTgt spid="393"/>
                                        </p:tgtEl>
                                      </p:cBhvr>
                                    </p:animEffect>
                                  </p:childTnLst>
                                </p:cTn>
                              </p:par>
                              <p:par>
                                <p:cTn id="32" presetID="10" presetClass="entr" presetSubtype="0" fill="hold" nodeType="withEffect">
                                  <p:stCondLst>
                                    <p:cond delay="0"/>
                                  </p:stCondLst>
                                  <p:childTnLst>
                                    <p:set>
                                      <p:cBhvr>
                                        <p:cTn id="33" dur="1" fill="hold">
                                          <p:stCondLst>
                                            <p:cond delay="0"/>
                                          </p:stCondLst>
                                        </p:cTn>
                                        <p:tgtEl>
                                          <p:spTgt spid="426"/>
                                        </p:tgtEl>
                                        <p:attrNameLst>
                                          <p:attrName>style.visibility</p:attrName>
                                        </p:attrNameLst>
                                      </p:cBhvr>
                                      <p:to>
                                        <p:strVal val="visible"/>
                                      </p:to>
                                    </p:set>
                                    <p:animEffect transition="in" filter="fade">
                                      <p:cBhvr>
                                        <p:cTn id="34" dur="500"/>
                                        <p:tgtEl>
                                          <p:spTgt spid="4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2"/>
                                        </p:tgtEl>
                                        <p:attrNameLst>
                                          <p:attrName>style.visibility</p:attrName>
                                        </p:attrNameLst>
                                      </p:cBhvr>
                                      <p:to>
                                        <p:strVal val="visible"/>
                                      </p:to>
                                    </p:set>
                                    <p:animEffect transition="in" filter="fade">
                                      <p:cBhvr>
                                        <p:cTn id="37" dur="500"/>
                                        <p:tgtEl>
                                          <p:spTgt spid="4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87"/>
                                        </p:tgtEl>
                                        <p:attrNameLst>
                                          <p:attrName>style.visibility</p:attrName>
                                        </p:attrNameLst>
                                      </p:cBhvr>
                                      <p:to>
                                        <p:strVal val="visible"/>
                                      </p:to>
                                    </p:set>
                                    <p:animEffect transition="in" filter="fade">
                                      <p:cBhvr>
                                        <p:cTn id="40" dur="500"/>
                                        <p:tgtEl>
                                          <p:spTgt spid="38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28"/>
                                        </p:tgtEl>
                                        <p:attrNameLst>
                                          <p:attrName>style.visibility</p:attrName>
                                        </p:attrNameLst>
                                      </p:cBhvr>
                                      <p:to>
                                        <p:strVal val="visible"/>
                                      </p:to>
                                    </p:set>
                                    <p:animEffect transition="in" filter="fade">
                                      <p:cBhvr>
                                        <p:cTn id="43" dur="500"/>
                                        <p:tgtEl>
                                          <p:spTgt spid="5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fade">
                                      <p:cBhvr>
                                        <p:cTn id="46" dur="500"/>
                                        <p:tgtEl>
                                          <p:spTgt spid="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08"/>
                                        </p:tgtEl>
                                        <p:attrNameLst>
                                          <p:attrName>style.visibility</p:attrName>
                                        </p:attrNameLst>
                                      </p:cBhvr>
                                      <p:to>
                                        <p:strVal val="visible"/>
                                      </p:to>
                                    </p:set>
                                    <p:animEffect transition="in" filter="fade">
                                      <p:cBhvr>
                                        <p:cTn id="49" dur="500"/>
                                        <p:tgtEl>
                                          <p:spTgt spid="50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2"/>
                                        </p:tgtEl>
                                        <p:attrNameLst>
                                          <p:attrName>style.visibility</p:attrName>
                                        </p:attrNameLst>
                                      </p:cBhvr>
                                      <p:to>
                                        <p:strVal val="visible"/>
                                      </p:to>
                                    </p:set>
                                    <p:animEffect transition="in" filter="fade">
                                      <p:cBhvr>
                                        <p:cTn id="52" dur="500"/>
                                        <p:tgtEl>
                                          <p:spTgt spid="39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9"/>
                                        </p:tgtEl>
                                        <p:attrNameLst>
                                          <p:attrName>style.visibility</p:attrName>
                                        </p:attrNameLst>
                                      </p:cBhvr>
                                      <p:to>
                                        <p:strVal val="visible"/>
                                      </p:to>
                                    </p:set>
                                    <p:animEffect transition="in" filter="fade">
                                      <p:cBhvr>
                                        <p:cTn id="55" dur="500"/>
                                        <p:tgtEl>
                                          <p:spTgt spid="38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90"/>
                                        </p:tgtEl>
                                        <p:attrNameLst>
                                          <p:attrName>style.visibility</p:attrName>
                                        </p:attrNameLst>
                                      </p:cBhvr>
                                      <p:to>
                                        <p:strVal val="visible"/>
                                      </p:to>
                                    </p:set>
                                    <p:animEffect transition="in" filter="fade">
                                      <p:cBhvr>
                                        <p:cTn id="58" dur="500"/>
                                        <p:tgtEl>
                                          <p:spTgt spid="390"/>
                                        </p:tgtEl>
                                      </p:cBhvr>
                                    </p:animEffect>
                                  </p:childTnLst>
                                </p:cTn>
                              </p:par>
                              <p:par>
                                <p:cTn id="59" presetID="10" presetClass="entr" presetSubtype="0" fill="hold" nodeType="withEffect">
                                  <p:stCondLst>
                                    <p:cond delay="0"/>
                                  </p:stCondLst>
                                  <p:childTnLst>
                                    <p:set>
                                      <p:cBhvr>
                                        <p:cTn id="60" dur="1" fill="hold">
                                          <p:stCondLst>
                                            <p:cond delay="0"/>
                                          </p:stCondLst>
                                        </p:cTn>
                                        <p:tgtEl>
                                          <p:spTgt spid="1228"/>
                                        </p:tgtEl>
                                        <p:attrNameLst>
                                          <p:attrName>style.visibility</p:attrName>
                                        </p:attrNameLst>
                                      </p:cBhvr>
                                      <p:to>
                                        <p:strVal val="visible"/>
                                      </p:to>
                                    </p:set>
                                    <p:animEffect transition="in" filter="fade">
                                      <p:cBhvr>
                                        <p:cTn id="61" dur="500"/>
                                        <p:tgtEl>
                                          <p:spTgt spid="1228"/>
                                        </p:tgtEl>
                                      </p:cBhvr>
                                    </p:animEffect>
                                  </p:childTnLst>
                                </p:cTn>
                              </p:par>
                              <p:par>
                                <p:cTn id="62" presetID="10" presetClass="entr" presetSubtype="0" fill="hold" nodeType="withEffect">
                                  <p:stCondLst>
                                    <p:cond delay="0"/>
                                  </p:stCondLst>
                                  <p:childTnLst>
                                    <p:set>
                                      <p:cBhvr>
                                        <p:cTn id="63" dur="1" fill="hold">
                                          <p:stCondLst>
                                            <p:cond delay="0"/>
                                          </p:stCondLst>
                                        </p:cTn>
                                        <p:tgtEl>
                                          <p:spTgt spid="524"/>
                                        </p:tgtEl>
                                        <p:attrNameLst>
                                          <p:attrName>style.visibility</p:attrName>
                                        </p:attrNameLst>
                                      </p:cBhvr>
                                      <p:to>
                                        <p:strVal val="visible"/>
                                      </p:to>
                                    </p:set>
                                    <p:animEffect transition="in" filter="fade">
                                      <p:cBhvr>
                                        <p:cTn id="64" dur="500"/>
                                        <p:tgtEl>
                                          <p:spTgt spid="52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09"/>
                                        </p:tgtEl>
                                        <p:attrNameLst>
                                          <p:attrName>style.visibility</p:attrName>
                                        </p:attrNameLst>
                                      </p:cBhvr>
                                      <p:to>
                                        <p:strVal val="visible"/>
                                      </p:to>
                                    </p:set>
                                    <p:animEffect transition="in" filter="fade">
                                      <p:cBhvr>
                                        <p:cTn id="67" dur="500"/>
                                        <p:tgtEl>
                                          <p:spTgt spid="509"/>
                                        </p:tgtEl>
                                      </p:cBhvr>
                                    </p:animEffect>
                                  </p:childTnLst>
                                </p:cTn>
                              </p:par>
                              <p:par>
                                <p:cTn id="68" presetID="10" presetClass="entr" presetSubtype="0" fill="hold" nodeType="withEffect">
                                  <p:stCondLst>
                                    <p:cond delay="0"/>
                                  </p:stCondLst>
                                  <p:childTnLst>
                                    <p:set>
                                      <p:cBhvr>
                                        <p:cTn id="69" dur="1" fill="hold">
                                          <p:stCondLst>
                                            <p:cond delay="0"/>
                                          </p:stCondLst>
                                        </p:cTn>
                                        <p:tgtEl>
                                          <p:spTgt spid="237"/>
                                        </p:tgtEl>
                                        <p:attrNameLst>
                                          <p:attrName>style.visibility</p:attrName>
                                        </p:attrNameLst>
                                      </p:cBhvr>
                                      <p:to>
                                        <p:strVal val="visible"/>
                                      </p:to>
                                    </p:set>
                                    <p:animEffect transition="in" filter="fade">
                                      <p:cBhvr>
                                        <p:cTn id="70" dur="500"/>
                                        <p:tgtEl>
                                          <p:spTgt spid="237"/>
                                        </p:tgtEl>
                                      </p:cBhvr>
                                    </p:animEffect>
                                  </p:childTnLst>
                                </p:cTn>
                              </p:par>
                              <p:par>
                                <p:cTn id="71" presetID="10" presetClass="entr" presetSubtype="0" fill="hold" nodeType="withEffect">
                                  <p:stCondLst>
                                    <p:cond delay="0"/>
                                  </p:stCondLst>
                                  <p:childTnLst>
                                    <p:set>
                                      <p:cBhvr>
                                        <p:cTn id="72" dur="1" fill="hold">
                                          <p:stCondLst>
                                            <p:cond delay="0"/>
                                          </p:stCondLst>
                                        </p:cTn>
                                        <p:tgtEl>
                                          <p:spTgt spid="274"/>
                                        </p:tgtEl>
                                        <p:attrNameLst>
                                          <p:attrName>style.visibility</p:attrName>
                                        </p:attrNameLst>
                                      </p:cBhvr>
                                      <p:to>
                                        <p:strVal val="visible"/>
                                      </p:to>
                                    </p:set>
                                    <p:animEffect transition="in" filter="fade">
                                      <p:cBhvr>
                                        <p:cTn id="73" dur="500"/>
                                        <p:tgtEl>
                                          <p:spTgt spid="274"/>
                                        </p:tgtEl>
                                      </p:cBhvr>
                                    </p:animEffect>
                                  </p:childTnLst>
                                </p:cTn>
                              </p:par>
                              <p:par>
                                <p:cTn id="74" presetID="10" presetClass="entr" presetSubtype="0" fill="hold" nodeType="withEffect">
                                  <p:stCondLst>
                                    <p:cond delay="0"/>
                                  </p:stCondLst>
                                  <p:childTnLst>
                                    <p:set>
                                      <p:cBhvr>
                                        <p:cTn id="75" dur="1" fill="hold">
                                          <p:stCondLst>
                                            <p:cond delay="0"/>
                                          </p:stCondLst>
                                        </p:cTn>
                                        <p:tgtEl>
                                          <p:spTgt spid="247"/>
                                        </p:tgtEl>
                                        <p:attrNameLst>
                                          <p:attrName>style.visibility</p:attrName>
                                        </p:attrNameLst>
                                      </p:cBhvr>
                                      <p:to>
                                        <p:strVal val="visible"/>
                                      </p:to>
                                    </p:set>
                                    <p:animEffect transition="in" filter="fade">
                                      <p:cBhvr>
                                        <p:cTn id="76" dur="500"/>
                                        <p:tgtEl>
                                          <p:spTgt spid="247"/>
                                        </p:tgtEl>
                                      </p:cBhvr>
                                    </p:animEffect>
                                  </p:childTnLst>
                                </p:cTn>
                              </p:par>
                              <p:par>
                                <p:cTn id="77" presetID="10" presetClass="entr" presetSubtype="0" fill="hold" nodeType="withEffect">
                                  <p:stCondLst>
                                    <p:cond delay="0"/>
                                  </p:stCondLst>
                                  <p:childTnLst>
                                    <p:set>
                                      <p:cBhvr>
                                        <p:cTn id="78" dur="1" fill="hold">
                                          <p:stCondLst>
                                            <p:cond delay="0"/>
                                          </p:stCondLst>
                                        </p:cTn>
                                        <p:tgtEl>
                                          <p:spTgt spid="244"/>
                                        </p:tgtEl>
                                        <p:attrNameLst>
                                          <p:attrName>style.visibility</p:attrName>
                                        </p:attrNameLst>
                                      </p:cBhvr>
                                      <p:to>
                                        <p:strVal val="visible"/>
                                      </p:to>
                                    </p:set>
                                    <p:animEffect transition="in" filter="fade">
                                      <p:cBhvr>
                                        <p:cTn id="79" dur="500"/>
                                        <p:tgtEl>
                                          <p:spTgt spid="24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24"/>
                                        </p:tgtEl>
                                        <p:attrNameLst>
                                          <p:attrName>style.visibility</p:attrName>
                                        </p:attrNameLst>
                                      </p:cBhvr>
                                      <p:to>
                                        <p:strVal val="visible"/>
                                      </p:to>
                                    </p:set>
                                    <p:animEffect transition="in" filter="fade">
                                      <p:cBhvr>
                                        <p:cTn id="82" dur="500"/>
                                        <p:tgtEl>
                                          <p:spTgt spid="324"/>
                                        </p:tgtEl>
                                      </p:cBhvr>
                                    </p:animEffect>
                                  </p:childTnLst>
                                </p:cTn>
                              </p:par>
                              <p:par>
                                <p:cTn id="83" presetID="10" presetClass="entr" presetSubtype="0" fill="hold" nodeType="withEffect">
                                  <p:stCondLst>
                                    <p:cond delay="0"/>
                                  </p:stCondLst>
                                  <p:childTnLst>
                                    <p:set>
                                      <p:cBhvr>
                                        <p:cTn id="84" dur="1" fill="hold">
                                          <p:stCondLst>
                                            <p:cond delay="0"/>
                                          </p:stCondLst>
                                        </p:cTn>
                                        <p:tgtEl>
                                          <p:spTgt spid="1239"/>
                                        </p:tgtEl>
                                        <p:attrNameLst>
                                          <p:attrName>style.visibility</p:attrName>
                                        </p:attrNameLst>
                                      </p:cBhvr>
                                      <p:to>
                                        <p:strVal val="visible"/>
                                      </p:to>
                                    </p:set>
                                    <p:animEffect transition="in" filter="fade">
                                      <p:cBhvr>
                                        <p:cTn id="85" dur="500"/>
                                        <p:tgtEl>
                                          <p:spTgt spid="123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85"/>
                                        </p:tgtEl>
                                        <p:attrNameLst>
                                          <p:attrName>style.visibility</p:attrName>
                                        </p:attrNameLst>
                                      </p:cBhvr>
                                      <p:to>
                                        <p:strVal val="visible"/>
                                      </p:to>
                                    </p:set>
                                    <p:animEffect transition="in" filter="fade">
                                      <p:cBhvr>
                                        <p:cTn id="88" dur="500"/>
                                        <p:tgtEl>
                                          <p:spTgt spid="385"/>
                                        </p:tgtEl>
                                      </p:cBhvr>
                                    </p:animEffect>
                                  </p:childTnLst>
                                </p:cTn>
                              </p:par>
                              <p:par>
                                <p:cTn id="89" presetID="10" presetClass="entr" presetSubtype="0" fill="hold" nodeType="withEffect">
                                  <p:stCondLst>
                                    <p:cond delay="0"/>
                                  </p:stCondLst>
                                  <p:childTnLst>
                                    <p:set>
                                      <p:cBhvr>
                                        <p:cTn id="90" dur="1" fill="hold">
                                          <p:stCondLst>
                                            <p:cond delay="0"/>
                                          </p:stCondLst>
                                        </p:cTn>
                                        <p:tgtEl>
                                          <p:spTgt spid="475"/>
                                        </p:tgtEl>
                                        <p:attrNameLst>
                                          <p:attrName>style.visibility</p:attrName>
                                        </p:attrNameLst>
                                      </p:cBhvr>
                                      <p:to>
                                        <p:strVal val="visible"/>
                                      </p:to>
                                    </p:set>
                                    <p:animEffect transition="in" filter="fade">
                                      <p:cBhvr>
                                        <p:cTn id="91" dur="500"/>
                                        <p:tgtEl>
                                          <p:spTgt spid="475"/>
                                        </p:tgtEl>
                                      </p:cBhvr>
                                    </p:animEffect>
                                  </p:childTnLst>
                                </p:cTn>
                              </p:par>
                              <p:par>
                                <p:cTn id="92" presetID="10" presetClass="entr" presetSubtype="0" fill="hold" nodeType="withEffect">
                                  <p:stCondLst>
                                    <p:cond delay="0"/>
                                  </p:stCondLst>
                                  <p:childTnLst>
                                    <p:set>
                                      <p:cBhvr>
                                        <p:cTn id="93" dur="1" fill="hold">
                                          <p:stCondLst>
                                            <p:cond delay="0"/>
                                          </p:stCondLst>
                                        </p:cTn>
                                        <p:tgtEl>
                                          <p:spTgt spid="196"/>
                                        </p:tgtEl>
                                        <p:attrNameLst>
                                          <p:attrName>style.visibility</p:attrName>
                                        </p:attrNameLst>
                                      </p:cBhvr>
                                      <p:to>
                                        <p:strVal val="visible"/>
                                      </p:to>
                                    </p:set>
                                    <p:animEffect transition="in" filter="fade">
                                      <p:cBhvr>
                                        <p:cTn id="94" dur="500"/>
                                        <p:tgtEl>
                                          <p:spTgt spid="196"/>
                                        </p:tgtEl>
                                      </p:cBhvr>
                                    </p:animEffect>
                                  </p:childTnLst>
                                </p:cTn>
                              </p:par>
                              <p:par>
                                <p:cTn id="95" presetID="10" presetClass="entr" presetSubtype="0" fill="hold" nodeType="withEffect">
                                  <p:stCondLst>
                                    <p:cond delay="0"/>
                                  </p:stCondLst>
                                  <p:childTnLst>
                                    <p:set>
                                      <p:cBhvr>
                                        <p:cTn id="96" dur="1" fill="hold">
                                          <p:stCondLst>
                                            <p:cond delay="0"/>
                                          </p:stCondLst>
                                        </p:cTn>
                                        <p:tgtEl>
                                          <p:spTgt spid="1222"/>
                                        </p:tgtEl>
                                        <p:attrNameLst>
                                          <p:attrName>style.visibility</p:attrName>
                                        </p:attrNameLst>
                                      </p:cBhvr>
                                      <p:to>
                                        <p:strVal val="visible"/>
                                      </p:to>
                                    </p:set>
                                    <p:animEffect transition="in" filter="fade">
                                      <p:cBhvr>
                                        <p:cTn id="97" dur="500"/>
                                        <p:tgtEl>
                                          <p:spTgt spid="1222"/>
                                        </p:tgtEl>
                                      </p:cBhvr>
                                    </p:animEffect>
                                  </p:childTnLst>
                                </p:cTn>
                              </p:par>
                              <p:par>
                                <p:cTn id="98" presetID="10" presetClass="entr" presetSubtype="0" fill="hold" nodeType="withEffect">
                                  <p:stCondLst>
                                    <p:cond delay="0"/>
                                  </p:stCondLst>
                                  <p:childTnLst>
                                    <p:set>
                                      <p:cBhvr>
                                        <p:cTn id="99" dur="1" fill="hold">
                                          <p:stCondLst>
                                            <p:cond delay="0"/>
                                          </p:stCondLst>
                                        </p:cTn>
                                        <p:tgtEl>
                                          <p:spTgt spid="1220"/>
                                        </p:tgtEl>
                                        <p:attrNameLst>
                                          <p:attrName>style.visibility</p:attrName>
                                        </p:attrNameLst>
                                      </p:cBhvr>
                                      <p:to>
                                        <p:strVal val="visible"/>
                                      </p:to>
                                    </p:set>
                                    <p:animEffect transition="in" filter="fade">
                                      <p:cBhvr>
                                        <p:cTn id="100" dur="500"/>
                                        <p:tgtEl>
                                          <p:spTgt spid="1220"/>
                                        </p:tgtEl>
                                      </p:cBhvr>
                                    </p:animEffect>
                                  </p:childTnLst>
                                </p:cTn>
                              </p:par>
                              <p:par>
                                <p:cTn id="101" presetID="10" presetClass="entr" presetSubtype="0" fill="hold" nodeType="withEffect">
                                  <p:stCondLst>
                                    <p:cond delay="0"/>
                                  </p:stCondLst>
                                  <p:childTnLst>
                                    <p:set>
                                      <p:cBhvr>
                                        <p:cTn id="102" dur="1" fill="hold">
                                          <p:stCondLst>
                                            <p:cond delay="0"/>
                                          </p:stCondLst>
                                        </p:cTn>
                                        <p:tgtEl>
                                          <p:spTgt spid="523"/>
                                        </p:tgtEl>
                                        <p:attrNameLst>
                                          <p:attrName>style.visibility</p:attrName>
                                        </p:attrNameLst>
                                      </p:cBhvr>
                                      <p:to>
                                        <p:strVal val="visible"/>
                                      </p:to>
                                    </p:set>
                                    <p:animEffect transition="in" filter="fade">
                                      <p:cBhvr>
                                        <p:cTn id="103" dur="500"/>
                                        <p:tgtEl>
                                          <p:spTgt spid="523"/>
                                        </p:tgtEl>
                                      </p:cBhvr>
                                    </p:animEffect>
                                  </p:childTnLst>
                                </p:cTn>
                              </p:par>
                              <p:par>
                                <p:cTn id="104" presetID="10" presetClass="entr" presetSubtype="0" fill="hold" nodeType="withEffect">
                                  <p:stCondLst>
                                    <p:cond delay="0"/>
                                  </p:stCondLst>
                                  <p:childTnLst>
                                    <p:set>
                                      <p:cBhvr>
                                        <p:cTn id="105" dur="1" fill="hold">
                                          <p:stCondLst>
                                            <p:cond delay="0"/>
                                          </p:stCondLst>
                                        </p:cTn>
                                        <p:tgtEl>
                                          <p:spTgt spid="526"/>
                                        </p:tgtEl>
                                        <p:attrNameLst>
                                          <p:attrName>style.visibility</p:attrName>
                                        </p:attrNameLst>
                                      </p:cBhvr>
                                      <p:to>
                                        <p:strVal val="visible"/>
                                      </p:to>
                                    </p:set>
                                    <p:animEffect transition="in" filter="fade">
                                      <p:cBhvr>
                                        <p:cTn id="106" dur="500"/>
                                        <p:tgtEl>
                                          <p:spTgt spid="526"/>
                                        </p:tgtEl>
                                      </p:cBhvr>
                                    </p:animEffect>
                                  </p:childTnLst>
                                </p:cTn>
                              </p:par>
                              <p:par>
                                <p:cTn id="107" presetID="10" presetClass="entr" presetSubtype="0" fill="hold" nodeType="withEffect">
                                  <p:stCondLst>
                                    <p:cond delay="0"/>
                                  </p:stCondLst>
                                  <p:childTnLst>
                                    <p:set>
                                      <p:cBhvr>
                                        <p:cTn id="108" dur="1" fill="hold">
                                          <p:stCondLst>
                                            <p:cond delay="0"/>
                                          </p:stCondLst>
                                        </p:cTn>
                                        <p:tgtEl>
                                          <p:spTgt spid="527"/>
                                        </p:tgtEl>
                                        <p:attrNameLst>
                                          <p:attrName>style.visibility</p:attrName>
                                        </p:attrNameLst>
                                      </p:cBhvr>
                                      <p:to>
                                        <p:strVal val="visible"/>
                                      </p:to>
                                    </p:set>
                                    <p:animEffect transition="in" filter="fade">
                                      <p:cBhvr>
                                        <p:cTn id="109" dur="500"/>
                                        <p:tgtEl>
                                          <p:spTgt spid="527"/>
                                        </p:tgtEl>
                                      </p:cBhvr>
                                    </p:animEffect>
                                  </p:childTnLst>
                                </p:cTn>
                              </p:par>
                              <p:par>
                                <p:cTn id="110" presetID="10" presetClass="entr" presetSubtype="0" fill="hold" nodeType="withEffect">
                                  <p:stCondLst>
                                    <p:cond delay="0"/>
                                  </p:stCondLst>
                                  <p:childTnLst>
                                    <p:set>
                                      <p:cBhvr>
                                        <p:cTn id="111" dur="1" fill="hold">
                                          <p:stCondLst>
                                            <p:cond delay="0"/>
                                          </p:stCondLst>
                                        </p:cTn>
                                        <p:tgtEl>
                                          <p:spTgt spid="546"/>
                                        </p:tgtEl>
                                        <p:attrNameLst>
                                          <p:attrName>style.visibility</p:attrName>
                                        </p:attrNameLst>
                                      </p:cBhvr>
                                      <p:to>
                                        <p:strVal val="visible"/>
                                      </p:to>
                                    </p:set>
                                    <p:animEffect transition="in" filter="fade">
                                      <p:cBhvr>
                                        <p:cTn id="112" dur="500"/>
                                        <p:tgtEl>
                                          <p:spTgt spid="546"/>
                                        </p:tgtEl>
                                      </p:cBhvr>
                                    </p:animEffect>
                                  </p:childTnLst>
                                </p:cTn>
                              </p:par>
                              <p:par>
                                <p:cTn id="113" presetID="10" presetClass="entr" presetSubtype="0" fill="hold" nodeType="withEffect">
                                  <p:stCondLst>
                                    <p:cond delay="0"/>
                                  </p:stCondLst>
                                  <p:childTnLst>
                                    <p:set>
                                      <p:cBhvr>
                                        <p:cTn id="114" dur="1" fill="hold">
                                          <p:stCondLst>
                                            <p:cond delay="0"/>
                                          </p:stCondLst>
                                        </p:cTn>
                                        <p:tgtEl>
                                          <p:spTgt spid="548"/>
                                        </p:tgtEl>
                                        <p:attrNameLst>
                                          <p:attrName>style.visibility</p:attrName>
                                        </p:attrNameLst>
                                      </p:cBhvr>
                                      <p:to>
                                        <p:strVal val="visible"/>
                                      </p:to>
                                    </p:set>
                                    <p:animEffect transition="in" filter="fade">
                                      <p:cBhvr>
                                        <p:cTn id="115" dur="500"/>
                                        <p:tgtEl>
                                          <p:spTgt spid="548"/>
                                        </p:tgtEl>
                                      </p:cBhvr>
                                    </p:animEffect>
                                  </p:childTnLst>
                                </p:cTn>
                              </p:par>
                              <p:par>
                                <p:cTn id="116" presetID="10" presetClass="entr" presetSubtype="0" fill="hold" nodeType="withEffect">
                                  <p:stCondLst>
                                    <p:cond delay="0"/>
                                  </p:stCondLst>
                                  <p:childTnLst>
                                    <p:set>
                                      <p:cBhvr>
                                        <p:cTn id="117" dur="1" fill="hold">
                                          <p:stCondLst>
                                            <p:cond delay="0"/>
                                          </p:stCondLst>
                                        </p:cTn>
                                        <p:tgtEl>
                                          <p:spTgt spid="549"/>
                                        </p:tgtEl>
                                        <p:attrNameLst>
                                          <p:attrName>style.visibility</p:attrName>
                                        </p:attrNameLst>
                                      </p:cBhvr>
                                      <p:to>
                                        <p:strVal val="visible"/>
                                      </p:to>
                                    </p:set>
                                    <p:animEffect transition="in" filter="fade">
                                      <p:cBhvr>
                                        <p:cTn id="118" dur="500"/>
                                        <p:tgtEl>
                                          <p:spTgt spid="549"/>
                                        </p:tgtEl>
                                      </p:cBhvr>
                                    </p:animEffect>
                                  </p:childTnLst>
                                </p:cTn>
                              </p:par>
                              <p:par>
                                <p:cTn id="119" presetID="10" presetClass="entr" presetSubtype="0" fill="hold" nodeType="withEffect">
                                  <p:stCondLst>
                                    <p:cond delay="0"/>
                                  </p:stCondLst>
                                  <p:childTnLst>
                                    <p:set>
                                      <p:cBhvr>
                                        <p:cTn id="120" dur="1" fill="hold">
                                          <p:stCondLst>
                                            <p:cond delay="0"/>
                                          </p:stCondLst>
                                        </p:cTn>
                                        <p:tgtEl>
                                          <p:spTgt spid="550"/>
                                        </p:tgtEl>
                                        <p:attrNameLst>
                                          <p:attrName>style.visibility</p:attrName>
                                        </p:attrNameLst>
                                      </p:cBhvr>
                                      <p:to>
                                        <p:strVal val="visible"/>
                                      </p:to>
                                    </p:set>
                                    <p:animEffect transition="in" filter="fade">
                                      <p:cBhvr>
                                        <p:cTn id="121" dur="500"/>
                                        <p:tgtEl>
                                          <p:spTgt spid="550"/>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02"/>
                                        </p:tgtEl>
                                        <p:attrNameLst>
                                          <p:attrName>style.visibility</p:attrName>
                                        </p:attrNameLst>
                                      </p:cBhvr>
                                      <p:to>
                                        <p:strVal val="visible"/>
                                      </p:to>
                                    </p:set>
                                    <p:animEffect transition="in" filter="fade">
                                      <p:cBhvr>
                                        <p:cTn id="124" dur="500"/>
                                        <p:tgtEl>
                                          <p:spTgt spid="40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66"/>
                                        </p:tgtEl>
                                        <p:attrNameLst>
                                          <p:attrName>style.visibility</p:attrName>
                                        </p:attrNameLst>
                                      </p:cBhvr>
                                      <p:to>
                                        <p:strVal val="visible"/>
                                      </p:to>
                                    </p:set>
                                    <p:animEffect transition="in" filter="fade">
                                      <p:cBhvr>
                                        <p:cTn id="127" dur="500"/>
                                        <p:tgtEl>
                                          <p:spTgt spid="666"/>
                                        </p:tgtEl>
                                      </p:cBhvr>
                                    </p:animEffect>
                                  </p:childTnLst>
                                </p:cTn>
                              </p:par>
                              <p:par>
                                <p:cTn id="128" presetID="10" presetClass="entr" presetSubtype="0" fill="hold" nodeType="withEffect">
                                  <p:stCondLst>
                                    <p:cond delay="0"/>
                                  </p:stCondLst>
                                  <p:childTnLst>
                                    <p:set>
                                      <p:cBhvr>
                                        <p:cTn id="129" dur="1" fill="hold">
                                          <p:stCondLst>
                                            <p:cond delay="0"/>
                                          </p:stCondLst>
                                        </p:cTn>
                                        <p:tgtEl>
                                          <p:spTgt spid="27"/>
                                        </p:tgtEl>
                                        <p:attrNameLst>
                                          <p:attrName>style.visibility</p:attrName>
                                        </p:attrNameLst>
                                      </p:cBhvr>
                                      <p:to>
                                        <p:strVal val="visible"/>
                                      </p:to>
                                    </p:set>
                                    <p:animEffect transition="in" filter="fade">
                                      <p:cBhvr>
                                        <p:cTn id="130" dur="500"/>
                                        <p:tgtEl>
                                          <p:spTgt spid="2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54"/>
                                        </p:tgtEl>
                                        <p:attrNameLst>
                                          <p:attrName>style.visibility</p:attrName>
                                        </p:attrNameLst>
                                      </p:cBhvr>
                                      <p:to>
                                        <p:strVal val="visible"/>
                                      </p:to>
                                    </p:set>
                                    <p:animEffect transition="in" filter="fade">
                                      <p:cBhvr>
                                        <p:cTn id="133" dur="500"/>
                                        <p:tgtEl>
                                          <p:spTgt spid="454"/>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55"/>
                                        </p:tgtEl>
                                        <p:attrNameLst>
                                          <p:attrName>style.visibility</p:attrName>
                                        </p:attrNameLst>
                                      </p:cBhvr>
                                      <p:to>
                                        <p:strVal val="visible"/>
                                      </p:to>
                                    </p:set>
                                    <p:animEffect transition="in" filter="fade">
                                      <p:cBhvr>
                                        <p:cTn id="136" dur="500"/>
                                        <p:tgtEl>
                                          <p:spTgt spid="455"/>
                                        </p:tgtEl>
                                      </p:cBhvr>
                                    </p:animEffect>
                                  </p:childTnLst>
                                </p:cTn>
                              </p:par>
                              <p:par>
                                <p:cTn id="137" presetID="10" presetClass="entr" presetSubtype="0" fill="hold" nodeType="withEffect">
                                  <p:stCondLst>
                                    <p:cond delay="0"/>
                                  </p:stCondLst>
                                  <p:childTnLst>
                                    <p:set>
                                      <p:cBhvr>
                                        <p:cTn id="138" dur="1" fill="hold">
                                          <p:stCondLst>
                                            <p:cond delay="0"/>
                                          </p:stCondLst>
                                        </p:cTn>
                                        <p:tgtEl>
                                          <p:spTgt spid="17"/>
                                        </p:tgtEl>
                                        <p:attrNameLst>
                                          <p:attrName>style.visibility</p:attrName>
                                        </p:attrNameLst>
                                      </p:cBhvr>
                                      <p:to>
                                        <p:strVal val="visible"/>
                                      </p:to>
                                    </p:set>
                                    <p:animEffect transition="in" filter="fade">
                                      <p:cBhvr>
                                        <p:cTn id="139" dur="500"/>
                                        <p:tgtEl>
                                          <p:spTgt spid="17"/>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403"/>
                                        </p:tgtEl>
                                        <p:attrNameLst>
                                          <p:attrName>style.visibility</p:attrName>
                                        </p:attrNameLst>
                                      </p:cBhvr>
                                      <p:to>
                                        <p:strVal val="visible"/>
                                      </p:to>
                                    </p:set>
                                    <p:animEffect transition="in" filter="fade">
                                      <p:cBhvr>
                                        <p:cTn id="142" dur="500"/>
                                        <p:tgtEl>
                                          <p:spTgt spid="40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9"/>
                                        </p:tgtEl>
                                        <p:attrNameLst>
                                          <p:attrName>style.visibility</p:attrName>
                                        </p:attrNameLst>
                                      </p:cBhvr>
                                      <p:to>
                                        <p:strVal val="visible"/>
                                      </p:to>
                                    </p:set>
                                    <p:animEffect transition="in" filter="fade">
                                      <p:cBhvr>
                                        <p:cTn id="145" dur="500"/>
                                        <p:tgtEl>
                                          <p:spTgt spid="2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433"/>
                                        </p:tgtEl>
                                        <p:attrNameLst>
                                          <p:attrName>style.visibility</p:attrName>
                                        </p:attrNameLst>
                                      </p:cBhvr>
                                      <p:to>
                                        <p:strVal val="visible"/>
                                      </p:to>
                                    </p:set>
                                    <p:animEffect transition="in" filter="fade">
                                      <p:cBhvr>
                                        <p:cTn id="148" dur="500"/>
                                        <p:tgtEl>
                                          <p:spTgt spid="433"/>
                                        </p:tgtEl>
                                      </p:cBhvr>
                                    </p:animEffect>
                                  </p:childTnLst>
                                </p:cTn>
                              </p:par>
                              <p:par>
                                <p:cTn id="149" presetID="10" presetClass="entr" presetSubtype="0" fill="hold" nodeType="withEffect">
                                  <p:stCondLst>
                                    <p:cond delay="0"/>
                                  </p:stCondLst>
                                  <p:childTnLst>
                                    <p:set>
                                      <p:cBhvr>
                                        <p:cTn id="150" dur="1" fill="hold">
                                          <p:stCondLst>
                                            <p:cond delay="0"/>
                                          </p:stCondLst>
                                        </p:cTn>
                                        <p:tgtEl>
                                          <p:spTgt spid="443"/>
                                        </p:tgtEl>
                                        <p:attrNameLst>
                                          <p:attrName>style.visibility</p:attrName>
                                        </p:attrNameLst>
                                      </p:cBhvr>
                                      <p:to>
                                        <p:strVal val="visible"/>
                                      </p:to>
                                    </p:set>
                                    <p:animEffect transition="in" filter="fade">
                                      <p:cBhvr>
                                        <p:cTn id="151" dur="500"/>
                                        <p:tgtEl>
                                          <p:spTgt spid="443"/>
                                        </p:tgtEl>
                                      </p:cBhvr>
                                    </p:animEffect>
                                  </p:childTnLst>
                                </p:cTn>
                              </p:par>
                              <p:par>
                                <p:cTn id="152" presetID="10" presetClass="entr" presetSubtype="0" fill="hold" nodeType="withEffect">
                                  <p:stCondLst>
                                    <p:cond delay="0"/>
                                  </p:stCondLst>
                                  <p:childTnLst>
                                    <p:set>
                                      <p:cBhvr>
                                        <p:cTn id="153" dur="1" fill="hold">
                                          <p:stCondLst>
                                            <p:cond delay="0"/>
                                          </p:stCondLst>
                                        </p:cTn>
                                        <p:tgtEl>
                                          <p:spTgt spid="14"/>
                                        </p:tgtEl>
                                        <p:attrNameLst>
                                          <p:attrName>style.visibility</p:attrName>
                                        </p:attrNameLst>
                                      </p:cBhvr>
                                      <p:to>
                                        <p:strVal val="visible"/>
                                      </p:to>
                                    </p:set>
                                    <p:animEffect transition="in" filter="fade">
                                      <p:cBhvr>
                                        <p:cTn id="154" dur="500"/>
                                        <p:tgtEl>
                                          <p:spTgt spid="1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624"/>
                                        </p:tgtEl>
                                        <p:attrNameLst>
                                          <p:attrName>style.visibility</p:attrName>
                                        </p:attrNameLst>
                                      </p:cBhvr>
                                      <p:to>
                                        <p:strVal val="visible"/>
                                      </p:to>
                                    </p:set>
                                    <p:animEffect transition="in" filter="fade">
                                      <p:cBhvr>
                                        <p:cTn id="157" dur="500"/>
                                        <p:tgtEl>
                                          <p:spTgt spid="624"/>
                                        </p:tgtEl>
                                      </p:cBhvr>
                                    </p:animEffect>
                                  </p:childTnLst>
                                </p:cTn>
                              </p:par>
                              <p:par>
                                <p:cTn id="158" presetID="10" presetClass="entr" presetSubtype="0" fill="hold" nodeType="withEffect">
                                  <p:stCondLst>
                                    <p:cond delay="0"/>
                                  </p:stCondLst>
                                  <p:childTnLst>
                                    <p:set>
                                      <p:cBhvr>
                                        <p:cTn id="159" dur="1" fill="hold">
                                          <p:stCondLst>
                                            <p:cond delay="0"/>
                                          </p:stCondLst>
                                        </p:cTn>
                                        <p:tgtEl>
                                          <p:spTgt spid="1221"/>
                                        </p:tgtEl>
                                        <p:attrNameLst>
                                          <p:attrName>style.visibility</p:attrName>
                                        </p:attrNameLst>
                                      </p:cBhvr>
                                      <p:to>
                                        <p:strVal val="visible"/>
                                      </p:to>
                                    </p:set>
                                    <p:animEffect transition="in" filter="fade">
                                      <p:cBhvr>
                                        <p:cTn id="160" dur="500"/>
                                        <p:tgtEl>
                                          <p:spTgt spid="1221"/>
                                        </p:tgtEl>
                                      </p:cBhvr>
                                    </p:animEffect>
                                  </p:childTnLst>
                                </p:cTn>
                              </p:par>
                              <p:par>
                                <p:cTn id="161" presetID="10" presetClass="entr" presetSubtype="0" fill="hold" nodeType="withEffect">
                                  <p:stCondLst>
                                    <p:cond delay="0"/>
                                  </p:stCondLst>
                                  <p:childTnLst>
                                    <p:set>
                                      <p:cBhvr>
                                        <p:cTn id="162" dur="1" fill="hold">
                                          <p:stCondLst>
                                            <p:cond delay="0"/>
                                          </p:stCondLst>
                                        </p:cTn>
                                        <p:tgtEl>
                                          <p:spTgt spid="689"/>
                                        </p:tgtEl>
                                        <p:attrNameLst>
                                          <p:attrName>style.visibility</p:attrName>
                                        </p:attrNameLst>
                                      </p:cBhvr>
                                      <p:to>
                                        <p:strVal val="visible"/>
                                      </p:to>
                                    </p:set>
                                    <p:animEffect transition="in" filter="fade">
                                      <p:cBhvr>
                                        <p:cTn id="163" dur="500"/>
                                        <p:tgtEl>
                                          <p:spTgt spid="689"/>
                                        </p:tgtEl>
                                      </p:cBhvr>
                                    </p:animEffect>
                                  </p:childTnLst>
                                </p:cTn>
                              </p:par>
                              <p:par>
                                <p:cTn id="164" presetID="10" presetClass="entr" presetSubtype="0" fill="hold" nodeType="withEffect">
                                  <p:stCondLst>
                                    <p:cond delay="0"/>
                                  </p:stCondLst>
                                  <p:childTnLst>
                                    <p:set>
                                      <p:cBhvr>
                                        <p:cTn id="165" dur="1" fill="hold">
                                          <p:stCondLst>
                                            <p:cond delay="0"/>
                                          </p:stCondLst>
                                        </p:cTn>
                                        <p:tgtEl>
                                          <p:spTgt spid="690"/>
                                        </p:tgtEl>
                                        <p:attrNameLst>
                                          <p:attrName>style.visibility</p:attrName>
                                        </p:attrNameLst>
                                      </p:cBhvr>
                                      <p:to>
                                        <p:strVal val="visible"/>
                                      </p:to>
                                    </p:set>
                                    <p:animEffect transition="in" filter="fade">
                                      <p:cBhvr>
                                        <p:cTn id="166" dur="500"/>
                                        <p:tgtEl>
                                          <p:spTgt spid="690"/>
                                        </p:tgtEl>
                                      </p:cBhvr>
                                    </p:animEffect>
                                  </p:childTnLst>
                                </p:cTn>
                              </p:par>
                              <p:par>
                                <p:cTn id="167" presetID="10" presetClass="entr" presetSubtype="0" fill="hold" nodeType="withEffect">
                                  <p:stCondLst>
                                    <p:cond delay="0"/>
                                  </p:stCondLst>
                                  <p:childTnLst>
                                    <p:set>
                                      <p:cBhvr>
                                        <p:cTn id="168" dur="1" fill="hold">
                                          <p:stCondLst>
                                            <p:cond delay="0"/>
                                          </p:stCondLst>
                                        </p:cTn>
                                        <p:tgtEl>
                                          <p:spTgt spid="695"/>
                                        </p:tgtEl>
                                        <p:attrNameLst>
                                          <p:attrName>style.visibility</p:attrName>
                                        </p:attrNameLst>
                                      </p:cBhvr>
                                      <p:to>
                                        <p:strVal val="visible"/>
                                      </p:to>
                                    </p:set>
                                    <p:animEffect transition="in" filter="fade">
                                      <p:cBhvr>
                                        <p:cTn id="169" dur="500"/>
                                        <p:tgtEl>
                                          <p:spTgt spid="695"/>
                                        </p:tgtEl>
                                      </p:cBhvr>
                                    </p:animEffect>
                                  </p:childTnLst>
                                </p:cTn>
                              </p:par>
                              <p:par>
                                <p:cTn id="170" presetID="10" presetClass="entr" presetSubtype="0" fill="hold" nodeType="withEffect">
                                  <p:stCondLst>
                                    <p:cond delay="0"/>
                                  </p:stCondLst>
                                  <p:childTnLst>
                                    <p:set>
                                      <p:cBhvr>
                                        <p:cTn id="171" dur="1" fill="hold">
                                          <p:stCondLst>
                                            <p:cond delay="0"/>
                                          </p:stCondLst>
                                        </p:cTn>
                                        <p:tgtEl>
                                          <p:spTgt spid="696"/>
                                        </p:tgtEl>
                                        <p:attrNameLst>
                                          <p:attrName>style.visibility</p:attrName>
                                        </p:attrNameLst>
                                      </p:cBhvr>
                                      <p:to>
                                        <p:strVal val="visible"/>
                                      </p:to>
                                    </p:set>
                                    <p:animEffect transition="in" filter="fade">
                                      <p:cBhvr>
                                        <p:cTn id="172" dur="500"/>
                                        <p:tgtEl>
                                          <p:spTgt spid="696"/>
                                        </p:tgtEl>
                                      </p:cBhvr>
                                    </p:animEffect>
                                  </p:childTnLst>
                                </p:cTn>
                              </p:par>
                              <p:par>
                                <p:cTn id="173" presetID="10" presetClass="entr" presetSubtype="0" fill="hold" nodeType="withEffect">
                                  <p:stCondLst>
                                    <p:cond delay="0"/>
                                  </p:stCondLst>
                                  <p:childTnLst>
                                    <p:set>
                                      <p:cBhvr>
                                        <p:cTn id="174" dur="1" fill="hold">
                                          <p:stCondLst>
                                            <p:cond delay="0"/>
                                          </p:stCondLst>
                                        </p:cTn>
                                        <p:tgtEl>
                                          <p:spTgt spid="449"/>
                                        </p:tgtEl>
                                        <p:attrNameLst>
                                          <p:attrName>style.visibility</p:attrName>
                                        </p:attrNameLst>
                                      </p:cBhvr>
                                      <p:to>
                                        <p:strVal val="visible"/>
                                      </p:to>
                                    </p:set>
                                    <p:animEffect transition="in" filter="fade">
                                      <p:cBhvr>
                                        <p:cTn id="175" dur="500"/>
                                        <p:tgtEl>
                                          <p:spTgt spid="449"/>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673"/>
                                        </p:tgtEl>
                                        <p:attrNameLst>
                                          <p:attrName>style.visibility</p:attrName>
                                        </p:attrNameLst>
                                      </p:cBhvr>
                                      <p:to>
                                        <p:strVal val="visible"/>
                                      </p:to>
                                    </p:set>
                                    <p:animEffect transition="in" filter="fade">
                                      <p:cBhvr>
                                        <p:cTn id="178" dur="500"/>
                                        <p:tgtEl>
                                          <p:spTgt spid="673"/>
                                        </p:tgtEl>
                                      </p:cBhvr>
                                    </p:animEffect>
                                  </p:childTnLst>
                                </p:cTn>
                              </p:par>
                              <p:par>
                                <p:cTn id="179" presetID="10" presetClass="entr" presetSubtype="0" fill="hold" nodeType="withEffect">
                                  <p:stCondLst>
                                    <p:cond delay="0"/>
                                  </p:stCondLst>
                                  <p:childTnLst>
                                    <p:set>
                                      <p:cBhvr>
                                        <p:cTn id="180" dur="1" fill="hold">
                                          <p:stCondLst>
                                            <p:cond delay="0"/>
                                          </p:stCondLst>
                                        </p:cTn>
                                        <p:tgtEl>
                                          <p:spTgt spid="1635"/>
                                        </p:tgtEl>
                                        <p:attrNameLst>
                                          <p:attrName>style.visibility</p:attrName>
                                        </p:attrNameLst>
                                      </p:cBhvr>
                                      <p:to>
                                        <p:strVal val="visible"/>
                                      </p:to>
                                    </p:set>
                                    <p:animEffect transition="in" filter="fade">
                                      <p:cBhvr>
                                        <p:cTn id="181" dur="500"/>
                                        <p:tgtEl>
                                          <p:spTgt spid="1635"/>
                                        </p:tgtEl>
                                      </p:cBhvr>
                                    </p:animEffect>
                                  </p:childTnLst>
                                </p:cTn>
                              </p:par>
                              <p:par>
                                <p:cTn id="182" presetID="10" presetClass="entr" presetSubtype="0" fill="hold" nodeType="withEffect">
                                  <p:stCondLst>
                                    <p:cond delay="0"/>
                                  </p:stCondLst>
                                  <p:childTnLst>
                                    <p:set>
                                      <p:cBhvr>
                                        <p:cTn id="183" dur="1" fill="hold">
                                          <p:stCondLst>
                                            <p:cond delay="0"/>
                                          </p:stCondLst>
                                        </p:cTn>
                                        <p:tgtEl>
                                          <p:spTgt spid="452"/>
                                        </p:tgtEl>
                                        <p:attrNameLst>
                                          <p:attrName>style.visibility</p:attrName>
                                        </p:attrNameLst>
                                      </p:cBhvr>
                                      <p:to>
                                        <p:strVal val="visible"/>
                                      </p:to>
                                    </p:set>
                                    <p:animEffect transition="in" filter="fade">
                                      <p:cBhvr>
                                        <p:cTn id="184" dur="500"/>
                                        <p:tgtEl>
                                          <p:spTgt spid="452"/>
                                        </p:tgtEl>
                                      </p:cBhvr>
                                    </p:animEffect>
                                  </p:childTnLst>
                                </p:cTn>
                              </p:par>
                              <p:par>
                                <p:cTn id="185" presetID="10" presetClass="entr" presetSubtype="0" fill="hold" nodeType="withEffect">
                                  <p:stCondLst>
                                    <p:cond delay="0"/>
                                  </p:stCondLst>
                                  <p:childTnLst>
                                    <p:set>
                                      <p:cBhvr>
                                        <p:cTn id="186" dur="1" fill="hold">
                                          <p:stCondLst>
                                            <p:cond delay="0"/>
                                          </p:stCondLst>
                                        </p:cTn>
                                        <p:tgtEl>
                                          <p:spTgt spid="12"/>
                                        </p:tgtEl>
                                        <p:attrNameLst>
                                          <p:attrName>style.visibility</p:attrName>
                                        </p:attrNameLst>
                                      </p:cBhvr>
                                      <p:to>
                                        <p:strVal val="visible"/>
                                      </p:to>
                                    </p:set>
                                    <p:animEffect transition="in" filter="fade">
                                      <p:cBhvr>
                                        <p:cTn id="187" dur="500"/>
                                        <p:tgtEl>
                                          <p:spTgt spid="12"/>
                                        </p:tgtEl>
                                      </p:cBhvr>
                                    </p:animEffect>
                                  </p:childTnLst>
                                </p:cTn>
                              </p:par>
                              <p:par>
                                <p:cTn id="188" presetID="10" presetClass="entr" presetSubtype="0" fill="hold" nodeType="withEffect">
                                  <p:stCondLst>
                                    <p:cond delay="0"/>
                                  </p:stCondLst>
                                  <p:childTnLst>
                                    <p:set>
                                      <p:cBhvr>
                                        <p:cTn id="189" dur="1" fill="hold">
                                          <p:stCondLst>
                                            <p:cond delay="0"/>
                                          </p:stCondLst>
                                        </p:cTn>
                                        <p:tgtEl>
                                          <p:spTgt spid="222"/>
                                        </p:tgtEl>
                                        <p:attrNameLst>
                                          <p:attrName>style.visibility</p:attrName>
                                        </p:attrNameLst>
                                      </p:cBhvr>
                                      <p:to>
                                        <p:strVal val="visible"/>
                                      </p:to>
                                    </p:set>
                                    <p:animEffect transition="in" filter="fade">
                                      <p:cBhvr>
                                        <p:cTn id="190" dur="500"/>
                                        <p:tgtEl>
                                          <p:spTgt spid="222"/>
                                        </p:tgtEl>
                                      </p:cBhvr>
                                    </p:animEffect>
                                  </p:childTnLst>
                                </p:cTn>
                              </p:par>
                              <p:par>
                                <p:cTn id="191" presetID="10" presetClass="entr" presetSubtype="0" fill="hold" nodeType="withEffect">
                                  <p:stCondLst>
                                    <p:cond delay="0"/>
                                  </p:stCondLst>
                                  <p:childTnLst>
                                    <p:set>
                                      <p:cBhvr>
                                        <p:cTn id="192" dur="1" fill="hold">
                                          <p:stCondLst>
                                            <p:cond delay="0"/>
                                          </p:stCondLst>
                                        </p:cTn>
                                        <p:tgtEl>
                                          <p:spTgt spid="652"/>
                                        </p:tgtEl>
                                        <p:attrNameLst>
                                          <p:attrName>style.visibility</p:attrName>
                                        </p:attrNameLst>
                                      </p:cBhvr>
                                      <p:to>
                                        <p:strVal val="visible"/>
                                      </p:to>
                                    </p:set>
                                    <p:animEffect transition="in" filter="fade">
                                      <p:cBhvr>
                                        <p:cTn id="193" dur="500"/>
                                        <p:tgtEl>
                                          <p:spTgt spid="652"/>
                                        </p:tgtEl>
                                      </p:cBhvr>
                                    </p:animEffect>
                                  </p:childTnLst>
                                </p:cTn>
                              </p:par>
                              <p:par>
                                <p:cTn id="194" presetID="10" presetClass="entr" presetSubtype="0" fill="hold" nodeType="withEffect">
                                  <p:stCondLst>
                                    <p:cond delay="0"/>
                                  </p:stCondLst>
                                  <p:childTnLst>
                                    <p:set>
                                      <p:cBhvr>
                                        <p:cTn id="195" dur="1" fill="hold">
                                          <p:stCondLst>
                                            <p:cond delay="0"/>
                                          </p:stCondLst>
                                        </p:cTn>
                                        <p:tgtEl>
                                          <p:spTgt spid="653"/>
                                        </p:tgtEl>
                                        <p:attrNameLst>
                                          <p:attrName>style.visibility</p:attrName>
                                        </p:attrNameLst>
                                      </p:cBhvr>
                                      <p:to>
                                        <p:strVal val="visible"/>
                                      </p:to>
                                    </p:set>
                                    <p:animEffect transition="in" filter="fade">
                                      <p:cBhvr>
                                        <p:cTn id="196" dur="500"/>
                                        <p:tgtEl>
                                          <p:spTgt spid="653"/>
                                        </p:tgtEl>
                                      </p:cBhvr>
                                    </p:animEffect>
                                  </p:childTnLst>
                                </p:cTn>
                              </p:par>
                              <p:par>
                                <p:cTn id="197" presetID="10" presetClass="entr" presetSubtype="0" fill="hold" nodeType="withEffect">
                                  <p:stCondLst>
                                    <p:cond delay="0"/>
                                  </p:stCondLst>
                                  <p:childTnLst>
                                    <p:set>
                                      <p:cBhvr>
                                        <p:cTn id="198" dur="1" fill="hold">
                                          <p:stCondLst>
                                            <p:cond delay="0"/>
                                          </p:stCondLst>
                                        </p:cTn>
                                        <p:tgtEl>
                                          <p:spTgt spid="659"/>
                                        </p:tgtEl>
                                        <p:attrNameLst>
                                          <p:attrName>style.visibility</p:attrName>
                                        </p:attrNameLst>
                                      </p:cBhvr>
                                      <p:to>
                                        <p:strVal val="visible"/>
                                      </p:to>
                                    </p:set>
                                    <p:animEffect transition="in" filter="fade">
                                      <p:cBhvr>
                                        <p:cTn id="199" dur="500"/>
                                        <p:tgtEl>
                                          <p:spTgt spid="659"/>
                                        </p:tgtEl>
                                      </p:cBhvr>
                                    </p:animEffect>
                                  </p:childTnLst>
                                </p:cTn>
                              </p:par>
                              <p:par>
                                <p:cTn id="200" presetID="10" presetClass="entr" presetSubtype="0" fill="hold" nodeType="withEffect">
                                  <p:stCondLst>
                                    <p:cond delay="0"/>
                                  </p:stCondLst>
                                  <p:childTnLst>
                                    <p:set>
                                      <p:cBhvr>
                                        <p:cTn id="201" dur="1" fill="hold">
                                          <p:stCondLst>
                                            <p:cond delay="0"/>
                                          </p:stCondLst>
                                        </p:cTn>
                                        <p:tgtEl>
                                          <p:spTgt spid="660"/>
                                        </p:tgtEl>
                                        <p:attrNameLst>
                                          <p:attrName>style.visibility</p:attrName>
                                        </p:attrNameLst>
                                      </p:cBhvr>
                                      <p:to>
                                        <p:strVal val="visible"/>
                                      </p:to>
                                    </p:set>
                                    <p:animEffect transition="in" filter="fade">
                                      <p:cBhvr>
                                        <p:cTn id="202" dur="500"/>
                                        <p:tgtEl>
                                          <p:spTgt spid="660"/>
                                        </p:tgtEl>
                                      </p:cBhvr>
                                    </p:animEffect>
                                  </p:childTnLst>
                                </p:cTn>
                              </p:par>
                              <p:par>
                                <p:cTn id="203" presetID="10" presetClass="entr" presetSubtype="0" fill="hold" nodeType="withEffect">
                                  <p:stCondLst>
                                    <p:cond delay="0"/>
                                  </p:stCondLst>
                                  <p:childTnLst>
                                    <p:set>
                                      <p:cBhvr>
                                        <p:cTn id="204" dur="1" fill="hold">
                                          <p:stCondLst>
                                            <p:cond delay="0"/>
                                          </p:stCondLst>
                                        </p:cTn>
                                        <p:tgtEl>
                                          <p:spTgt spid="683"/>
                                        </p:tgtEl>
                                        <p:attrNameLst>
                                          <p:attrName>style.visibility</p:attrName>
                                        </p:attrNameLst>
                                      </p:cBhvr>
                                      <p:to>
                                        <p:strVal val="visible"/>
                                      </p:to>
                                    </p:set>
                                    <p:animEffect transition="in" filter="fade">
                                      <p:cBhvr>
                                        <p:cTn id="205" dur="500"/>
                                        <p:tgtEl>
                                          <p:spTgt spid="683"/>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1203"/>
                                        </p:tgtEl>
                                        <p:attrNameLst>
                                          <p:attrName>style.visibility</p:attrName>
                                        </p:attrNameLst>
                                      </p:cBhvr>
                                      <p:to>
                                        <p:strVal val="visible"/>
                                      </p:to>
                                    </p:set>
                                    <p:animEffect transition="in" filter="fade">
                                      <p:cBhvr>
                                        <p:cTn id="208" dur="500"/>
                                        <p:tgtEl>
                                          <p:spTgt spid="1203"/>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1209"/>
                                        </p:tgtEl>
                                        <p:attrNameLst>
                                          <p:attrName>style.visibility</p:attrName>
                                        </p:attrNameLst>
                                      </p:cBhvr>
                                      <p:to>
                                        <p:strVal val="visible"/>
                                      </p:to>
                                    </p:set>
                                    <p:animEffect transition="in" filter="fade">
                                      <p:cBhvr>
                                        <p:cTn id="211" dur="500"/>
                                        <p:tgtEl>
                                          <p:spTgt spid="1209"/>
                                        </p:tgtEl>
                                      </p:cBhvr>
                                    </p:animEffect>
                                  </p:childTnLst>
                                </p:cTn>
                              </p:par>
                              <p:par>
                                <p:cTn id="212" presetID="10" presetClass="entr" presetSubtype="0" fill="hold" nodeType="withEffect">
                                  <p:stCondLst>
                                    <p:cond delay="0"/>
                                  </p:stCondLst>
                                  <p:childTnLst>
                                    <p:set>
                                      <p:cBhvr>
                                        <p:cTn id="213" dur="1" fill="hold">
                                          <p:stCondLst>
                                            <p:cond delay="0"/>
                                          </p:stCondLst>
                                        </p:cTn>
                                        <p:tgtEl>
                                          <p:spTgt spid="1217"/>
                                        </p:tgtEl>
                                        <p:attrNameLst>
                                          <p:attrName>style.visibility</p:attrName>
                                        </p:attrNameLst>
                                      </p:cBhvr>
                                      <p:to>
                                        <p:strVal val="visible"/>
                                      </p:to>
                                    </p:set>
                                    <p:animEffect transition="in" filter="fade">
                                      <p:cBhvr>
                                        <p:cTn id="214" dur="500"/>
                                        <p:tgtEl>
                                          <p:spTgt spid="1217"/>
                                        </p:tgtEl>
                                      </p:cBhvr>
                                    </p:animEffect>
                                  </p:childTnLst>
                                </p:cTn>
                              </p:par>
                              <p:par>
                                <p:cTn id="215" presetID="10" presetClass="entr" presetSubtype="0" fill="hold" nodeType="withEffect">
                                  <p:stCondLst>
                                    <p:cond delay="0"/>
                                  </p:stCondLst>
                                  <p:childTnLst>
                                    <p:set>
                                      <p:cBhvr>
                                        <p:cTn id="216" dur="1" fill="hold">
                                          <p:stCondLst>
                                            <p:cond delay="0"/>
                                          </p:stCondLst>
                                        </p:cTn>
                                        <p:tgtEl>
                                          <p:spTgt spid="246"/>
                                        </p:tgtEl>
                                        <p:attrNameLst>
                                          <p:attrName>style.visibility</p:attrName>
                                        </p:attrNameLst>
                                      </p:cBhvr>
                                      <p:to>
                                        <p:strVal val="visible"/>
                                      </p:to>
                                    </p:set>
                                    <p:animEffect transition="in" filter="fade">
                                      <p:cBhvr>
                                        <p:cTn id="217" dur="500"/>
                                        <p:tgtEl>
                                          <p:spTgt spid="246"/>
                                        </p:tgtEl>
                                      </p:cBhvr>
                                    </p:animEffect>
                                  </p:childTnLst>
                                </p:cTn>
                              </p:par>
                              <p:par>
                                <p:cTn id="218" presetID="10" presetClass="entr" presetSubtype="0" fill="hold" nodeType="withEffect">
                                  <p:stCondLst>
                                    <p:cond delay="0"/>
                                  </p:stCondLst>
                                  <p:childTnLst>
                                    <p:set>
                                      <p:cBhvr>
                                        <p:cTn id="219" dur="1" fill="hold">
                                          <p:stCondLst>
                                            <p:cond delay="0"/>
                                          </p:stCondLst>
                                        </p:cTn>
                                        <p:tgtEl>
                                          <p:spTgt spid="1225"/>
                                        </p:tgtEl>
                                        <p:attrNameLst>
                                          <p:attrName>style.visibility</p:attrName>
                                        </p:attrNameLst>
                                      </p:cBhvr>
                                      <p:to>
                                        <p:strVal val="visible"/>
                                      </p:to>
                                    </p:set>
                                    <p:animEffect transition="in" filter="fade">
                                      <p:cBhvr>
                                        <p:cTn id="220" dur="500"/>
                                        <p:tgtEl>
                                          <p:spTgt spid="1225"/>
                                        </p:tgtEl>
                                      </p:cBhvr>
                                    </p:animEffect>
                                  </p:childTnLst>
                                </p:cTn>
                              </p:par>
                              <p:par>
                                <p:cTn id="221" presetID="10" presetClass="entr" presetSubtype="0" fill="hold" nodeType="withEffect">
                                  <p:stCondLst>
                                    <p:cond delay="0"/>
                                  </p:stCondLst>
                                  <p:childTnLst>
                                    <p:set>
                                      <p:cBhvr>
                                        <p:cTn id="222" dur="1" fill="hold">
                                          <p:stCondLst>
                                            <p:cond delay="0"/>
                                          </p:stCondLst>
                                        </p:cTn>
                                        <p:tgtEl>
                                          <p:spTgt spid="723"/>
                                        </p:tgtEl>
                                        <p:attrNameLst>
                                          <p:attrName>style.visibility</p:attrName>
                                        </p:attrNameLst>
                                      </p:cBhvr>
                                      <p:to>
                                        <p:strVal val="visible"/>
                                      </p:to>
                                    </p:set>
                                    <p:animEffect transition="in" filter="fade">
                                      <p:cBhvr>
                                        <p:cTn id="223" dur="500"/>
                                        <p:tgtEl>
                                          <p:spTgt spid="723"/>
                                        </p:tgtEl>
                                      </p:cBhvr>
                                    </p:animEffect>
                                  </p:childTnLst>
                                </p:cTn>
                              </p:par>
                              <p:par>
                                <p:cTn id="224" presetID="10" presetClass="entr" presetSubtype="0" fill="hold" nodeType="withEffect">
                                  <p:stCondLst>
                                    <p:cond delay="0"/>
                                  </p:stCondLst>
                                  <p:childTnLst>
                                    <p:set>
                                      <p:cBhvr>
                                        <p:cTn id="225" dur="1" fill="hold">
                                          <p:stCondLst>
                                            <p:cond delay="0"/>
                                          </p:stCondLst>
                                        </p:cTn>
                                        <p:tgtEl>
                                          <p:spTgt spid="740"/>
                                        </p:tgtEl>
                                        <p:attrNameLst>
                                          <p:attrName>style.visibility</p:attrName>
                                        </p:attrNameLst>
                                      </p:cBhvr>
                                      <p:to>
                                        <p:strVal val="visible"/>
                                      </p:to>
                                    </p:set>
                                    <p:animEffect transition="in" filter="fade">
                                      <p:cBhvr>
                                        <p:cTn id="226" dur="500"/>
                                        <p:tgtEl>
                                          <p:spTgt spid="740"/>
                                        </p:tgtEl>
                                      </p:cBhvr>
                                    </p:animEffect>
                                  </p:childTnLst>
                                </p:cTn>
                              </p:par>
                              <p:par>
                                <p:cTn id="227" presetID="10" presetClass="entr" presetSubtype="0" fill="hold" nodeType="withEffect">
                                  <p:stCondLst>
                                    <p:cond delay="0"/>
                                  </p:stCondLst>
                                  <p:childTnLst>
                                    <p:set>
                                      <p:cBhvr>
                                        <p:cTn id="228" dur="1" fill="hold">
                                          <p:stCondLst>
                                            <p:cond delay="0"/>
                                          </p:stCondLst>
                                        </p:cTn>
                                        <p:tgtEl>
                                          <p:spTgt spid="792"/>
                                        </p:tgtEl>
                                        <p:attrNameLst>
                                          <p:attrName>style.visibility</p:attrName>
                                        </p:attrNameLst>
                                      </p:cBhvr>
                                      <p:to>
                                        <p:strVal val="visible"/>
                                      </p:to>
                                    </p:set>
                                    <p:animEffect transition="in" filter="fade">
                                      <p:cBhvr>
                                        <p:cTn id="229" dur="500"/>
                                        <p:tgtEl>
                                          <p:spTgt spid="792"/>
                                        </p:tgtEl>
                                      </p:cBhvr>
                                    </p:animEffect>
                                  </p:childTnLst>
                                </p:cTn>
                              </p:par>
                              <p:par>
                                <p:cTn id="230" presetID="10" presetClass="entr" presetSubtype="0" fill="hold" nodeType="withEffect">
                                  <p:stCondLst>
                                    <p:cond delay="0"/>
                                  </p:stCondLst>
                                  <p:childTnLst>
                                    <p:set>
                                      <p:cBhvr>
                                        <p:cTn id="231" dur="1" fill="hold">
                                          <p:stCondLst>
                                            <p:cond delay="0"/>
                                          </p:stCondLst>
                                        </p:cTn>
                                        <p:tgtEl>
                                          <p:spTgt spid="840"/>
                                        </p:tgtEl>
                                        <p:attrNameLst>
                                          <p:attrName>style.visibility</p:attrName>
                                        </p:attrNameLst>
                                      </p:cBhvr>
                                      <p:to>
                                        <p:strVal val="visible"/>
                                      </p:to>
                                    </p:set>
                                    <p:animEffect transition="in" filter="fade">
                                      <p:cBhvr>
                                        <p:cTn id="232" dur="500"/>
                                        <p:tgtEl>
                                          <p:spTgt spid="840"/>
                                        </p:tgtEl>
                                      </p:cBhvr>
                                    </p:animEffect>
                                  </p:childTnLst>
                                </p:cTn>
                              </p:par>
                              <p:par>
                                <p:cTn id="233" presetID="10" presetClass="entr" presetSubtype="0" fill="hold" nodeType="withEffect">
                                  <p:stCondLst>
                                    <p:cond delay="0"/>
                                  </p:stCondLst>
                                  <p:childTnLst>
                                    <p:set>
                                      <p:cBhvr>
                                        <p:cTn id="234" dur="1" fill="hold">
                                          <p:stCondLst>
                                            <p:cond delay="0"/>
                                          </p:stCondLst>
                                        </p:cTn>
                                        <p:tgtEl>
                                          <p:spTgt spid="424"/>
                                        </p:tgtEl>
                                        <p:attrNameLst>
                                          <p:attrName>style.visibility</p:attrName>
                                        </p:attrNameLst>
                                      </p:cBhvr>
                                      <p:to>
                                        <p:strVal val="visible"/>
                                      </p:to>
                                    </p:set>
                                    <p:animEffect transition="in" filter="fade">
                                      <p:cBhvr>
                                        <p:cTn id="235" dur="500"/>
                                        <p:tgtEl>
                                          <p:spTgt spid="424"/>
                                        </p:tgtEl>
                                      </p:cBhvr>
                                    </p:animEffect>
                                  </p:childTnLst>
                                </p:cTn>
                              </p:par>
                              <p:par>
                                <p:cTn id="236" presetID="10" presetClass="entr" presetSubtype="0" fill="hold" nodeType="withEffect">
                                  <p:stCondLst>
                                    <p:cond delay="0"/>
                                  </p:stCondLst>
                                  <p:childTnLst>
                                    <p:set>
                                      <p:cBhvr>
                                        <p:cTn id="237" dur="1" fill="hold">
                                          <p:stCondLst>
                                            <p:cond delay="0"/>
                                          </p:stCondLst>
                                        </p:cTn>
                                        <p:tgtEl>
                                          <p:spTgt spid="857"/>
                                        </p:tgtEl>
                                        <p:attrNameLst>
                                          <p:attrName>style.visibility</p:attrName>
                                        </p:attrNameLst>
                                      </p:cBhvr>
                                      <p:to>
                                        <p:strVal val="visible"/>
                                      </p:to>
                                    </p:set>
                                    <p:animEffect transition="in" filter="fade">
                                      <p:cBhvr>
                                        <p:cTn id="238" dur="500"/>
                                        <p:tgtEl>
                                          <p:spTgt spid="857"/>
                                        </p:tgtEl>
                                      </p:cBhvr>
                                    </p:animEffect>
                                  </p:childTnLst>
                                </p:cTn>
                              </p:par>
                              <p:par>
                                <p:cTn id="239" presetID="10" presetClass="entr" presetSubtype="0" fill="hold" nodeType="withEffect">
                                  <p:stCondLst>
                                    <p:cond delay="0"/>
                                  </p:stCondLst>
                                  <p:childTnLst>
                                    <p:set>
                                      <p:cBhvr>
                                        <p:cTn id="240" dur="1" fill="hold">
                                          <p:stCondLst>
                                            <p:cond delay="0"/>
                                          </p:stCondLst>
                                        </p:cTn>
                                        <p:tgtEl>
                                          <p:spTgt spid="862"/>
                                        </p:tgtEl>
                                        <p:attrNameLst>
                                          <p:attrName>style.visibility</p:attrName>
                                        </p:attrNameLst>
                                      </p:cBhvr>
                                      <p:to>
                                        <p:strVal val="visible"/>
                                      </p:to>
                                    </p:set>
                                    <p:animEffect transition="in" filter="fade">
                                      <p:cBhvr>
                                        <p:cTn id="241" dur="500"/>
                                        <p:tgtEl>
                                          <p:spTgt spid="862"/>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865"/>
                                        </p:tgtEl>
                                        <p:attrNameLst>
                                          <p:attrName>style.visibility</p:attrName>
                                        </p:attrNameLst>
                                      </p:cBhvr>
                                      <p:to>
                                        <p:strVal val="visible"/>
                                      </p:to>
                                    </p:set>
                                    <p:animEffect transition="in" filter="fade">
                                      <p:cBhvr>
                                        <p:cTn id="244" dur="500"/>
                                        <p:tgtEl>
                                          <p:spTgt spid="865"/>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867"/>
                                        </p:tgtEl>
                                        <p:attrNameLst>
                                          <p:attrName>style.visibility</p:attrName>
                                        </p:attrNameLst>
                                      </p:cBhvr>
                                      <p:to>
                                        <p:strVal val="visible"/>
                                      </p:to>
                                    </p:set>
                                    <p:animEffect transition="in" filter="fade">
                                      <p:cBhvr>
                                        <p:cTn id="247" dur="500"/>
                                        <p:tgtEl>
                                          <p:spTgt spid="867"/>
                                        </p:tgtEl>
                                      </p:cBhvr>
                                    </p:animEffect>
                                  </p:childTnLst>
                                </p:cTn>
                              </p:par>
                              <p:par>
                                <p:cTn id="248" presetID="10" presetClass="entr" presetSubtype="0" fill="hold" nodeType="withEffect">
                                  <p:stCondLst>
                                    <p:cond delay="0"/>
                                  </p:stCondLst>
                                  <p:childTnLst>
                                    <p:set>
                                      <p:cBhvr>
                                        <p:cTn id="249" dur="1" fill="hold">
                                          <p:stCondLst>
                                            <p:cond delay="0"/>
                                          </p:stCondLst>
                                        </p:cTn>
                                        <p:tgtEl>
                                          <p:spTgt spid="924"/>
                                        </p:tgtEl>
                                        <p:attrNameLst>
                                          <p:attrName>style.visibility</p:attrName>
                                        </p:attrNameLst>
                                      </p:cBhvr>
                                      <p:to>
                                        <p:strVal val="visible"/>
                                      </p:to>
                                    </p:set>
                                    <p:animEffect transition="in" filter="fade">
                                      <p:cBhvr>
                                        <p:cTn id="250" dur="500"/>
                                        <p:tgtEl>
                                          <p:spTgt spid="924"/>
                                        </p:tgtEl>
                                      </p:cBhvr>
                                    </p:animEffect>
                                  </p:childTnLst>
                                </p:cTn>
                              </p:par>
                              <p:par>
                                <p:cTn id="251" presetID="10" presetClass="entr" presetSubtype="0" fill="hold" nodeType="withEffect">
                                  <p:stCondLst>
                                    <p:cond delay="0"/>
                                  </p:stCondLst>
                                  <p:childTnLst>
                                    <p:set>
                                      <p:cBhvr>
                                        <p:cTn id="252" dur="1" fill="hold">
                                          <p:stCondLst>
                                            <p:cond delay="0"/>
                                          </p:stCondLst>
                                        </p:cTn>
                                        <p:tgtEl>
                                          <p:spTgt spid="601"/>
                                        </p:tgtEl>
                                        <p:attrNameLst>
                                          <p:attrName>style.visibility</p:attrName>
                                        </p:attrNameLst>
                                      </p:cBhvr>
                                      <p:to>
                                        <p:strVal val="visible"/>
                                      </p:to>
                                    </p:set>
                                    <p:animEffect transition="in" filter="fade">
                                      <p:cBhvr>
                                        <p:cTn id="253" dur="500"/>
                                        <p:tgtEl>
                                          <p:spTgt spid="601"/>
                                        </p:tgtEl>
                                      </p:cBhvr>
                                    </p:animEffect>
                                  </p:childTnLst>
                                </p:cTn>
                              </p:par>
                              <p:par>
                                <p:cTn id="254" presetID="10" presetClass="entr" presetSubtype="0" fill="hold" nodeType="withEffect">
                                  <p:stCondLst>
                                    <p:cond delay="0"/>
                                  </p:stCondLst>
                                  <p:childTnLst>
                                    <p:set>
                                      <p:cBhvr>
                                        <p:cTn id="255" dur="1" fill="hold">
                                          <p:stCondLst>
                                            <p:cond delay="0"/>
                                          </p:stCondLst>
                                        </p:cTn>
                                        <p:tgtEl>
                                          <p:spTgt spid="634"/>
                                        </p:tgtEl>
                                        <p:attrNameLst>
                                          <p:attrName>style.visibility</p:attrName>
                                        </p:attrNameLst>
                                      </p:cBhvr>
                                      <p:to>
                                        <p:strVal val="visible"/>
                                      </p:to>
                                    </p:set>
                                    <p:animEffect transition="in" filter="fade">
                                      <p:cBhvr>
                                        <p:cTn id="256" dur="500"/>
                                        <p:tgtEl>
                                          <p:spTgt spid="634"/>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636"/>
                                        </p:tgtEl>
                                        <p:attrNameLst>
                                          <p:attrName>style.visibility</p:attrName>
                                        </p:attrNameLst>
                                      </p:cBhvr>
                                      <p:to>
                                        <p:strVal val="visible"/>
                                      </p:to>
                                    </p:set>
                                    <p:animEffect transition="in" filter="fade">
                                      <p:cBhvr>
                                        <p:cTn id="259" dur="500"/>
                                        <p:tgtEl>
                                          <p:spTgt spid="636"/>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641"/>
                                        </p:tgtEl>
                                        <p:attrNameLst>
                                          <p:attrName>style.visibility</p:attrName>
                                        </p:attrNameLst>
                                      </p:cBhvr>
                                      <p:to>
                                        <p:strVal val="visible"/>
                                      </p:to>
                                    </p:set>
                                    <p:animEffect transition="in" filter="fade">
                                      <p:cBhvr>
                                        <p:cTn id="262" dur="500"/>
                                        <p:tgtEl>
                                          <p:spTgt spid="641"/>
                                        </p:tgtEl>
                                      </p:cBhvr>
                                    </p:animEffect>
                                  </p:childTnLst>
                                </p:cTn>
                              </p:par>
                              <p:par>
                                <p:cTn id="263" presetID="10" presetClass="entr" presetSubtype="0" fill="hold" nodeType="withEffect">
                                  <p:stCondLst>
                                    <p:cond delay="0"/>
                                  </p:stCondLst>
                                  <p:childTnLst>
                                    <p:set>
                                      <p:cBhvr>
                                        <p:cTn id="264" dur="1" fill="hold">
                                          <p:stCondLst>
                                            <p:cond delay="0"/>
                                          </p:stCondLst>
                                        </p:cTn>
                                        <p:tgtEl>
                                          <p:spTgt spid="933"/>
                                        </p:tgtEl>
                                        <p:attrNameLst>
                                          <p:attrName>style.visibility</p:attrName>
                                        </p:attrNameLst>
                                      </p:cBhvr>
                                      <p:to>
                                        <p:strVal val="visible"/>
                                      </p:to>
                                    </p:set>
                                    <p:animEffect transition="in" filter="fade">
                                      <p:cBhvr>
                                        <p:cTn id="265" dur="500"/>
                                        <p:tgtEl>
                                          <p:spTgt spid="933"/>
                                        </p:tgtEl>
                                      </p:cBhvr>
                                    </p:animEffect>
                                  </p:childTnLst>
                                </p:cTn>
                              </p:par>
                              <p:par>
                                <p:cTn id="266" presetID="10" presetClass="entr" presetSubtype="0" fill="hold" nodeType="withEffect">
                                  <p:stCondLst>
                                    <p:cond delay="0"/>
                                  </p:stCondLst>
                                  <p:childTnLst>
                                    <p:set>
                                      <p:cBhvr>
                                        <p:cTn id="267" dur="1" fill="hold">
                                          <p:stCondLst>
                                            <p:cond delay="0"/>
                                          </p:stCondLst>
                                        </p:cTn>
                                        <p:tgtEl>
                                          <p:spTgt spid="1007"/>
                                        </p:tgtEl>
                                        <p:attrNameLst>
                                          <p:attrName>style.visibility</p:attrName>
                                        </p:attrNameLst>
                                      </p:cBhvr>
                                      <p:to>
                                        <p:strVal val="visible"/>
                                      </p:to>
                                    </p:set>
                                    <p:animEffect transition="in" filter="fade">
                                      <p:cBhvr>
                                        <p:cTn id="268" dur="500"/>
                                        <p:tgtEl>
                                          <p:spTgt spid="1007"/>
                                        </p:tgtEl>
                                      </p:cBhvr>
                                    </p:animEffect>
                                  </p:childTnLst>
                                </p:cTn>
                              </p:par>
                              <p:par>
                                <p:cTn id="269" presetID="10" presetClass="entr" presetSubtype="0" fill="hold" nodeType="withEffect">
                                  <p:stCondLst>
                                    <p:cond delay="0"/>
                                  </p:stCondLst>
                                  <p:childTnLst>
                                    <p:set>
                                      <p:cBhvr>
                                        <p:cTn id="270" dur="1" fill="hold">
                                          <p:stCondLst>
                                            <p:cond delay="0"/>
                                          </p:stCondLst>
                                        </p:cTn>
                                        <p:tgtEl>
                                          <p:spTgt spid="1015"/>
                                        </p:tgtEl>
                                        <p:attrNameLst>
                                          <p:attrName>style.visibility</p:attrName>
                                        </p:attrNameLst>
                                      </p:cBhvr>
                                      <p:to>
                                        <p:strVal val="visible"/>
                                      </p:to>
                                    </p:set>
                                    <p:animEffect transition="in" filter="fade">
                                      <p:cBhvr>
                                        <p:cTn id="271" dur="500"/>
                                        <p:tgtEl>
                                          <p:spTgt spid="1015"/>
                                        </p:tgtEl>
                                      </p:cBhvr>
                                    </p:animEffect>
                                  </p:childTnLst>
                                </p:cTn>
                              </p:par>
                              <p:par>
                                <p:cTn id="272" presetID="10" presetClass="entr" presetSubtype="0" fill="hold" nodeType="withEffect">
                                  <p:stCondLst>
                                    <p:cond delay="0"/>
                                  </p:stCondLst>
                                  <p:childTnLst>
                                    <p:set>
                                      <p:cBhvr>
                                        <p:cTn id="273" dur="1" fill="hold">
                                          <p:stCondLst>
                                            <p:cond delay="0"/>
                                          </p:stCondLst>
                                        </p:cTn>
                                        <p:tgtEl>
                                          <p:spTgt spid="503"/>
                                        </p:tgtEl>
                                        <p:attrNameLst>
                                          <p:attrName>style.visibility</p:attrName>
                                        </p:attrNameLst>
                                      </p:cBhvr>
                                      <p:to>
                                        <p:strVal val="visible"/>
                                      </p:to>
                                    </p:set>
                                    <p:animEffect transition="in" filter="fade">
                                      <p:cBhvr>
                                        <p:cTn id="274" dur="500"/>
                                        <p:tgtEl>
                                          <p:spTgt spid="503"/>
                                        </p:tgtEl>
                                      </p:cBhvr>
                                    </p:animEffect>
                                  </p:childTnLst>
                                </p:cTn>
                              </p:par>
                              <p:par>
                                <p:cTn id="275" presetID="10" presetClass="entr" presetSubtype="0" fill="hold" nodeType="withEffect">
                                  <p:stCondLst>
                                    <p:cond delay="0"/>
                                  </p:stCondLst>
                                  <p:childTnLst>
                                    <p:set>
                                      <p:cBhvr>
                                        <p:cTn id="276" dur="1" fill="hold">
                                          <p:stCondLst>
                                            <p:cond delay="0"/>
                                          </p:stCondLst>
                                        </p:cTn>
                                        <p:tgtEl>
                                          <p:spTgt spid="11"/>
                                        </p:tgtEl>
                                        <p:attrNameLst>
                                          <p:attrName>style.visibility</p:attrName>
                                        </p:attrNameLst>
                                      </p:cBhvr>
                                      <p:to>
                                        <p:strVal val="visible"/>
                                      </p:to>
                                    </p:set>
                                    <p:animEffect transition="in" filter="fade">
                                      <p:cBhvr>
                                        <p:cTn id="277" dur="500"/>
                                        <p:tgtEl>
                                          <p:spTgt spid="11"/>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1097"/>
                                        </p:tgtEl>
                                        <p:attrNameLst>
                                          <p:attrName>style.visibility</p:attrName>
                                        </p:attrNameLst>
                                      </p:cBhvr>
                                      <p:to>
                                        <p:strVal val="visible"/>
                                      </p:to>
                                    </p:set>
                                    <p:animEffect transition="in" filter="fade">
                                      <p:cBhvr>
                                        <p:cTn id="280" dur="500"/>
                                        <p:tgtEl>
                                          <p:spTgt spid="1097"/>
                                        </p:tgtEl>
                                      </p:cBhvr>
                                    </p:animEffect>
                                  </p:childTnLst>
                                </p:cTn>
                              </p:par>
                              <p:par>
                                <p:cTn id="281" presetID="10" presetClass="entr" presetSubtype="0" fill="hold" nodeType="withEffect">
                                  <p:stCondLst>
                                    <p:cond delay="0"/>
                                  </p:stCondLst>
                                  <p:childTnLst>
                                    <p:set>
                                      <p:cBhvr>
                                        <p:cTn id="282" dur="1" fill="hold">
                                          <p:stCondLst>
                                            <p:cond delay="0"/>
                                          </p:stCondLst>
                                        </p:cTn>
                                        <p:tgtEl>
                                          <p:spTgt spid="816"/>
                                        </p:tgtEl>
                                        <p:attrNameLst>
                                          <p:attrName>style.visibility</p:attrName>
                                        </p:attrNameLst>
                                      </p:cBhvr>
                                      <p:to>
                                        <p:strVal val="visible"/>
                                      </p:to>
                                    </p:set>
                                    <p:animEffect transition="in" filter="fade">
                                      <p:cBhvr>
                                        <p:cTn id="283" dur="500"/>
                                        <p:tgtEl>
                                          <p:spTgt spid="816"/>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236"/>
                                        </p:tgtEl>
                                        <p:attrNameLst>
                                          <p:attrName>style.visibility</p:attrName>
                                        </p:attrNameLst>
                                      </p:cBhvr>
                                      <p:to>
                                        <p:strVal val="visible"/>
                                      </p:to>
                                    </p:set>
                                    <p:animEffect transition="in" filter="fade">
                                      <p:cBhvr>
                                        <p:cTn id="286" dur="500"/>
                                        <p:tgtEl>
                                          <p:spTgt spid="236"/>
                                        </p:tgtEl>
                                      </p:cBhvr>
                                    </p:animEffect>
                                  </p:childTnLst>
                                </p:cTn>
                              </p:par>
                              <p:par>
                                <p:cTn id="287" presetID="10" presetClass="entr" presetSubtype="0" fill="hold" nodeType="withEffect">
                                  <p:stCondLst>
                                    <p:cond delay="0"/>
                                  </p:stCondLst>
                                  <p:childTnLst>
                                    <p:set>
                                      <p:cBhvr>
                                        <p:cTn id="288" dur="1" fill="hold">
                                          <p:stCondLst>
                                            <p:cond delay="0"/>
                                          </p:stCondLst>
                                        </p:cTn>
                                        <p:tgtEl>
                                          <p:spTgt spid="979"/>
                                        </p:tgtEl>
                                        <p:attrNameLst>
                                          <p:attrName>style.visibility</p:attrName>
                                        </p:attrNameLst>
                                      </p:cBhvr>
                                      <p:to>
                                        <p:strVal val="visible"/>
                                      </p:to>
                                    </p:set>
                                    <p:animEffect transition="in" filter="fade">
                                      <p:cBhvr>
                                        <p:cTn id="289" dur="500"/>
                                        <p:tgtEl>
                                          <p:spTgt spid="979"/>
                                        </p:tgtEl>
                                      </p:cBhvr>
                                    </p:animEffect>
                                  </p:childTnLst>
                                </p:cTn>
                              </p:par>
                              <p:par>
                                <p:cTn id="290" presetID="10" presetClass="entr" presetSubtype="0" fill="hold" nodeType="withEffect">
                                  <p:stCondLst>
                                    <p:cond delay="0"/>
                                  </p:stCondLst>
                                  <p:childTnLst>
                                    <p:set>
                                      <p:cBhvr>
                                        <p:cTn id="291" dur="1" fill="hold">
                                          <p:stCondLst>
                                            <p:cond delay="0"/>
                                          </p:stCondLst>
                                        </p:cTn>
                                        <p:tgtEl>
                                          <p:spTgt spid="737"/>
                                        </p:tgtEl>
                                        <p:attrNameLst>
                                          <p:attrName>style.visibility</p:attrName>
                                        </p:attrNameLst>
                                      </p:cBhvr>
                                      <p:to>
                                        <p:strVal val="visible"/>
                                      </p:to>
                                    </p:set>
                                    <p:animEffect transition="in" filter="fade">
                                      <p:cBhvr>
                                        <p:cTn id="292" dur="500"/>
                                        <p:tgtEl>
                                          <p:spTgt spid="737"/>
                                        </p:tgtEl>
                                      </p:cBhvr>
                                    </p:animEffect>
                                  </p:childTnLst>
                                </p:cTn>
                              </p:par>
                              <p:par>
                                <p:cTn id="293" presetID="10" presetClass="entr" presetSubtype="0" fill="hold" nodeType="withEffect">
                                  <p:stCondLst>
                                    <p:cond delay="0"/>
                                  </p:stCondLst>
                                  <p:childTnLst>
                                    <p:set>
                                      <p:cBhvr>
                                        <p:cTn id="294" dur="1" fill="hold">
                                          <p:stCondLst>
                                            <p:cond delay="0"/>
                                          </p:stCondLst>
                                        </p:cTn>
                                        <p:tgtEl>
                                          <p:spTgt spid="739"/>
                                        </p:tgtEl>
                                        <p:attrNameLst>
                                          <p:attrName>style.visibility</p:attrName>
                                        </p:attrNameLst>
                                      </p:cBhvr>
                                      <p:to>
                                        <p:strVal val="visible"/>
                                      </p:to>
                                    </p:set>
                                    <p:animEffect transition="in" filter="fade">
                                      <p:cBhvr>
                                        <p:cTn id="295" dur="500"/>
                                        <p:tgtEl>
                                          <p:spTgt spid="739"/>
                                        </p:tgtEl>
                                      </p:cBhvr>
                                    </p:animEffect>
                                  </p:childTnLst>
                                </p:cTn>
                              </p:par>
                              <p:par>
                                <p:cTn id="296" presetID="10" presetClass="entr" presetSubtype="0" fill="hold" nodeType="withEffect">
                                  <p:stCondLst>
                                    <p:cond delay="0"/>
                                  </p:stCondLst>
                                  <p:childTnLst>
                                    <p:set>
                                      <p:cBhvr>
                                        <p:cTn id="297" dur="1" fill="hold">
                                          <p:stCondLst>
                                            <p:cond delay="0"/>
                                          </p:stCondLst>
                                        </p:cTn>
                                        <p:tgtEl>
                                          <p:spTgt spid="839"/>
                                        </p:tgtEl>
                                        <p:attrNameLst>
                                          <p:attrName>style.visibility</p:attrName>
                                        </p:attrNameLst>
                                      </p:cBhvr>
                                      <p:to>
                                        <p:strVal val="visible"/>
                                      </p:to>
                                    </p:set>
                                    <p:animEffect transition="in" filter="fade">
                                      <p:cBhvr>
                                        <p:cTn id="298" dur="500"/>
                                        <p:tgtEl>
                                          <p:spTgt spid="839"/>
                                        </p:tgtEl>
                                      </p:cBhvr>
                                    </p:animEffect>
                                  </p:childTnLst>
                                </p:cTn>
                              </p:par>
                              <p:par>
                                <p:cTn id="299" presetID="10" presetClass="entr" presetSubtype="0" fill="hold" nodeType="withEffect">
                                  <p:stCondLst>
                                    <p:cond delay="0"/>
                                  </p:stCondLst>
                                  <p:childTnLst>
                                    <p:set>
                                      <p:cBhvr>
                                        <p:cTn id="300" dur="1" fill="hold">
                                          <p:stCondLst>
                                            <p:cond delay="0"/>
                                          </p:stCondLst>
                                        </p:cTn>
                                        <p:tgtEl>
                                          <p:spTgt spid="852"/>
                                        </p:tgtEl>
                                        <p:attrNameLst>
                                          <p:attrName>style.visibility</p:attrName>
                                        </p:attrNameLst>
                                      </p:cBhvr>
                                      <p:to>
                                        <p:strVal val="visible"/>
                                      </p:to>
                                    </p:set>
                                    <p:animEffect transition="in" filter="fade">
                                      <p:cBhvr>
                                        <p:cTn id="301" dur="500"/>
                                        <p:tgtEl>
                                          <p:spTgt spid="852"/>
                                        </p:tgtEl>
                                      </p:cBhvr>
                                    </p:animEffect>
                                  </p:childTnLst>
                                </p:cTn>
                              </p:par>
                              <p:par>
                                <p:cTn id="302" presetID="10" presetClass="entr" presetSubtype="0" fill="hold" nodeType="withEffect">
                                  <p:stCondLst>
                                    <p:cond delay="0"/>
                                  </p:stCondLst>
                                  <p:childTnLst>
                                    <p:set>
                                      <p:cBhvr>
                                        <p:cTn id="303" dur="1" fill="hold">
                                          <p:stCondLst>
                                            <p:cond delay="0"/>
                                          </p:stCondLst>
                                        </p:cTn>
                                        <p:tgtEl>
                                          <p:spTgt spid="856"/>
                                        </p:tgtEl>
                                        <p:attrNameLst>
                                          <p:attrName>style.visibility</p:attrName>
                                        </p:attrNameLst>
                                      </p:cBhvr>
                                      <p:to>
                                        <p:strVal val="visible"/>
                                      </p:to>
                                    </p:set>
                                    <p:animEffect transition="in" filter="fade">
                                      <p:cBhvr>
                                        <p:cTn id="304" dur="500"/>
                                        <p:tgtEl>
                                          <p:spTgt spid="856"/>
                                        </p:tgtEl>
                                      </p:cBhvr>
                                    </p:animEffect>
                                  </p:childTnLst>
                                </p:cTn>
                              </p:par>
                              <p:par>
                                <p:cTn id="305" presetID="10" presetClass="entr" presetSubtype="0" fill="hold" nodeType="withEffect">
                                  <p:stCondLst>
                                    <p:cond delay="0"/>
                                  </p:stCondLst>
                                  <p:childTnLst>
                                    <p:set>
                                      <p:cBhvr>
                                        <p:cTn id="306" dur="1" fill="hold">
                                          <p:stCondLst>
                                            <p:cond delay="0"/>
                                          </p:stCondLst>
                                        </p:cTn>
                                        <p:tgtEl>
                                          <p:spTgt spid="836"/>
                                        </p:tgtEl>
                                        <p:attrNameLst>
                                          <p:attrName>style.visibility</p:attrName>
                                        </p:attrNameLst>
                                      </p:cBhvr>
                                      <p:to>
                                        <p:strVal val="visible"/>
                                      </p:to>
                                    </p:set>
                                    <p:animEffect transition="in" filter="fade">
                                      <p:cBhvr>
                                        <p:cTn id="307" dur="500"/>
                                        <p:tgtEl>
                                          <p:spTgt spid="836"/>
                                        </p:tgtEl>
                                      </p:cBhvr>
                                    </p:animEffect>
                                  </p:childTnLst>
                                </p:cTn>
                              </p:par>
                              <p:par>
                                <p:cTn id="308" presetID="10" presetClass="entr" presetSubtype="0" fill="hold" nodeType="withEffect">
                                  <p:stCondLst>
                                    <p:cond delay="0"/>
                                  </p:stCondLst>
                                  <p:childTnLst>
                                    <p:set>
                                      <p:cBhvr>
                                        <p:cTn id="309" dur="1" fill="hold">
                                          <p:stCondLst>
                                            <p:cond delay="0"/>
                                          </p:stCondLst>
                                        </p:cTn>
                                        <p:tgtEl>
                                          <p:spTgt spid="838"/>
                                        </p:tgtEl>
                                        <p:attrNameLst>
                                          <p:attrName>style.visibility</p:attrName>
                                        </p:attrNameLst>
                                      </p:cBhvr>
                                      <p:to>
                                        <p:strVal val="visible"/>
                                      </p:to>
                                    </p:set>
                                    <p:animEffect transition="in" filter="fade">
                                      <p:cBhvr>
                                        <p:cTn id="310" dur="500"/>
                                        <p:tgtEl>
                                          <p:spTgt spid="838"/>
                                        </p:tgtEl>
                                      </p:cBhvr>
                                    </p:animEffect>
                                  </p:childTnLst>
                                </p:cTn>
                              </p:par>
                              <p:par>
                                <p:cTn id="311" presetID="10" presetClass="entr" presetSubtype="0" fill="hold" nodeType="withEffect">
                                  <p:stCondLst>
                                    <p:cond delay="0"/>
                                  </p:stCondLst>
                                  <p:childTnLst>
                                    <p:set>
                                      <p:cBhvr>
                                        <p:cTn id="312" dur="1" fill="hold">
                                          <p:stCondLst>
                                            <p:cond delay="0"/>
                                          </p:stCondLst>
                                        </p:cTn>
                                        <p:tgtEl>
                                          <p:spTgt spid="1129"/>
                                        </p:tgtEl>
                                        <p:attrNameLst>
                                          <p:attrName>style.visibility</p:attrName>
                                        </p:attrNameLst>
                                      </p:cBhvr>
                                      <p:to>
                                        <p:strVal val="visible"/>
                                      </p:to>
                                    </p:set>
                                    <p:animEffect transition="in" filter="fade">
                                      <p:cBhvr>
                                        <p:cTn id="313" dur="500"/>
                                        <p:tgtEl>
                                          <p:spTgt spid="1129"/>
                                        </p:tgtEl>
                                      </p:cBhvr>
                                    </p:animEffect>
                                  </p:childTnLst>
                                </p:cTn>
                              </p:par>
                              <p:par>
                                <p:cTn id="314" presetID="10" presetClass="entr" presetSubtype="0" fill="hold" nodeType="withEffect">
                                  <p:stCondLst>
                                    <p:cond delay="0"/>
                                  </p:stCondLst>
                                  <p:childTnLst>
                                    <p:set>
                                      <p:cBhvr>
                                        <p:cTn id="315" dur="1" fill="hold">
                                          <p:stCondLst>
                                            <p:cond delay="0"/>
                                          </p:stCondLst>
                                        </p:cTn>
                                        <p:tgtEl>
                                          <p:spTgt spid="1144"/>
                                        </p:tgtEl>
                                        <p:attrNameLst>
                                          <p:attrName>style.visibility</p:attrName>
                                        </p:attrNameLst>
                                      </p:cBhvr>
                                      <p:to>
                                        <p:strVal val="visible"/>
                                      </p:to>
                                    </p:set>
                                    <p:animEffect transition="in" filter="fade">
                                      <p:cBhvr>
                                        <p:cTn id="316" dur="500"/>
                                        <p:tgtEl>
                                          <p:spTgt spid="1144"/>
                                        </p:tgtEl>
                                      </p:cBhvr>
                                    </p:animEffect>
                                  </p:childTnLst>
                                </p:cTn>
                              </p:par>
                              <p:par>
                                <p:cTn id="317" presetID="10" presetClass="entr" presetSubtype="0" fill="hold" nodeType="withEffect">
                                  <p:stCondLst>
                                    <p:cond delay="0"/>
                                  </p:stCondLst>
                                  <p:childTnLst>
                                    <p:set>
                                      <p:cBhvr>
                                        <p:cTn id="318" dur="1" fill="hold">
                                          <p:stCondLst>
                                            <p:cond delay="0"/>
                                          </p:stCondLst>
                                        </p:cTn>
                                        <p:tgtEl>
                                          <p:spTgt spid="208"/>
                                        </p:tgtEl>
                                        <p:attrNameLst>
                                          <p:attrName>style.visibility</p:attrName>
                                        </p:attrNameLst>
                                      </p:cBhvr>
                                      <p:to>
                                        <p:strVal val="visible"/>
                                      </p:to>
                                    </p:set>
                                    <p:animEffect transition="in" filter="fade">
                                      <p:cBhvr>
                                        <p:cTn id="319" dur="500"/>
                                        <p:tgtEl>
                                          <p:spTgt spid="208"/>
                                        </p:tgtEl>
                                      </p:cBhvr>
                                    </p:animEffect>
                                  </p:childTnLst>
                                </p:cTn>
                              </p:par>
                              <p:par>
                                <p:cTn id="320" presetID="10" presetClass="entr" presetSubtype="0" fill="hold" nodeType="withEffect">
                                  <p:stCondLst>
                                    <p:cond delay="0"/>
                                  </p:stCondLst>
                                  <p:childTnLst>
                                    <p:set>
                                      <p:cBhvr>
                                        <p:cTn id="321" dur="1" fill="hold">
                                          <p:stCondLst>
                                            <p:cond delay="0"/>
                                          </p:stCondLst>
                                        </p:cTn>
                                        <p:tgtEl>
                                          <p:spTgt spid="1156"/>
                                        </p:tgtEl>
                                        <p:attrNameLst>
                                          <p:attrName>style.visibility</p:attrName>
                                        </p:attrNameLst>
                                      </p:cBhvr>
                                      <p:to>
                                        <p:strVal val="visible"/>
                                      </p:to>
                                    </p:set>
                                    <p:animEffect transition="in" filter="fade">
                                      <p:cBhvr>
                                        <p:cTn id="322" dur="500"/>
                                        <p:tgtEl>
                                          <p:spTgt spid="1156"/>
                                        </p:tgtEl>
                                      </p:cBhvr>
                                    </p:animEffect>
                                  </p:childTnLst>
                                </p:cTn>
                              </p:par>
                              <p:par>
                                <p:cTn id="323" presetID="10" presetClass="entr" presetSubtype="0" fill="hold" nodeType="withEffect">
                                  <p:stCondLst>
                                    <p:cond delay="0"/>
                                  </p:stCondLst>
                                  <p:childTnLst>
                                    <p:set>
                                      <p:cBhvr>
                                        <p:cTn id="324" dur="1" fill="hold">
                                          <p:stCondLst>
                                            <p:cond delay="0"/>
                                          </p:stCondLst>
                                        </p:cTn>
                                        <p:tgtEl>
                                          <p:spTgt spid="1171"/>
                                        </p:tgtEl>
                                        <p:attrNameLst>
                                          <p:attrName>style.visibility</p:attrName>
                                        </p:attrNameLst>
                                      </p:cBhvr>
                                      <p:to>
                                        <p:strVal val="visible"/>
                                      </p:to>
                                    </p:set>
                                    <p:animEffect transition="in" filter="fade">
                                      <p:cBhvr>
                                        <p:cTn id="325" dur="500"/>
                                        <p:tgtEl>
                                          <p:spTgt spid="1171"/>
                                        </p:tgtEl>
                                      </p:cBhvr>
                                    </p:animEffect>
                                  </p:childTnLst>
                                </p:cTn>
                              </p:par>
                              <p:par>
                                <p:cTn id="326" presetID="10" presetClass="entr" presetSubtype="0" fill="hold" nodeType="withEffect">
                                  <p:stCondLst>
                                    <p:cond delay="0"/>
                                  </p:stCondLst>
                                  <p:childTnLst>
                                    <p:set>
                                      <p:cBhvr>
                                        <p:cTn id="327" dur="1" fill="hold">
                                          <p:stCondLst>
                                            <p:cond delay="0"/>
                                          </p:stCondLst>
                                        </p:cTn>
                                        <p:tgtEl>
                                          <p:spTgt spid="1294"/>
                                        </p:tgtEl>
                                        <p:attrNameLst>
                                          <p:attrName>style.visibility</p:attrName>
                                        </p:attrNameLst>
                                      </p:cBhvr>
                                      <p:to>
                                        <p:strVal val="visible"/>
                                      </p:to>
                                    </p:set>
                                    <p:animEffect transition="in" filter="fade">
                                      <p:cBhvr>
                                        <p:cTn id="328" dur="500"/>
                                        <p:tgtEl>
                                          <p:spTgt spid="1294"/>
                                        </p:tgtEl>
                                      </p:cBhvr>
                                    </p:animEffect>
                                  </p:childTnLst>
                                </p:cTn>
                              </p:par>
                              <p:par>
                                <p:cTn id="329" presetID="10" presetClass="entr" presetSubtype="0" fill="hold" nodeType="withEffect">
                                  <p:stCondLst>
                                    <p:cond delay="0"/>
                                  </p:stCondLst>
                                  <p:childTnLst>
                                    <p:set>
                                      <p:cBhvr>
                                        <p:cTn id="330" dur="1" fill="hold">
                                          <p:stCondLst>
                                            <p:cond delay="0"/>
                                          </p:stCondLst>
                                        </p:cTn>
                                        <p:tgtEl>
                                          <p:spTgt spid="1322"/>
                                        </p:tgtEl>
                                        <p:attrNameLst>
                                          <p:attrName>style.visibility</p:attrName>
                                        </p:attrNameLst>
                                      </p:cBhvr>
                                      <p:to>
                                        <p:strVal val="visible"/>
                                      </p:to>
                                    </p:set>
                                    <p:animEffect transition="in" filter="fade">
                                      <p:cBhvr>
                                        <p:cTn id="331" dur="500"/>
                                        <p:tgtEl>
                                          <p:spTgt spid="1322"/>
                                        </p:tgtEl>
                                      </p:cBhvr>
                                    </p:animEffect>
                                  </p:childTnLst>
                                </p:cTn>
                              </p:par>
                              <p:par>
                                <p:cTn id="332" presetID="10" presetClass="entr" presetSubtype="0" fill="hold" nodeType="withEffect">
                                  <p:stCondLst>
                                    <p:cond delay="0"/>
                                  </p:stCondLst>
                                  <p:childTnLst>
                                    <p:set>
                                      <p:cBhvr>
                                        <p:cTn id="333" dur="1" fill="hold">
                                          <p:stCondLst>
                                            <p:cond delay="0"/>
                                          </p:stCondLst>
                                        </p:cTn>
                                        <p:tgtEl>
                                          <p:spTgt spid="1336"/>
                                        </p:tgtEl>
                                        <p:attrNameLst>
                                          <p:attrName>style.visibility</p:attrName>
                                        </p:attrNameLst>
                                      </p:cBhvr>
                                      <p:to>
                                        <p:strVal val="visible"/>
                                      </p:to>
                                    </p:set>
                                    <p:animEffect transition="in" filter="fade">
                                      <p:cBhvr>
                                        <p:cTn id="334" dur="500"/>
                                        <p:tgtEl>
                                          <p:spTgt spid="1336"/>
                                        </p:tgtEl>
                                      </p:cBhvr>
                                    </p:animEffect>
                                  </p:childTnLst>
                                </p:cTn>
                              </p:par>
                              <p:par>
                                <p:cTn id="335" presetID="10" presetClass="entr" presetSubtype="0" fill="hold" nodeType="withEffect">
                                  <p:stCondLst>
                                    <p:cond delay="0"/>
                                  </p:stCondLst>
                                  <p:childTnLst>
                                    <p:set>
                                      <p:cBhvr>
                                        <p:cTn id="336" dur="1" fill="hold">
                                          <p:stCondLst>
                                            <p:cond delay="0"/>
                                          </p:stCondLst>
                                        </p:cTn>
                                        <p:tgtEl>
                                          <p:spTgt spid="1368"/>
                                        </p:tgtEl>
                                        <p:attrNameLst>
                                          <p:attrName>style.visibility</p:attrName>
                                        </p:attrNameLst>
                                      </p:cBhvr>
                                      <p:to>
                                        <p:strVal val="visible"/>
                                      </p:to>
                                    </p:set>
                                    <p:animEffect transition="in" filter="fade">
                                      <p:cBhvr>
                                        <p:cTn id="337" dur="500"/>
                                        <p:tgtEl>
                                          <p:spTgt spid="1368"/>
                                        </p:tgtEl>
                                      </p:cBhvr>
                                    </p:animEffect>
                                  </p:childTnLst>
                                </p:cTn>
                              </p:par>
                              <p:par>
                                <p:cTn id="338" presetID="10" presetClass="entr" presetSubtype="0" fill="hold" nodeType="withEffect">
                                  <p:stCondLst>
                                    <p:cond delay="0"/>
                                  </p:stCondLst>
                                  <p:childTnLst>
                                    <p:set>
                                      <p:cBhvr>
                                        <p:cTn id="339" dur="1" fill="hold">
                                          <p:stCondLst>
                                            <p:cond delay="0"/>
                                          </p:stCondLst>
                                        </p:cTn>
                                        <p:tgtEl>
                                          <p:spTgt spid="1383"/>
                                        </p:tgtEl>
                                        <p:attrNameLst>
                                          <p:attrName>style.visibility</p:attrName>
                                        </p:attrNameLst>
                                      </p:cBhvr>
                                      <p:to>
                                        <p:strVal val="visible"/>
                                      </p:to>
                                    </p:set>
                                    <p:animEffect transition="in" filter="fade">
                                      <p:cBhvr>
                                        <p:cTn id="340" dur="500"/>
                                        <p:tgtEl>
                                          <p:spTgt spid="1383"/>
                                        </p:tgtEl>
                                      </p:cBhvr>
                                    </p:animEffect>
                                  </p:childTnLst>
                                </p:cTn>
                              </p:par>
                              <p:par>
                                <p:cTn id="341" presetID="10" presetClass="entr" presetSubtype="0" fill="hold" nodeType="withEffect">
                                  <p:stCondLst>
                                    <p:cond delay="0"/>
                                  </p:stCondLst>
                                  <p:childTnLst>
                                    <p:set>
                                      <p:cBhvr>
                                        <p:cTn id="342" dur="1" fill="hold">
                                          <p:stCondLst>
                                            <p:cond delay="0"/>
                                          </p:stCondLst>
                                        </p:cTn>
                                        <p:tgtEl>
                                          <p:spTgt spid="283"/>
                                        </p:tgtEl>
                                        <p:attrNameLst>
                                          <p:attrName>style.visibility</p:attrName>
                                        </p:attrNameLst>
                                      </p:cBhvr>
                                      <p:to>
                                        <p:strVal val="visible"/>
                                      </p:to>
                                    </p:set>
                                    <p:animEffect transition="in" filter="fade">
                                      <p:cBhvr>
                                        <p:cTn id="343" dur="500"/>
                                        <p:tgtEl>
                                          <p:spTgt spid="283"/>
                                        </p:tgtEl>
                                      </p:cBhvr>
                                    </p:animEffect>
                                  </p:childTnLst>
                                </p:cTn>
                              </p:par>
                              <p:par>
                                <p:cTn id="344" presetID="10" presetClass="entr" presetSubtype="0" fill="hold" nodeType="withEffect">
                                  <p:stCondLst>
                                    <p:cond delay="0"/>
                                  </p:stCondLst>
                                  <p:childTnLst>
                                    <p:set>
                                      <p:cBhvr>
                                        <p:cTn id="345" dur="1" fill="hold">
                                          <p:stCondLst>
                                            <p:cond delay="0"/>
                                          </p:stCondLst>
                                        </p:cTn>
                                        <p:tgtEl>
                                          <p:spTgt spid="279"/>
                                        </p:tgtEl>
                                        <p:attrNameLst>
                                          <p:attrName>style.visibility</p:attrName>
                                        </p:attrNameLst>
                                      </p:cBhvr>
                                      <p:to>
                                        <p:strVal val="visible"/>
                                      </p:to>
                                    </p:set>
                                    <p:animEffect transition="in" filter="fade">
                                      <p:cBhvr>
                                        <p:cTn id="346" dur="500"/>
                                        <p:tgtEl>
                                          <p:spTgt spid="279"/>
                                        </p:tgtEl>
                                      </p:cBhvr>
                                    </p:animEffect>
                                  </p:childTnLst>
                                </p:cTn>
                              </p:par>
                              <p:par>
                                <p:cTn id="347" presetID="10" presetClass="entr" presetSubtype="0" fill="hold" nodeType="withEffect">
                                  <p:stCondLst>
                                    <p:cond delay="0"/>
                                  </p:stCondLst>
                                  <p:childTnLst>
                                    <p:set>
                                      <p:cBhvr>
                                        <p:cTn id="348" dur="1" fill="hold">
                                          <p:stCondLst>
                                            <p:cond delay="0"/>
                                          </p:stCondLst>
                                        </p:cTn>
                                        <p:tgtEl>
                                          <p:spTgt spid="525"/>
                                        </p:tgtEl>
                                        <p:attrNameLst>
                                          <p:attrName>style.visibility</p:attrName>
                                        </p:attrNameLst>
                                      </p:cBhvr>
                                      <p:to>
                                        <p:strVal val="visible"/>
                                      </p:to>
                                    </p:set>
                                    <p:animEffect transition="in" filter="fade">
                                      <p:cBhvr>
                                        <p:cTn id="349" dur="500"/>
                                        <p:tgtEl>
                                          <p:spTgt spid="525"/>
                                        </p:tgtEl>
                                      </p:cBhvr>
                                    </p:animEffect>
                                  </p:childTnLst>
                                </p:cTn>
                              </p:par>
                              <p:par>
                                <p:cTn id="350" presetID="10" presetClass="entr" presetSubtype="0" fill="hold" grpId="0" nodeType="withEffect">
                                  <p:stCondLst>
                                    <p:cond delay="0"/>
                                  </p:stCondLst>
                                  <p:childTnLst>
                                    <p:set>
                                      <p:cBhvr>
                                        <p:cTn id="351" dur="1" fill="hold">
                                          <p:stCondLst>
                                            <p:cond delay="0"/>
                                          </p:stCondLst>
                                        </p:cTn>
                                        <p:tgtEl>
                                          <p:spTgt spid="1428"/>
                                        </p:tgtEl>
                                        <p:attrNameLst>
                                          <p:attrName>style.visibility</p:attrName>
                                        </p:attrNameLst>
                                      </p:cBhvr>
                                      <p:to>
                                        <p:strVal val="visible"/>
                                      </p:to>
                                    </p:set>
                                    <p:animEffect transition="in" filter="fade">
                                      <p:cBhvr>
                                        <p:cTn id="352" dur="500"/>
                                        <p:tgtEl>
                                          <p:spTgt spid="1428"/>
                                        </p:tgtEl>
                                      </p:cBhvr>
                                    </p:animEffect>
                                  </p:childTnLst>
                                </p:cTn>
                              </p:par>
                              <p:par>
                                <p:cTn id="353" presetID="10" presetClass="entr" presetSubtype="0" fill="hold" grpId="0" nodeType="withEffect">
                                  <p:stCondLst>
                                    <p:cond delay="0"/>
                                  </p:stCondLst>
                                  <p:childTnLst>
                                    <p:set>
                                      <p:cBhvr>
                                        <p:cTn id="354" dur="1" fill="hold">
                                          <p:stCondLst>
                                            <p:cond delay="0"/>
                                          </p:stCondLst>
                                        </p:cTn>
                                        <p:tgtEl>
                                          <p:spTgt spid="1441"/>
                                        </p:tgtEl>
                                        <p:attrNameLst>
                                          <p:attrName>style.visibility</p:attrName>
                                        </p:attrNameLst>
                                      </p:cBhvr>
                                      <p:to>
                                        <p:strVal val="visible"/>
                                      </p:to>
                                    </p:set>
                                    <p:animEffect transition="in" filter="fade">
                                      <p:cBhvr>
                                        <p:cTn id="355" dur="500"/>
                                        <p:tgtEl>
                                          <p:spTgt spid="1441"/>
                                        </p:tgtEl>
                                      </p:cBhvr>
                                    </p:animEffect>
                                  </p:childTnLst>
                                </p:cTn>
                              </p:par>
                              <p:par>
                                <p:cTn id="356" presetID="10" presetClass="entr" presetSubtype="0" fill="hold" nodeType="withEffect">
                                  <p:stCondLst>
                                    <p:cond delay="0"/>
                                  </p:stCondLst>
                                  <p:childTnLst>
                                    <p:set>
                                      <p:cBhvr>
                                        <p:cTn id="357" dur="1" fill="hold">
                                          <p:stCondLst>
                                            <p:cond delay="0"/>
                                          </p:stCondLst>
                                        </p:cTn>
                                        <p:tgtEl>
                                          <p:spTgt spid="1447"/>
                                        </p:tgtEl>
                                        <p:attrNameLst>
                                          <p:attrName>style.visibility</p:attrName>
                                        </p:attrNameLst>
                                      </p:cBhvr>
                                      <p:to>
                                        <p:strVal val="visible"/>
                                      </p:to>
                                    </p:set>
                                    <p:animEffect transition="in" filter="fade">
                                      <p:cBhvr>
                                        <p:cTn id="358" dur="500"/>
                                        <p:tgtEl>
                                          <p:spTgt spid="1447"/>
                                        </p:tgtEl>
                                      </p:cBhvr>
                                    </p:animEffect>
                                  </p:childTnLst>
                                </p:cTn>
                              </p:par>
                              <p:par>
                                <p:cTn id="359" presetID="10" presetClass="entr" presetSubtype="0" fill="hold" nodeType="withEffect">
                                  <p:stCondLst>
                                    <p:cond delay="0"/>
                                  </p:stCondLst>
                                  <p:childTnLst>
                                    <p:set>
                                      <p:cBhvr>
                                        <p:cTn id="360" dur="1" fill="hold">
                                          <p:stCondLst>
                                            <p:cond delay="0"/>
                                          </p:stCondLst>
                                        </p:cTn>
                                        <p:tgtEl>
                                          <p:spTgt spid="1450"/>
                                        </p:tgtEl>
                                        <p:attrNameLst>
                                          <p:attrName>style.visibility</p:attrName>
                                        </p:attrNameLst>
                                      </p:cBhvr>
                                      <p:to>
                                        <p:strVal val="visible"/>
                                      </p:to>
                                    </p:set>
                                    <p:animEffect transition="in" filter="fade">
                                      <p:cBhvr>
                                        <p:cTn id="361" dur="500"/>
                                        <p:tgtEl>
                                          <p:spTgt spid="1450"/>
                                        </p:tgtEl>
                                      </p:cBhvr>
                                    </p:animEffect>
                                  </p:childTnLst>
                                </p:cTn>
                              </p:par>
                              <p:par>
                                <p:cTn id="362" presetID="10" presetClass="entr" presetSubtype="0" fill="hold" grpId="0" nodeType="withEffect">
                                  <p:stCondLst>
                                    <p:cond delay="0"/>
                                  </p:stCondLst>
                                  <p:childTnLst>
                                    <p:set>
                                      <p:cBhvr>
                                        <p:cTn id="363" dur="1" fill="hold">
                                          <p:stCondLst>
                                            <p:cond delay="0"/>
                                          </p:stCondLst>
                                        </p:cTn>
                                        <p:tgtEl>
                                          <p:spTgt spid="1455"/>
                                        </p:tgtEl>
                                        <p:attrNameLst>
                                          <p:attrName>style.visibility</p:attrName>
                                        </p:attrNameLst>
                                      </p:cBhvr>
                                      <p:to>
                                        <p:strVal val="visible"/>
                                      </p:to>
                                    </p:set>
                                    <p:animEffect transition="in" filter="fade">
                                      <p:cBhvr>
                                        <p:cTn id="364" dur="500"/>
                                        <p:tgtEl>
                                          <p:spTgt spid="1455"/>
                                        </p:tgtEl>
                                      </p:cBhvr>
                                    </p:animEffect>
                                  </p:childTnLst>
                                </p:cTn>
                              </p:par>
                              <p:par>
                                <p:cTn id="365" presetID="10" presetClass="entr" presetSubtype="0" fill="hold" grpId="0" nodeType="withEffect">
                                  <p:stCondLst>
                                    <p:cond delay="0"/>
                                  </p:stCondLst>
                                  <p:childTnLst>
                                    <p:set>
                                      <p:cBhvr>
                                        <p:cTn id="366" dur="1" fill="hold">
                                          <p:stCondLst>
                                            <p:cond delay="0"/>
                                          </p:stCondLst>
                                        </p:cTn>
                                        <p:tgtEl>
                                          <p:spTgt spid="1456"/>
                                        </p:tgtEl>
                                        <p:attrNameLst>
                                          <p:attrName>style.visibility</p:attrName>
                                        </p:attrNameLst>
                                      </p:cBhvr>
                                      <p:to>
                                        <p:strVal val="visible"/>
                                      </p:to>
                                    </p:set>
                                    <p:animEffect transition="in" filter="fade">
                                      <p:cBhvr>
                                        <p:cTn id="367" dur="500"/>
                                        <p:tgtEl>
                                          <p:spTgt spid="1456"/>
                                        </p:tgtEl>
                                      </p:cBhvr>
                                    </p:animEffect>
                                  </p:childTnLst>
                                </p:cTn>
                              </p:par>
                              <p:par>
                                <p:cTn id="368" presetID="10" presetClass="entr" presetSubtype="0" fill="hold" grpId="0" nodeType="withEffect">
                                  <p:stCondLst>
                                    <p:cond delay="0"/>
                                  </p:stCondLst>
                                  <p:childTnLst>
                                    <p:set>
                                      <p:cBhvr>
                                        <p:cTn id="369" dur="1" fill="hold">
                                          <p:stCondLst>
                                            <p:cond delay="0"/>
                                          </p:stCondLst>
                                        </p:cTn>
                                        <p:tgtEl>
                                          <p:spTgt spid="1472"/>
                                        </p:tgtEl>
                                        <p:attrNameLst>
                                          <p:attrName>style.visibility</p:attrName>
                                        </p:attrNameLst>
                                      </p:cBhvr>
                                      <p:to>
                                        <p:strVal val="visible"/>
                                      </p:to>
                                    </p:set>
                                    <p:animEffect transition="in" filter="fade">
                                      <p:cBhvr>
                                        <p:cTn id="370" dur="500"/>
                                        <p:tgtEl>
                                          <p:spTgt spid="1472"/>
                                        </p:tgtEl>
                                      </p:cBhvr>
                                    </p:animEffect>
                                  </p:childTnLst>
                                </p:cTn>
                              </p:par>
                              <p:par>
                                <p:cTn id="371" presetID="10" presetClass="entr" presetSubtype="0" fill="hold" nodeType="withEffect">
                                  <p:stCondLst>
                                    <p:cond delay="0"/>
                                  </p:stCondLst>
                                  <p:childTnLst>
                                    <p:set>
                                      <p:cBhvr>
                                        <p:cTn id="372" dur="1" fill="hold">
                                          <p:stCondLst>
                                            <p:cond delay="0"/>
                                          </p:stCondLst>
                                        </p:cTn>
                                        <p:tgtEl>
                                          <p:spTgt spid="1511"/>
                                        </p:tgtEl>
                                        <p:attrNameLst>
                                          <p:attrName>style.visibility</p:attrName>
                                        </p:attrNameLst>
                                      </p:cBhvr>
                                      <p:to>
                                        <p:strVal val="visible"/>
                                      </p:to>
                                    </p:set>
                                    <p:animEffect transition="in" filter="fade">
                                      <p:cBhvr>
                                        <p:cTn id="373" dur="500"/>
                                        <p:tgtEl>
                                          <p:spTgt spid="1511"/>
                                        </p:tgtEl>
                                      </p:cBhvr>
                                    </p:animEffect>
                                  </p:childTnLst>
                                </p:cTn>
                              </p:par>
                              <p:par>
                                <p:cTn id="374" presetID="10" presetClass="entr" presetSubtype="0" fill="hold" grpId="0" nodeType="withEffect">
                                  <p:stCondLst>
                                    <p:cond delay="0"/>
                                  </p:stCondLst>
                                  <p:childTnLst>
                                    <p:set>
                                      <p:cBhvr>
                                        <p:cTn id="375" dur="1" fill="hold">
                                          <p:stCondLst>
                                            <p:cond delay="0"/>
                                          </p:stCondLst>
                                        </p:cTn>
                                        <p:tgtEl>
                                          <p:spTgt spid="1520"/>
                                        </p:tgtEl>
                                        <p:attrNameLst>
                                          <p:attrName>style.visibility</p:attrName>
                                        </p:attrNameLst>
                                      </p:cBhvr>
                                      <p:to>
                                        <p:strVal val="visible"/>
                                      </p:to>
                                    </p:set>
                                    <p:animEffect transition="in" filter="fade">
                                      <p:cBhvr>
                                        <p:cTn id="376" dur="500"/>
                                        <p:tgtEl>
                                          <p:spTgt spid="1520"/>
                                        </p:tgtEl>
                                      </p:cBhvr>
                                    </p:animEffect>
                                  </p:childTnLst>
                                </p:cTn>
                              </p:par>
                              <p:par>
                                <p:cTn id="377" presetID="10" presetClass="entr" presetSubtype="0" fill="hold" grpId="0" nodeType="withEffect">
                                  <p:stCondLst>
                                    <p:cond delay="0"/>
                                  </p:stCondLst>
                                  <p:childTnLst>
                                    <p:set>
                                      <p:cBhvr>
                                        <p:cTn id="378" dur="1" fill="hold">
                                          <p:stCondLst>
                                            <p:cond delay="0"/>
                                          </p:stCondLst>
                                        </p:cTn>
                                        <p:tgtEl>
                                          <p:spTgt spid="1521"/>
                                        </p:tgtEl>
                                        <p:attrNameLst>
                                          <p:attrName>style.visibility</p:attrName>
                                        </p:attrNameLst>
                                      </p:cBhvr>
                                      <p:to>
                                        <p:strVal val="visible"/>
                                      </p:to>
                                    </p:set>
                                    <p:animEffect transition="in" filter="fade">
                                      <p:cBhvr>
                                        <p:cTn id="379" dur="500"/>
                                        <p:tgtEl>
                                          <p:spTgt spid="1521"/>
                                        </p:tgtEl>
                                      </p:cBhvr>
                                    </p:animEffect>
                                  </p:childTnLst>
                                </p:cTn>
                              </p:par>
                              <p:par>
                                <p:cTn id="380" presetID="10" presetClass="entr" presetSubtype="0" fill="hold" grpId="0" nodeType="withEffect">
                                  <p:stCondLst>
                                    <p:cond delay="0"/>
                                  </p:stCondLst>
                                  <p:childTnLst>
                                    <p:set>
                                      <p:cBhvr>
                                        <p:cTn id="381" dur="1" fill="hold">
                                          <p:stCondLst>
                                            <p:cond delay="0"/>
                                          </p:stCondLst>
                                        </p:cTn>
                                        <p:tgtEl>
                                          <p:spTgt spid="1522"/>
                                        </p:tgtEl>
                                        <p:attrNameLst>
                                          <p:attrName>style.visibility</p:attrName>
                                        </p:attrNameLst>
                                      </p:cBhvr>
                                      <p:to>
                                        <p:strVal val="visible"/>
                                      </p:to>
                                    </p:set>
                                    <p:animEffect transition="in" filter="fade">
                                      <p:cBhvr>
                                        <p:cTn id="382" dur="500"/>
                                        <p:tgtEl>
                                          <p:spTgt spid="1522"/>
                                        </p:tgtEl>
                                      </p:cBhvr>
                                    </p:animEffect>
                                  </p:childTnLst>
                                </p:cTn>
                              </p:par>
                              <p:par>
                                <p:cTn id="383" presetID="10" presetClass="entr" presetSubtype="0" fill="hold" grpId="0" nodeType="withEffect">
                                  <p:stCondLst>
                                    <p:cond delay="0"/>
                                  </p:stCondLst>
                                  <p:childTnLst>
                                    <p:set>
                                      <p:cBhvr>
                                        <p:cTn id="384" dur="1" fill="hold">
                                          <p:stCondLst>
                                            <p:cond delay="0"/>
                                          </p:stCondLst>
                                        </p:cTn>
                                        <p:tgtEl>
                                          <p:spTgt spid="1523"/>
                                        </p:tgtEl>
                                        <p:attrNameLst>
                                          <p:attrName>style.visibility</p:attrName>
                                        </p:attrNameLst>
                                      </p:cBhvr>
                                      <p:to>
                                        <p:strVal val="visible"/>
                                      </p:to>
                                    </p:set>
                                    <p:animEffect transition="in" filter="fade">
                                      <p:cBhvr>
                                        <p:cTn id="385" dur="500"/>
                                        <p:tgtEl>
                                          <p:spTgt spid="1523"/>
                                        </p:tgtEl>
                                      </p:cBhvr>
                                    </p:animEffect>
                                  </p:childTnLst>
                                </p:cTn>
                              </p:par>
                              <p:par>
                                <p:cTn id="386" presetID="10" presetClass="entr" presetSubtype="0" fill="hold" grpId="0" nodeType="withEffect">
                                  <p:stCondLst>
                                    <p:cond delay="0"/>
                                  </p:stCondLst>
                                  <p:childTnLst>
                                    <p:set>
                                      <p:cBhvr>
                                        <p:cTn id="387" dur="1" fill="hold">
                                          <p:stCondLst>
                                            <p:cond delay="0"/>
                                          </p:stCondLst>
                                        </p:cTn>
                                        <p:tgtEl>
                                          <p:spTgt spid="1524"/>
                                        </p:tgtEl>
                                        <p:attrNameLst>
                                          <p:attrName>style.visibility</p:attrName>
                                        </p:attrNameLst>
                                      </p:cBhvr>
                                      <p:to>
                                        <p:strVal val="visible"/>
                                      </p:to>
                                    </p:set>
                                    <p:animEffect transition="in" filter="fade">
                                      <p:cBhvr>
                                        <p:cTn id="388" dur="500"/>
                                        <p:tgtEl>
                                          <p:spTgt spid="1524"/>
                                        </p:tgtEl>
                                      </p:cBhvr>
                                    </p:animEffect>
                                  </p:childTnLst>
                                </p:cTn>
                              </p:par>
                              <p:par>
                                <p:cTn id="389" presetID="10" presetClass="entr" presetSubtype="0" fill="hold" nodeType="withEffect">
                                  <p:stCondLst>
                                    <p:cond delay="0"/>
                                  </p:stCondLst>
                                  <p:childTnLst>
                                    <p:set>
                                      <p:cBhvr>
                                        <p:cTn id="390" dur="1" fill="hold">
                                          <p:stCondLst>
                                            <p:cond delay="0"/>
                                          </p:stCondLst>
                                        </p:cTn>
                                        <p:tgtEl>
                                          <p:spTgt spid="1525"/>
                                        </p:tgtEl>
                                        <p:attrNameLst>
                                          <p:attrName>style.visibility</p:attrName>
                                        </p:attrNameLst>
                                      </p:cBhvr>
                                      <p:to>
                                        <p:strVal val="visible"/>
                                      </p:to>
                                    </p:set>
                                    <p:animEffect transition="in" filter="fade">
                                      <p:cBhvr>
                                        <p:cTn id="391" dur="500"/>
                                        <p:tgtEl>
                                          <p:spTgt spid="1525"/>
                                        </p:tgtEl>
                                      </p:cBhvr>
                                    </p:animEffect>
                                  </p:childTnLst>
                                </p:cTn>
                              </p:par>
                              <p:par>
                                <p:cTn id="392" presetID="10" presetClass="entr" presetSubtype="0" fill="hold" grpId="0" nodeType="withEffect">
                                  <p:stCondLst>
                                    <p:cond delay="0"/>
                                  </p:stCondLst>
                                  <p:childTnLst>
                                    <p:set>
                                      <p:cBhvr>
                                        <p:cTn id="393" dur="1" fill="hold">
                                          <p:stCondLst>
                                            <p:cond delay="0"/>
                                          </p:stCondLst>
                                        </p:cTn>
                                        <p:tgtEl>
                                          <p:spTgt spid="1526"/>
                                        </p:tgtEl>
                                        <p:attrNameLst>
                                          <p:attrName>style.visibility</p:attrName>
                                        </p:attrNameLst>
                                      </p:cBhvr>
                                      <p:to>
                                        <p:strVal val="visible"/>
                                      </p:to>
                                    </p:set>
                                    <p:animEffect transition="in" filter="fade">
                                      <p:cBhvr>
                                        <p:cTn id="394" dur="500"/>
                                        <p:tgtEl>
                                          <p:spTgt spid="1526"/>
                                        </p:tgtEl>
                                      </p:cBhvr>
                                    </p:animEffect>
                                  </p:childTnLst>
                                </p:cTn>
                              </p:par>
                              <p:par>
                                <p:cTn id="395" presetID="10" presetClass="entr" presetSubtype="0" fill="hold" nodeType="withEffect">
                                  <p:stCondLst>
                                    <p:cond delay="0"/>
                                  </p:stCondLst>
                                  <p:childTnLst>
                                    <p:set>
                                      <p:cBhvr>
                                        <p:cTn id="396" dur="1" fill="hold">
                                          <p:stCondLst>
                                            <p:cond delay="0"/>
                                          </p:stCondLst>
                                        </p:cTn>
                                        <p:tgtEl>
                                          <p:spTgt spid="1528"/>
                                        </p:tgtEl>
                                        <p:attrNameLst>
                                          <p:attrName>style.visibility</p:attrName>
                                        </p:attrNameLst>
                                      </p:cBhvr>
                                      <p:to>
                                        <p:strVal val="visible"/>
                                      </p:to>
                                    </p:set>
                                    <p:animEffect transition="in" filter="fade">
                                      <p:cBhvr>
                                        <p:cTn id="397" dur="500"/>
                                        <p:tgtEl>
                                          <p:spTgt spid="1528"/>
                                        </p:tgtEl>
                                      </p:cBhvr>
                                    </p:animEffect>
                                  </p:childTnLst>
                                </p:cTn>
                              </p:par>
                              <p:par>
                                <p:cTn id="398" presetID="10" presetClass="entr" presetSubtype="0" fill="hold" nodeType="withEffect">
                                  <p:stCondLst>
                                    <p:cond delay="0"/>
                                  </p:stCondLst>
                                  <p:childTnLst>
                                    <p:set>
                                      <p:cBhvr>
                                        <p:cTn id="399" dur="1" fill="hold">
                                          <p:stCondLst>
                                            <p:cond delay="0"/>
                                          </p:stCondLst>
                                        </p:cTn>
                                        <p:tgtEl>
                                          <p:spTgt spid="1530"/>
                                        </p:tgtEl>
                                        <p:attrNameLst>
                                          <p:attrName>style.visibility</p:attrName>
                                        </p:attrNameLst>
                                      </p:cBhvr>
                                      <p:to>
                                        <p:strVal val="visible"/>
                                      </p:to>
                                    </p:set>
                                    <p:animEffect transition="in" filter="fade">
                                      <p:cBhvr>
                                        <p:cTn id="400" dur="500"/>
                                        <p:tgtEl>
                                          <p:spTgt spid="1530"/>
                                        </p:tgtEl>
                                      </p:cBhvr>
                                    </p:animEffect>
                                  </p:childTnLst>
                                </p:cTn>
                              </p:par>
                              <p:par>
                                <p:cTn id="401" presetID="10" presetClass="entr" presetSubtype="0" fill="hold" nodeType="withEffect">
                                  <p:stCondLst>
                                    <p:cond delay="0"/>
                                  </p:stCondLst>
                                  <p:childTnLst>
                                    <p:set>
                                      <p:cBhvr>
                                        <p:cTn id="402" dur="1" fill="hold">
                                          <p:stCondLst>
                                            <p:cond delay="0"/>
                                          </p:stCondLst>
                                        </p:cTn>
                                        <p:tgtEl>
                                          <p:spTgt spid="1531"/>
                                        </p:tgtEl>
                                        <p:attrNameLst>
                                          <p:attrName>style.visibility</p:attrName>
                                        </p:attrNameLst>
                                      </p:cBhvr>
                                      <p:to>
                                        <p:strVal val="visible"/>
                                      </p:to>
                                    </p:set>
                                    <p:animEffect transition="in" filter="fade">
                                      <p:cBhvr>
                                        <p:cTn id="403" dur="500"/>
                                        <p:tgtEl>
                                          <p:spTgt spid="1531"/>
                                        </p:tgtEl>
                                      </p:cBhvr>
                                    </p:animEffect>
                                  </p:childTnLst>
                                </p:cTn>
                              </p:par>
                              <p:par>
                                <p:cTn id="404" presetID="10" presetClass="entr" presetSubtype="0" fill="hold" nodeType="withEffect">
                                  <p:stCondLst>
                                    <p:cond delay="0"/>
                                  </p:stCondLst>
                                  <p:childTnLst>
                                    <p:set>
                                      <p:cBhvr>
                                        <p:cTn id="405" dur="1" fill="hold">
                                          <p:stCondLst>
                                            <p:cond delay="0"/>
                                          </p:stCondLst>
                                        </p:cTn>
                                        <p:tgtEl>
                                          <p:spTgt spid="1532"/>
                                        </p:tgtEl>
                                        <p:attrNameLst>
                                          <p:attrName>style.visibility</p:attrName>
                                        </p:attrNameLst>
                                      </p:cBhvr>
                                      <p:to>
                                        <p:strVal val="visible"/>
                                      </p:to>
                                    </p:set>
                                    <p:animEffect transition="in" filter="fade">
                                      <p:cBhvr>
                                        <p:cTn id="406" dur="500"/>
                                        <p:tgtEl>
                                          <p:spTgt spid="1532"/>
                                        </p:tgtEl>
                                      </p:cBhvr>
                                    </p:animEffect>
                                  </p:childTnLst>
                                </p:cTn>
                              </p:par>
                              <p:par>
                                <p:cTn id="407" presetID="10" presetClass="entr" presetSubtype="0" fill="hold" nodeType="withEffect">
                                  <p:stCondLst>
                                    <p:cond delay="0"/>
                                  </p:stCondLst>
                                  <p:childTnLst>
                                    <p:set>
                                      <p:cBhvr>
                                        <p:cTn id="408" dur="1" fill="hold">
                                          <p:stCondLst>
                                            <p:cond delay="0"/>
                                          </p:stCondLst>
                                        </p:cTn>
                                        <p:tgtEl>
                                          <p:spTgt spid="1533"/>
                                        </p:tgtEl>
                                        <p:attrNameLst>
                                          <p:attrName>style.visibility</p:attrName>
                                        </p:attrNameLst>
                                      </p:cBhvr>
                                      <p:to>
                                        <p:strVal val="visible"/>
                                      </p:to>
                                    </p:set>
                                    <p:animEffect transition="in" filter="fade">
                                      <p:cBhvr>
                                        <p:cTn id="409" dur="500"/>
                                        <p:tgtEl>
                                          <p:spTgt spid="1533"/>
                                        </p:tgtEl>
                                      </p:cBhvr>
                                    </p:animEffect>
                                  </p:childTnLst>
                                </p:cTn>
                              </p:par>
                              <p:par>
                                <p:cTn id="410" presetID="10" presetClass="entr" presetSubtype="0" fill="hold" nodeType="withEffect">
                                  <p:stCondLst>
                                    <p:cond delay="0"/>
                                  </p:stCondLst>
                                  <p:childTnLst>
                                    <p:set>
                                      <p:cBhvr>
                                        <p:cTn id="411" dur="1" fill="hold">
                                          <p:stCondLst>
                                            <p:cond delay="0"/>
                                          </p:stCondLst>
                                        </p:cTn>
                                        <p:tgtEl>
                                          <p:spTgt spid="1534"/>
                                        </p:tgtEl>
                                        <p:attrNameLst>
                                          <p:attrName>style.visibility</p:attrName>
                                        </p:attrNameLst>
                                      </p:cBhvr>
                                      <p:to>
                                        <p:strVal val="visible"/>
                                      </p:to>
                                    </p:set>
                                    <p:animEffect transition="in" filter="fade">
                                      <p:cBhvr>
                                        <p:cTn id="412" dur="500"/>
                                        <p:tgtEl>
                                          <p:spTgt spid="1534"/>
                                        </p:tgtEl>
                                      </p:cBhvr>
                                    </p:animEffect>
                                  </p:childTnLst>
                                </p:cTn>
                              </p:par>
                              <p:par>
                                <p:cTn id="413" presetID="10" presetClass="entr" presetSubtype="0" fill="hold" nodeType="withEffect">
                                  <p:stCondLst>
                                    <p:cond delay="0"/>
                                  </p:stCondLst>
                                  <p:childTnLst>
                                    <p:set>
                                      <p:cBhvr>
                                        <p:cTn id="414" dur="1" fill="hold">
                                          <p:stCondLst>
                                            <p:cond delay="0"/>
                                          </p:stCondLst>
                                        </p:cTn>
                                        <p:tgtEl>
                                          <p:spTgt spid="1535"/>
                                        </p:tgtEl>
                                        <p:attrNameLst>
                                          <p:attrName>style.visibility</p:attrName>
                                        </p:attrNameLst>
                                      </p:cBhvr>
                                      <p:to>
                                        <p:strVal val="visible"/>
                                      </p:to>
                                    </p:set>
                                    <p:animEffect transition="in" filter="fade">
                                      <p:cBhvr>
                                        <p:cTn id="415" dur="500"/>
                                        <p:tgtEl>
                                          <p:spTgt spid="1535"/>
                                        </p:tgtEl>
                                      </p:cBhvr>
                                    </p:animEffect>
                                  </p:childTnLst>
                                </p:cTn>
                              </p:par>
                              <p:par>
                                <p:cTn id="416" presetID="10" presetClass="entr" presetSubtype="0" fill="hold" nodeType="withEffect">
                                  <p:stCondLst>
                                    <p:cond delay="0"/>
                                  </p:stCondLst>
                                  <p:childTnLst>
                                    <p:set>
                                      <p:cBhvr>
                                        <p:cTn id="417" dur="1" fill="hold">
                                          <p:stCondLst>
                                            <p:cond delay="0"/>
                                          </p:stCondLst>
                                        </p:cTn>
                                        <p:tgtEl>
                                          <p:spTgt spid="1536"/>
                                        </p:tgtEl>
                                        <p:attrNameLst>
                                          <p:attrName>style.visibility</p:attrName>
                                        </p:attrNameLst>
                                      </p:cBhvr>
                                      <p:to>
                                        <p:strVal val="visible"/>
                                      </p:to>
                                    </p:set>
                                    <p:animEffect transition="in" filter="fade">
                                      <p:cBhvr>
                                        <p:cTn id="418" dur="500"/>
                                        <p:tgtEl>
                                          <p:spTgt spid="1536"/>
                                        </p:tgtEl>
                                      </p:cBhvr>
                                    </p:animEffect>
                                  </p:childTnLst>
                                </p:cTn>
                              </p:par>
                              <p:par>
                                <p:cTn id="419" presetID="10" presetClass="entr" presetSubtype="0" fill="hold" nodeType="withEffect">
                                  <p:stCondLst>
                                    <p:cond delay="0"/>
                                  </p:stCondLst>
                                  <p:childTnLst>
                                    <p:set>
                                      <p:cBhvr>
                                        <p:cTn id="420" dur="1" fill="hold">
                                          <p:stCondLst>
                                            <p:cond delay="0"/>
                                          </p:stCondLst>
                                        </p:cTn>
                                        <p:tgtEl>
                                          <p:spTgt spid="1537"/>
                                        </p:tgtEl>
                                        <p:attrNameLst>
                                          <p:attrName>style.visibility</p:attrName>
                                        </p:attrNameLst>
                                      </p:cBhvr>
                                      <p:to>
                                        <p:strVal val="visible"/>
                                      </p:to>
                                    </p:set>
                                    <p:animEffect transition="in" filter="fade">
                                      <p:cBhvr>
                                        <p:cTn id="421" dur="500"/>
                                        <p:tgtEl>
                                          <p:spTgt spid="1537"/>
                                        </p:tgtEl>
                                      </p:cBhvr>
                                    </p:animEffect>
                                  </p:childTnLst>
                                </p:cTn>
                              </p:par>
                              <p:par>
                                <p:cTn id="422" presetID="10" presetClass="entr" presetSubtype="0" fill="hold" nodeType="withEffect">
                                  <p:stCondLst>
                                    <p:cond delay="0"/>
                                  </p:stCondLst>
                                  <p:childTnLst>
                                    <p:set>
                                      <p:cBhvr>
                                        <p:cTn id="423" dur="1" fill="hold">
                                          <p:stCondLst>
                                            <p:cond delay="0"/>
                                          </p:stCondLst>
                                        </p:cTn>
                                        <p:tgtEl>
                                          <p:spTgt spid="1538"/>
                                        </p:tgtEl>
                                        <p:attrNameLst>
                                          <p:attrName>style.visibility</p:attrName>
                                        </p:attrNameLst>
                                      </p:cBhvr>
                                      <p:to>
                                        <p:strVal val="visible"/>
                                      </p:to>
                                    </p:set>
                                    <p:animEffect transition="in" filter="fade">
                                      <p:cBhvr>
                                        <p:cTn id="424" dur="500"/>
                                        <p:tgtEl>
                                          <p:spTgt spid="1538"/>
                                        </p:tgtEl>
                                      </p:cBhvr>
                                    </p:animEffect>
                                  </p:childTnLst>
                                </p:cTn>
                              </p:par>
                              <p:par>
                                <p:cTn id="425" presetID="10" presetClass="entr" presetSubtype="0" fill="hold" nodeType="withEffect">
                                  <p:stCondLst>
                                    <p:cond delay="0"/>
                                  </p:stCondLst>
                                  <p:childTnLst>
                                    <p:set>
                                      <p:cBhvr>
                                        <p:cTn id="426" dur="1" fill="hold">
                                          <p:stCondLst>
                                            <p:cond delay="0"/>
                                          </p:stCondLst>
                                        </p:cTn>
                                        <p:tgtEl>
                                          <p:spTgt spid="1539"/>
                                        </p:tgtEl>
                                        <p:attrNameLst>
                                          <p:attrName>style.visibility</p:attrName>
                                        </p:attrNameLst>
                                      </p:cBhvr>
                                      <p:to>
                                        <p:strVal val="visible"/>
                                      </p:to>
                                    </p:set>
                                    <p:animEffect transition="in" filter="fade">
                                      <p:cBhvr>
                                        <p:cTn id="427" dur="500"/>
                                        <p:tgtEl>
                                          <p:spTgt spid="1539"/>
                                        </p:tgtEl>
                                      </p:cBhvr>
                                    </p:animEffect>
                                  </p:childTnLst>
                                </p:cTn>
                              </p:par>
                              <p:par>
                                <p:cTn id="428" presetID="10" presetClass="entr" presetSubtype="0" fill="hold" grpId="0" nodeType="withEffect">
                                  <p:stCondLst>
                                    <p:cond delay="0"/>
                                  </p:stCondLst>
                                  <p:childTnLst>
                                    <p:set>
                                      <p:cBhvr>
                                        <p:cTn id="429" dur="1" fill="hold">
                                          <p:stCondLst>
                                            <p:cond delay="0"/>
                                          </p:stCondLst>
                                        </p:cTn>
                                        <p:tgtEl>
                                          <p:spTgt spid="1541"/>
                                        </p:tgtEl>
                                        <p:attrNameLst>
                                          <p:attrName>style.visibility</p:attrName>
                                        </p:attrNameLst>
                                      </p:cBhvr>
                                      <p:to>
                                        <p:strVal val="visible"/>
                                      </p:to>
                                    </p:set>
                                    <p:animEffect transition="in" filter="fade">
                                      <p:cBhvr>
                                        <p:cTn id="430" dur="500"/>
                                        <p:tgtEl>
                                          <p:spTgt spid="1541"/>
                                        </p:tgtEl>
                                      </p:cBhvr>
                                    </p:animEffect>
                                  </p:childTnLst>
                                </p:cTn>
                              </p:par>
                              <p:par>
                                <p:cTn id="431" presetID="10" presetClass="entr" presetSubtype="0" fill="hold" nodeType="withEffect">
                                  <p:stCondLst>
                                    <p:cond delay="0"/>
                                  </p:stCondLst>
                                  <p:childTnLst>
                                    <p:set>
                                      <p:cBhvr>
                                        <p:cTn id="432" dur="1" fill="hold">
                                          <p:stCondLst>
                                            <p:cond delay="0"/>
                                          </p:stCondLst>
                                        </p:cTn>
                                        <p:tgtEl>
                                          <p:spTgt spid="1527"/>
                                        </p:tgtEl>
                                        <p:attrNameLst>
                                          <p:attrName>style.visibility</p:attrName>
                                        </p:attrNameLst>
                                      </p:cBhvr>
                                      <p:to>
                                        <p:strVal val="visible"/>
                                      </p:to>
                                    </p:set>
                                    <p:animEffect transition="in" filter="fade">
                                      <p:cBhvr>
                                        <p:cTn id="433" dur="500"/>
                                        <p:tgtEl>
                                          <p:spTgt spid="1527"/>
                                        </p:tgtEl>
                                      </p:cBhvr>
                                    </p:animEffect>
                                  </p:childTnLst>
                                </p:cTn>
                              </p:par>
                              <p:par>
                                <p:cTn id="434" presetID="10" presetClass="entr" presetSubtype="0" fill="hold" grpId="0" nodeType="withEffect">
                                  <p:stCondLst>
                                    <p:cond delay="0"/>
                                  </p:stCondLst>
                                  <p:childTnLst>
                                    <p:set>
                                      <p:cBhvr>
                                        <p:cTn id="435" dur="1" fill="hold">
                                          <p:stCondLst>
                                            <p:cond delay="0"/>
                                          </p:stCondLst>
                                        </p:cTn>
                                        <p:tgtEl>
                                          <p:spTgt spid="1540"/>
                                        </p:tgtEl>
                                        <p:attrNameLst>
                                          <p:attrName>style.visibility</p:attrName>
                                        </p:attrNameLst>
                                      </p:cBhvr>
                                      <p:to>
                                        <p:strVal val="visible"/>
                                      </p:to>
                                    </p:set>
                                    <p:animEffect transition="in" filter="fade">
                                      <p:cBhvr>
                                        <p:cTn id="436" dur="500"/>
                                        <p:tgtEl>
                                          <p:spTgt spid="1540"/>
                                        </p:tgtEl>
                                      </p:cBhvr>
                                    </p:animEffect>
                                  </p:childTnLst>
                                </p:cTn>
                              </p:par>
                              <p:par>
                                <p:cTn id="437" presetID="10" presetClass="entr" presetSubtype="0" fill="hold" grpId="0" nodeType="withEffect">
                                  <p:stCondLst>
                                    <p:cond delay="0"/>
                                  </p:stCondLst>
                                  <p:childTnLst>
                                    <p:set>
                                      <p:cBhvr>
                                        <p:cTn id="438" dur="1" fill="hold">
                                          <p:stCondLst>
                                            <p:cond delay="0"/>
                                          </p:stCondLst>
                                        </p:cTn>
                                        <p:tgtEl>
                                          <p:spTgt spid="1582"/>
                                        </p:tgtEl>
                                        <p:attrNameLst>
                                          <p:attrName>style.visibility</p:attrName>
                                        </p:attrNameLst>
                                      </p:cBhvr>
                                      <p:to>
                                        <p:strVal val="visible"/>
                                      </p:to>
                                    </p:set>
                                    <p:animEffect transition="in" filter="fade">
                                      <p:cBhvr>
                                        <p:cTn id="439" dur="500"/>
                                        <p:tgtEl>
                                          <p:spTgt spid="1582"/>
                                        </p:tgtEl>
                                      </p:cBhvr>
                                    </p:animEffect>
                                  </p:childTnLst>
                                </p:cTn>
                              </p:par>
                              <p:par>
                                <p:cTn id="440" presetID="10" presetClass="entr" presetSubtype="0" fill="hold" grpId="0" nodeType="withEffect">
                                  <p:stCondLst>
                                    <p:cond delay="0"/>
                                  </p:stCondLst>
                                  <p:childTnLst>
                                    <p:set>
                                      <p:cBhvr>
                                        <p:cTn id="441" dur="1" fill="hold">
                                          <p:stCondLst>
                                            <p:cond delay="0"/>
                                          </p:stCondLst>
                                        </p:cTn>
                                        <p:tgtEl>
                                          <p:spTgt spid="1592"/>
                                        </p:tgtEl>
                                        <p:attrNameLst>
                                          <p:attrName>style.visibility</p:attrName>
                                        </p:attrNameLst>
                                      </p:cBhvr>
                                      <p:to>
                                        <p:strVal val="visible"/>
                                      </p:to>
                                    </p:set>
                                    <p:animEffect transition="in" filter="fade">
                                      <p:cBhvr>
                                        <p:cTn id="442" dur="500"/>
                                        <p:tgtEl>
                                          <p:spTgt spid="1592"/>
                                        </p:tgtEl>
                                      </p:cBhvr>
                                    </p:animEffect>
                                  </p:childTnLst>
                                </p:cTn>
                              </p:par>
                              <p:par>
                                <p:cTn id="443" presetID="10" presetClass="entr" presetSubtype="0" fill="hold" nodeType="withEffect">
                                  <p:stCondLst>
                                    <p:cond delay="0"/>
                                  </p:stCondLst>
                                  <p:childTnLst>
                                    <p:set>
                                      <p:cBhvr>
                                        <p:cTn id="444" dur="1" fill="hold">
                                          <p:stCondLst>
                                            <p:cond delay="0"/>
                                          </p:stCondLst>
                                        </p:cTn>
                                        <p:tgtEl>
                                          <p:spTgt spid="1596"/>
                                        </p:tgtEl>
                                        <p:attrNameLst>
                                          <p:attrName>style.visibility</p:attrName>
                                        </p:attrNameLst>
                                      </p:cBhvr>
                                      <p:to>
                                        <p:strVal val="visible"/>
                                      </p:to>
                                    </p:set>
                                    <p:animEffect transition="in" filter="fade">
                                      <p:cBhvr>
                                        <p:cTn id="445" dur="500"/>
                                        <p:tgtEl>
                                          <p:spTgt spid="1596"/>
                                        </p:tgtEl>
                                      </p:cBhvr>
                                    </p:animEffect>
                                  </p:childTnLst>
                                </p:cTn>
                              </p:par>
                              <p:par>
                                <p:cTn id="446" presetID="10" presetClass="entr" presetSubtype="0" fill="hold" grpId="0" nodeType="withEffect">
                                  <p:stCondLst>
                                    <p:cond delay="0"/>
                                  </p:stCondLst>
                                  <p:childTnLst>
                                    <p:set>
                                      <p:cBhvr>
                                        <p:cTn id="447" dur="1" fill="hold">
                                          <p:stCondLst>
                                            <p:cond delay="0"/>
                                          </p:stCondLst>
                                        </p:cTn>
                                        <p:tgtEl>
                                          <p:spTgt spid="1598"/>
                                        </p:tgtEl>
                                        <p:attrNameLst>
                                          <p:attrName>style.visibility</p:attrName>
                                        </p:attrNameLst>
                                      </p:cBhvr>
                                      <p:to>
                                        <p:strVal val="visible"/>
                                      </p:to>
                                    </p:set>
                                    <p:animEffect transition="in" filter="fade">
                                      <p:cBhvr>
                                        <p:cTn id="448" dur="500"/>
                                        <p:tgtEl>
                                          <p:spTgt spid="1598"/>
                                        </p:tgtEl>
                                      </p:cBhvr>
                                    </p:animEffect>
                                  </p:childTnLst>
                                </p:cTn>
                              </p:par>
                              <p:par>
                                <p:cTn id="449" presetID="10" presetClass="entr" presetSubtype="0" fill="hold" nodeType="withEffect">
                                  <p:stCondLst>
                                    <p:cond delay="0"/>
                                  </p:stCondLst>
                                  <p:childTnLst>
                                    <p:set>
                                      <p:cBhvr>
                                        <p:cTn id="450" dur="1" fill="hold">
                                          <p:stCondLst>
                                            <p:cond delay="0"/>
                                          </p:stCondLst>
                                        </p:cTn>
                                        <p:tgtEl>
                                          <p:spTgt spid="1612"/>
                                        </p:tgtEl>
                                        <p:attrNameLst>
                                          <p:attrName>style.visibility</p:attrName>
                                        </p:attrNameLst>
                                      </p:cBhvr>
                                      <p:to>
                                        <p:strVal val="visible"/>
                                      </p:to>
                                    </p:set>
                                    <p:animEffect transition="in" filter="fade">
                                      <p:cBhvr>
                                        <p:cTn id="451" dur="500"/>
                                        <p:tgtEl>
                                          <p:spTgt spid="1612"/>
                                        </p:tgtEl>
                                      </p:cBhvr>
                                    </p:animEffect>
                                  </p:childTnLst>
                                </p:cTn>
                              </p:par>
                              <p:par>
                                <p:cTn id="452" presetID="10" presetClass="entr" presetSubtype="0" fill="hold" grpId="0" nodeType="withEffect">
                                  <p:stCondLst>
                                    <p:cond delay="0"/>
                                  </p:stCondLst>
                                  <p:childTnLst>
                                    <p:set>
                                      <p:cBhvr>
                                        <p:cTn id="453" dur="1" fill="hold">
                                          <p:stCondLst>
                                            <p:cond delay="0"/>
                                          </p:stCondLst>
                                        </p:cTn>
                                        <p:tgtEl>
                                          <p:spTgt spid="1621"/>
                                        </p:tgtEl>
                                        <p:attrNameLst>
                                          <p:attrName>style.visibility</p:attrName>
                                        </p:attrNameLst>
                                      </p:cBhvr>
                                      <p:to>
                                        <p:strVal val="visible"/>
                                      </p:to>
                                    </p:set>
                                    <p:animEffect transition="in" filter="fade">
                                      <p:cBhvr>
                                        <p:cTn id="454" dur="500"/>
                                        <p:tgtEl>
                                          <p:spTgt spid="1621"/>
                                        </p:tgtEl>
                                      </p:cBhvr>
                                    </p:animEffect>
                                  </p:childTnLst>
                                </p:cTn>
                              </p:par>
                              <p:par>
                                <p:cTn id="455" presetID="10" presetClass="entr" presetSubtype="0" fill="hold" grpId="0" nodeType="withEffect">
                                  <p:stCondLst>
                                    <p:cond delay="0"/>
                                  </p:stCondLst>
                                  <p:childTnLst>
                                    <p:set>
                                      <p:cBhvr>
                                        <p:cTn id="456" dur="1" fill="hold">
                                          <p:stCondLst>
                                            <p:cond delay="0"/>
                                          </p:stCondLst>
                                        </p:cTn>
                                        <p:tgtEl>
                                          <p:spTgt spid="1628"/>
                                        </p:tgtEl>
                                        <p:attrNameLst>
                                          <p:attrName>style.visibility</p:attrName>
                                        </p:attrNameLst>
                                      </p:cBhvr>
                                      <p:to>
                                        <p:strVal val="visible"/>
                                      </p:to>
                                    </p:set>
                                    <p:animEffect transition="in" filter="fade">
                                      <p:cBhvr>
                                        <p:cTn id="457" dur="500"/>
                                        <p:tgtEl>
                                          <p:spTgt spid="1628"/>
                                        </p:tgtEl>
                                      </p:cBhvr>
                                    </p:animEffect>
                                  </p:childTnLst>
                                </p:cTn>
                              </p:par>
                              <p:par>
                                <p:cTn id="458" presetID="10" presetClass="entr" presetSubtype="0" fill="hold" grpId="0" nodeType="withEffect">
                                  <p:stCondLst>
                                    <p:cond delay="0"/>
                                  </p:stCondLst>
                                  <p:childTnLst>
                                    <p:set>
                                      <p:cBhvr>
                                        <p:cTn id="459" dur="1" fill="hold">
                                          <p:stCondLst>
                                            <p:cond delay="0"/>
                                          </p:stCondLst>
                                        </p:cTn>
                                        <p:tgtEl>
                                          <p:spTgt spid="1208"/>
                                        </p:tgtEl>
                                        <p:attrNameLst>
                                          <p:attrName>style.visibility</p:attrName>
                                        </p:attrNameLst>
                                      </p:cBhvr>
                                      <p:to>
                                        <p:strVal val="visible"/>
                                      </p:to>
                                    </p:set>
                                    <p:animEffect transition="in" filter="fade">
                                      <p:cBhvr>
                                        <p:cTn id="460" dur="500"/>
                                        <p:tgtEl>
                                          <p:spTgt spid="1208"/>
                                        </p:tgtEl>
                                      </p:cBhvr>
                                    </p:animEffect>
                                  </p:childTnLst>
                                </p:cTn>
                              </p:par>
                              <p:par>
                                <p:cTn id="461" presetID="10" presetClass="entr" presetSubtype="0" fill="hold" nodeType="withEffect">
                                  <p:stCondLst>
                                    <p:cond delay="0"/>
                                  </p:stCondLst>
                                  <p:childTnLst>
                                    <p:set>
                                      <p:cBhvr>
                                        <p:cTn id="462" dur="1" fill="hold">
                                          <p:stCondLst>
                                            <p:cond delay="0"/>
                                          </p:stCondLst>
                                        </p:cTn>
                                        <p:tgtEl>
                                          <p:spTgt spid="687"/>
                                        </p:tgtEl>
                                        <p:attrNameLst>
                                          <p:attrName>style.visibility</p:attrName>
                                        </p:attrNameLst>
                                      </p:cBhvr>
                                      <p:to>
                                        <p:strVal val="visible"/>
                                      </p:to>
                                    </p:set>
                                    <p:animEffect transition="in" filter="fade">
                                      <p:cBhvr>
                                        <p:cTn id="463" dur="500"/>
                                        <p:tgtEl>
                                          <p:spTgt spid="687"/>
                                        </p:tgtEl>
                                      </p:cBhvr>
                                    </p:animEffect>
                                  </p:childTnLst>
                                </p:cTn>
                              </p:par>
                              <p:par>
                                <p:cTn id="464" presetID="10" presetClass="entr" presetSubtype="0" fill="hold" grpId="0" nodeType="withEffect">
                                  <p:stCondLst>
                                    <p:cond delay="0"/>
                                  </p:stCondLst>
                                  <p:childTnLst>
                                    <p:set>
                                      <p:cBhvr>
                                        <p:cTn id="465" dur="1" fill="hold">
                                          <p:stCondLst>
                                            <p:cond delay="0"/>
                                          </p:stCondLst>
                                        </p:cTn>
                                        <p:tgtEl>
                                          <p:spTgt spid="1639"/>
                                        </p:tgtEl>
                                        <p:attrNameLst>
                                          <p:attrName>style.visibility</p:attrName>
                                        </p:attrNameLst>
                                      </p:cBhvr>
                                      <p:to>
                                        <p:strVal val="visible"/>
                                      </p:to>
                                    </p:set>
                                    <p:animEffect transition="in" filter="fade">
                                      <p:cBhvr>
                                        <p:cTn id="466" dur="500"/>
                                        <p:tgtEl>
                                          <p:spTgt spid="1639"/>
                                        </p:tgtEl>
                                      </p:cBhvr>
                                    </p:animEffect>
                                  </p:childTnLst>
                                </p:cTn>
                              </p:par>
                              <p:par>
                                <p:cTn id="467" presetID="10" presetClass="entr" presetSubtype="0" fill="hold" nodeType="withEffect">
                                  <p:stCondLst>
                                    <p:cond delay="0"/>
                                  </p:stCondLst>
                                  <p:childTnLst>
                                    <p:set>
                                      <p:cBhvr>
                                        <p:cTn id="468" dur="1" fill="hold">
                                          <p:stCondLst>
                                            <p:cond delay="0"/>
                                          </p:stCondLst>
                                        </p:cTn>
                                        <p:tgtEl>
                                          <p:spTgt spid="453"/>
                                        </p:tgtEl>
                                        <p:attrNameLst>
                                          <p:attrName>style.visibility</p:attrName>
                                        </p:attrNameLst>
                                      </p:cBhvr>
                                      <p:to>
                                        <p:strVal val="visible"/>
                                      </p:to>
                                    </p:set>
                                    <p:animEffect transition="in" filter="fade">
                                      <p:cBhvr>
                                        <p:cTn id="469" dur="500"/>
                                        <p:tgtEl>
                                          <p:spTgt spid="453"/>
                                        </p:tgtEl>
                                      </p:cBhvr>
                                    </p:animEffect>
                                  </p:childTnLst>
                                </p:cTn>
                              </p:par>
                              <p:par>
                                <p:cTn id="470" presetID="10" presetClass="entr" presetSubtype="0" fill="hold" grpId="0" nodeType="withEffect">
                                  <p:stCondLst>
                                    <p:cond delay="0"/>
                                  </p:stCondLst>
                                  <p:childTnLst>
                                    <p:set>
                                      <p:cBhvr>
                                        <p:cTn id="471" dur="1" fill="hold">
                                          <p:stCondLst>
                                            <p:cond delay="0"/>
                                          </p:stCondLst>
                                        </p:cTn>
                                        <p:tgtEl>
                                          <p:spTgt spid="1765"/>
                                        </p:tgtEl>
                                        <p:attrNameLst>
                                          <p:attrName>style.visibility</p:attrName>
                                        </p:attrNameLst>
                                      </p:cBhvr>
                                      <p:to>
                                        <p:strVal val="visible"/>
                                      </p:to>
                                    </p:set>
                                    <p:animEffect transition="in" filter="fade">
                                      <p:cBhvr>
                                        <p:cTn id="472" dur="500"/>
                                        <p:tgtEl>
                                          <p:spTgt spid="1765"/>
                                        </p:tgtEl>
                                      </p:cBhvr>
                                    </p:animEffect>
                                  </p:childTnLst>
                                </p:cTn>
                              </p:par>
                              <p:par>
                                <p:cTn id="473" presetID="10" presetClass="entr" presetSubtype="0" fill="hold" nodeType="withEffect">
                                  <p:stCondLst>
                                    <p:cond delay="0"/>
                                  </p:stCondLst>
                                  <p:childTnLst>
                                    <p:set>
                                      <p:cBhvr>
                                        <p:cTn id="474" dur="1" fill="hold">
                                          <p:stCondLst>
                                            <p:cond delay="0"/>
                                          </p:stCondLst>
                                        </p:cTn>
                                        <p:tgtEl>
                                          <p:spTgt spid="1529"/>
                                        </p:tgtEl>
                                        <p:attrNameLst>
                                          <p:attrName>style.visibility</p:attrName>
                                        </p:attrNameLst>
                                      </p:cBhvr>
                                      <p:to>
                                        <p:strVal val="visible"/>
                                      </p:to>
                                    </p:set>
                                    <p:animEffect transition="in" filter="fade">
                                      <p:cBhvr>
                                        <p:cTn id="475" dur="500"/>
                                        <p:tgtEl>
                                          <p:spTgt spid="1529"/>
                                        </p:tgtEl>
                                      </p:cBhvr>
                                    </p:animEffect>
                                  </p:childTnLst>
                                </p:cTn>
                              </p:par>
                              <p:par>
                                <p:cTn id="476" presetID="10" presetClass="entr" presetSubtype="0" fill="hold" nodeType="withEffect">
                                  <p:stCondLst>
                                    <p:cond delay="0"/>
                                  </p:stCondLst>
                                  <p:childTnLst>
                                    <p:set>
                                      <p:cBhvr>
                                        <p:cTn id="477" dur="1" fill="hold">
                                          <p:stCondLst>
                                            <p:cond delay="0"/>
                                          </p:stCondLst>
                                        </p:cTn>
                                        <p:tgtEl>
                                          <p:spTgt spid="1782"/>
                                        </p:tgtEl>
                                        <p:attrNameLst>
                                          <p:attrName>style.visibility</p:attrName>
                                        </p:attrNameLst>
                                      </p:cBhvr>
                                      <p:to>
                                        <p:strVal val="visible"/>
                                      </p:to>
                                    </p:set>
                                    <p:animEffect transition="in" filter="fade">
                                      <p:cBhvr>
                                        <p:cTn id="478" dur="500"/>
                                        <p:tgtEl>
                                          <p:spTgt spid="1782"/>
                                        </p:tgtEl>
                                      </p:cBhvr>
                                    </p:animEffect>
                                  </p:childTnLst>
                                </p:cTn>
                              </p:par>
                              <p:par>
                                <p:cTn id="479" presetID="10" presetClass="entr" presetSubtype="0" fill="hold" nodeType="withEffect">
                                  <p:stCondLst>
                                    <p:cond delay="0"/>
                                  </p:stCondLst>
                                  <p:childTnLst>
                                    <p:set>
                                      <p:cBhvr>
                                        <p:cTn id="480" dur="1" fill="hold">
                                          <p:stCondLst>
                                            <p:cond delay="0"/>
                                          </p:stCondLst>
                                        </p:cTn>
                                        <p:tgtEl>
                                          <p:spTgt spid="1785"/>
                                        </p:tgtEl>
                                        <p:attrNameLst>
                                          <p:attrName>style.visibility</p:attrName>
                                        </p:attrNameLst>
                                      </p:cBhvr>
                                      <p:to>
                                        <p:strVal val="visible"/>
                                      </p:to>
                                    </p:set>
                                    <p:animEffect transition="in" filter="fade">
                                      <p:cBhvr>
                                        <p:cTn id="481" dur="500"/>
                                        <p:tgtEl>
                                          <p:spTgt spid="1785"/>
                                        </p:tgtEl>
                                      </p:cBhvr>
                                    </p:animEffect>
                                  </p:childTnLst>
                                </p:cTn>
                              </p:par>
                              <p:par>
                                <p:cTn id="482" presetID="10" presetClass="entr" presetSubtype="0" fill="hold" nodeType="withEffect">
                                  <p:stCondLst>
                                    <p:cond delay="0"/>
                                  </p:stCondLst>
                                  <p:childTnLst>
                                    <p:set>
                                      <p:cBhvr>
                                        <p:cTn id="483" dur="1" fill="hold">
                                          <p:stCondLst>
                                            <p:cond delay="0"/>
                                          </p:stCondLst>
                                        </p:cTn>
                                        <p:tgtEl>
                                          <p:spTgt spid="1786"/>
                                        </p:tgtEl>
                                        <p:attrNameLst>
                                          <p:attrName>style.visibility</p:attrName>
                                        </p:attrNameLst>
                                      </p:cBhvr>
                                      <p:to>
                                        <p:strVal val="visible"/>
                                      </p:to>
                                    </p:set>
                                    <p:animEffect transition="in" filter="fade">
                                      <p:cBhvr>
                                        <p:cTn id="484" dur="500"/>
                                        <p:tgtEl>
                                          <p:spTgt spid="1786"/>
                                        </p:tgtEl>
                                      </p:cBhvr>
                                    </p:animEffect>
                                  </p:childTnLst>
                                </p:cTn>
                              </p:par>
                              <p:par>
                                <p:cTn id="485" presetID="10" presetClass="entr" presetSubtype="0" fill="hold" nodeType="withEffect">
                                  <p:stCondLst>
                                    <p:cond delay="0"/>
                                  </p:stCondLst>
                                  <p:childTnLst>
                                    <p:set>
                                      <p:cBhvr>
                                        <p:cTn id="486" dur="1" fill="hold">
                                          <p:stCondLst>
                                            <p:cond delay="0"/>
                                          </p:stCondLst>
                                        </p:cTn>
                                        <p:tgtEl>
                                          <p:spTgt spid="18"/>
                                        </p:tgtEl>
                                        <p:attrNameLst>
                                          <p:attrName>style.visibility</p:attrName>
                                        </p:attrNameLst>
                                      </p:cBhvr>
                                      <p:to>
                                        <p:strVal val="visible"/>
                                      </p:to>
                                    </p:set>
                                    <p:animEffect transition="in" filter="fade">
                                      <p:cBhvr>
                                        <p:cTn id="487" dur="500"/>
                                        <p:tgtEl>
                                          <p:spTgt spid="18"/>
                                        </p:tgtEl>
                                      </p:cBhvr>
                                    </p:animEffect>
                                  </p:childTnLst>
                                </p:cTn>
                              </p:par>
                              <p:par>
                                <p:cTn id="488" presetID="10" presetClass="entr" presetSubtype="0" fill="hold" nodeType="withEffect">
                                  <p:stCondLst>
                                    <p:cond delay="0"/>
                                  </p:stCondLst>
                                  <p:childTnLst>
                                    <p:set>
                                      <p:cBhvr>
                                        <p:cTn id="489" dur="1" fill="hold">
                                          <p:stCondLst>
                                            <p:cond delay="0"/>
                                          </p:stCondLst>
                                        </p:cTn>
                                        <p:tgtEl>
                                          <p:spTgt spid="1773"/>
                                        </p:tgtEl>
                                        <p:attrNameLst>
                                          <p:attrName>style.visibility</p:attrName>
                                        </p:attrNameLst>
                                      </p:cBhvr>
                                      <p:to>
                                        <p:strVal val="visible"/>
                                      </p:to>
                                    </p:set>
                                    <p:animEffect transition="in" filter="fade">
                                      <p:cBhvr>
                                        <p:cTn id="490" dur="500"/>
                                        <p:tgtEl>
                                          <p:spTgt spid="1773"/>
                                        </p:tgtEl>
                                      </p:cBhvr>
                                    </p:animEffect>
                                  </p:childTnLst>
                                </p:cTn>
                              </p:par>
                              <p:par>
                                <p:cTn id="491" presetID="10" presetClass="entr" presetSubtype="0" fill="hold" grpId="0" nodeType="withEffect">
                                  <p:stCondLst>
                                    <p:cond delay="0"/>
                                  </p:stCondLst>
                                  <p:childTnLst>
                                    <p:set>
                                      <p:cBhvr>
                                        <p:cTn id="492" dur="1" fill="hold">
                                          <p:stCondLst>
                                            <p:cond delay="0"/>
                                          </p:stCondLst>
                                        </p:cTn>
                                        <p:tgtEl>
                                          <p:spTgt spid="1802"/>
                                        </p:tgtEl>
                                        <p:attrNameLst>
                                          <p:attrName>style.visibility</p:attrName>
                                        </p:attrNameLst>
                                      </p:cBhvr>
                                      <p:to>
                                        <p:strVal val="visible"/>
                                      </p:to>
                                    </p:set>
                                    <p:animEffect transition="in" filter="fade">
                                      <p:cBhvr>
                                        <p:cTn id="493" dur="500"/>
                                        <p:tgtEl>
                                          <p:spTgt spid="1802"/>
                                        </p:tgtEl>
                                      </p:cBhvr>
                                    </p:animEffect>
                                  </p:childTnLst>
                                </p:cTn>
                              </p:par>
                              <p:par>
                                <p:cTn id="494" presetID="10" presetClass="entr" presetSubtype="0" fill="hold" nodeType="withEffect">
                                  <p:stCondLst>
                                    <p:cond delay="0"/>
                                  </p:stCondLst>
                                  <p:childTnLst>
                                    <p:set>
                                      <p:cBhvr>
                                        <p:cTn id="495" dur="1" fill="hold">
                                          <p:stCondLst>
                                            <p:cond delay="0"/>
                                          </p:stCondLst>
                                        </p:cTn>
                                        <p:tgtEl>
                                          <p:spTgt spid="1804"/>
                                        </p:tgtEl>
                                        <p:attrNameLst>
                                          <p:attrName>style.visibility</p:attrName>
                                        </p:attrNameLst>
                                      </p:cBhvr>
                                      <p:to>
                                        <p:strVal val="visible"/>
                                      </p:to>
                                    </p:set>
                                    <p:animEffect transition="in" filter="fade">
                                      <p:cBhvr>
                                        <p:cTn id="496" dur="500"/>
                                        <p:tgtEl>
                                          <p:spTgt spid="1804"/>
                                        </p:tgtEl>
                                      </p:cBhvr>
                                    </p:animEffect>
                                  </p:childTnLst>
                                </p:cTn>
                              </p:par>
                              <p:par>
                                <p:cTn id="497" presetID="10" presetClass="entr" presetSubtype="0" fill="hold" nodeType="withEffect">
                                  <p:stCondLst>
                                    <p:cond delay="0"/>
                                  </p:stCondLst>
                                  <p:childTnLst>
                                    <p:set>
                                      <p:cBhvr>
                                        <p:cTn id="498" dur="1" fill="hold">
                                          <p:stCondLst>
                                            <p:cond delay="0"/>
                                          </p:stCondLst>
                                        </p:cTn>
                                        <p:tgtEl>
                                          <p:spTgt spid="1811"/>
                                        </p:tgtEl>
                                        <p:attrNameLst>
                                          <p:attrName>style.visibility</p:attrName>
                                        </p:attrNameLst>
                                      </p:cBhvr>
                                      <p:to>
                                        <p:strVal val="visible"/>
                                      </p:to>
                                    </p:set>
                                    <p:animEffect transition="in" filter="fade">
                                      <p:cBhvr>
                                        <p:cTn id="499" dur="500"/>
                                        <p:tgtEl>
                                          <p:spTgt spid="1811"/>
                                        </p:tgtEl>
                                      </p:cBhvr>
                                    </p:animEffect>
                                  </p:childTnLst>
                                </p:cTn>
                              </p:par>
                              <p:par>
                                <p:cTn id="500" presetID="10" presetClass="entr" presetSubtype="0" fill="hold" nodeType="withEffect">
                                  <p:stCondLst>
                                    <p:cond delay="0"/>
                                  </p:stCondLst>
                                  <p:childTnLst>
                                    <p:set>
                                      <p:cBhvr>
                                        <p:cTn id="501" dur="1" fill="hold">
                                          <p:stCondLst>
                                            <p:cond delay="0"/>
                                          </p:stCondLst>
                                        </p:cTn>
                                        <p:tgtEl>
                                          <p:spTgt spid="1818"/>
                                        </p:tgtEl>
                                        <p:attrNameLst>
                                          <p:attrName>style.visibility</p:attrName>
                                        </p:attrNameLst>
                                      </p:cBhvr>
                                      <p:to>
                                        <p:strVal val="visible"/>
                                      </p:to>
                                    </p:set>
                                    <p:animEffect transition="in" filter="fade">
                                      <p:cBhvr>
                                        <p:cTn id="502" dur="500"/>
                                        <p:tgtEl>
                                          <p:spTgt spid="1818"/>
                                        </p:tgtEl>
                                      </p:cBhvr>
                                    </p:animEffect>
                                  </p:childTnLst>
                                </p:cTn>
                              </p:par>
                              <p:par>
                                <p:cTn id="503" presetID="10" presetClass="entr" presetSubtype="0" fill="hold" nodeType="withEffect">
                                  <p:stCondLst>
                                    <p:cond delay="0"/>
                                  </p:stCondLst>
                                  <p:childTnLst>
                                    <p:set>
                                      <p:cBhvr>
                                        <p:cTn id="504" dur="1" fill="hold">
                                          <p:stCondLst>
                                            <p:cond delay="0"/>
                                          </p:stCondLst>
                                        </p:cTn>
                                        <p:tgtEl>
                                          <p:spTgt spid="1852"/>
                                        </p:tgtEl>
                                        <p:attrNameLst>
                                          <p:attrName>style.visibility</p:attrName>
                                        </p:attrNameLst>
                                      </p:cBhvr>
                                      <p:to>
                                        <p:strVal val="visible"/>
                                      </p:to>
                                    </p:set>
                                    <p:animEffect transition="in" filter="fade">
                                      <p:cBhvr>
                                        <p:cTn id="505" dur="500"/>
                                        <p:tgtEl>
                                          <p:spTgt spid="1852"/>
                                        </p:tgtEl>
                                      </p:cBhvr>
                                    </p:animEffect>
                                  </p:childTnLst>
                                </p:cTn>
                              </p:par>
                              <p:par>
                                <p:cTn id="506" presetID="10" presetClass="entr" presetSubtype="0" fill="hold" nodeType="withEffect">
                                  <p:stCondLst>
                                    <p:cond delay="0"/>
                                  </p:stCondLst>
                                  <p:childTnLst>
                                    <p:set>
                                      <p:cBhvr>
                                        <p:cTn id="507" dur="1" fill="hold">
                                          <p:stCondLst>
                                            <p:cond delay="0"/>
                                          </p:stCondLst>
                                        </p:cTn>
                                        <p:tgtEl>
                                          <p:spTgt spid="1861"/>
                                        </p:tgtEl>
                                        <p:attrNameLst>
                                          <p:attrName>style.visibility</p:attrName>
                                        </p:attrNameLst>
                                      </p:cBhvr>
                                      <p:to>
                                        <p:strVal val="visible"/>
                                      </p:to>
                                    </p:set>
                                    <p:animEffect transition="in" filter="fade">
                                      <p:cBhvr>
                                        <p:cTn id="508" dur="500"/>
                                        <p:tgtEl>
                                          <p:spTgt spid="1861"/>
                                        </p:tgtEl>
                                      </p:cBhvr>
                                    </p:animEffect>
                                  </p:childTnLst>
                                </p:cTn>
                              </p:par>
                              <p:par>
                                <p:cTn id="509" presetID="10" presetClass="entr" presetSubtype="0" fill="hold" nodeType="withEffect">
                                  <p:stCondLst>
                                    <p:cond delay="0"/>
                                  </p:stCondLst>
                                  <p:childTnLst>
                                    <p:set>
                                      <p:cBhvr>
                                        <p:cTn id="510" dur="1" fill="hold">
                                          <p:stCondLst>
                                            <p:cond delay="0"/>
                                          </p:stCondLst>
                                        </p:cTn>
                                        <p:tgtEl>
                                          <p:spTgt spid="1866"/>
                                        </p:tgtEl>
                                        <p:attrNameLst>
                                          <p:attrName>style.visibility</p:attrName>
                                        </p:attrNameLst>
                                      </p:cBhvr>
                                      <p:to>
                                        <p:strVal val="visible"/>
                                      </p:to>
                                    </p:set>
                                    <p:animEffect transition="in" filter="fade">
                                      <p:cBhvr>
                                        <p:cTn id="511" dur="500"/>
                                        <p:tgtEl>
                                          <p:spTgt spid="1866"/>
                                        </p:tgtEl>
                                      </p:cBhvr>
                                    </p:animEffect>
                                  </p:childTnLst>
                                </p:cTn>
                              </p:par>
                              <p:par>
                                <p:cTn id="512" presetID="10" presetClass="entr" presetSubtype="0" fill="hold" nodeType="withEffect">
                                  <p:stCondLst>
                                    <p:cond delay="0"/>
                                  </p:stCondLst>
                                  <p:childTnLst>
                                    <p:set>
                                      <p:cBhvr>
                                        <p:cTn id="513" dur="1" fill="hold">
                                          <p:stCondLst>
                                            <p:cond delay="0"/>
                                          </p:stCondLst>
                                        </p:cTn>
                                        <p:tgtEl>
                                          <p:spTgt spid="1884"/>
                                        </p:tgtEl>
                                        <p:attrNameLst>
                                          <p:attrName>style.visibility</p:attrName>
                                        </p:attrNameLst>
                                      </p:cBhvr>
                                      <p:to>
                                        <p:strVal val="visible"/>
                                      </p:to>
                                    </p:set>
                                    <p:animEffect transition="in" filter="fade">
                                      <p:cBhvr>
                                        <p:cTn id="514" dur="500"/>
                                        <p:tgtEl>
                                          <p:spTgt spid="1884"/>
                                        </p:tgtEl>
                                      </p:cBhvr>
                                    </p:animEffect>
                                  </p:childTnLst>
                                </p:cTn>
                              </p:par>
                              <p:par>
                                <p:cTn id="515" presetID="10" presetClass="entr" presetSubtype="0" fill="hold" nodeType="withEffect">
                                  <p:stCondLst>
                                    <p:cond delay="0"/>
                                  </p:stCondLst>
                                  <p:childTnLst>
                                    <p:set>
                                      <p:cBhvr>
                                        <p:cTn id="516" dur="1" fill="hold">
                                          <p:stCondLst>
                                            <p:cond delay="0"/>
                                          </p:stCondLst>
                                        </p:cTn>
                                        <p:tgtEl>
                                          <p:spTgt spid="1888"/>
                                        </p:tgtEl>
                                        <p:attrNameLst>
                                          <p:attrName>style.visibility</p:attrName>
                                        </p:attrNameLst>
                                      </p:cBhvr>
                                      <p:to>
                                        <p:strVal val="visible"/>
                                      </p:to>
                                    </p:set>
                                    <p:animEffect transition="in" filter="fade">
                                      <p:cBhvr>
                                        <p:cTn id="517" dur="500"/>
                                        <p:tgtEl>
                                          <p:spTgt spid="1888"/>
                                        </p:tgtEl>
                                      </p:cBhvr>
                                    </p:animEffect>
                                  </p:childTnLst>
                                </p:cTn>
                              </p:par>
                              <p:par>
                                <p:cTn id="518" presetID="10" presetClass="entr" presetSubtype="0" fill="hold" nodeType="withEffect">
                                  <p:stCondLst>
                                    <p:cond delay="0"/>
                                  </p:stCondLst>
                                  <p:childTnLst>
                                    <p:set>
                                      <p:cBhvr>
                                        <p:cTn id="519" dur="1" fill="hold">
                                          <p:stCondLst>
                                            <p:cond delay="0"/>
                                          </p:stCondLst>
                                        </p:cTn>
                                        <p:tgtEl>
                                          <p:spTgt spid="1891"/>
                                        </p:tgtEl>
                                        <p:attrNameLst>
                                          <p:attrName>style.visibility</p:attrName>
                                        </p:attrNameLst>
                                      </p:cBhvr>
                                      <p:to>
                                        <p:strVal val="visible"/>
                                      </p:to>
                                    </p:set>
                                    <p:animEffect transition="in" filter="fade">
                                      <p:cBhvr>
                                        <p:cTn id="520" dur="500"/>
                                        <p:tgtEl>
                                          <p:spTgt spid="1891"/>
                                        </p:tgtEl>
                                      </p:cBhvr>
                                    </p:animEffect>
                                  </p:childTnLst>
                                </p:cTn>
                              </p:par>
                              <p:par>
                                <p:cTn id="521" presetID="10" presetClass="entr" presetSubtype="0" fill="hold" grpId="0" nodeType="withEffect">
                                  <p:stCondLst>
                                    <p:cond delay="0"/>
                                  </p:stCondLst>
                                  <p:childTnLst>
                                    <p:set>
                                      <p:cBhvr>
                                        <p:cTn id="522" dur="1" fill="hold">
                                          <p:stCondLst>
                                            <p:cond delay="0"/>
                                          </p:stCondLst>
                                        </p:cTn>
                                        <p:tgtEl>
                                          <p:spTgt spid="1896"/>
                                        </p:tgtEl>
                                        <p:attrNameLst>
                                          <p:attrName>style.visibility</p:attrName>
                                        </p:attrNameLst>
                                      </p:cBhvr>
                                      <p:to>
                                        <p:strVal val="visible"/>
                                      </p:to>
                                    </p:set>
                                    <p:animEffect transition="in" filter="fade">
                                      <p:cBhvr>
                                        <p:cTn id="523" dur="500"/>
                                        <p:tgtEl>
                                          <p:spTgt spid="1896"/>
                                        </p:tgtEl>
                                      </p:cBhvr>
                                    </p:animEffect>
                                  </p:childTnLst>
                                </p:cTn>
                              </p:par>
                              <p:par>
                                <p:cTn id="524" presetID="10" presetClass="entr" presetSubtype="0" fill="hold" nodeType="withEffect">
                                  <p:stCondLst>
                                    <p:cond delay="0"/>
                                  </p:stCondLst>
                                  <p:childTnLst>
                                    <p:set>
                                      <p:cBhvr>
                                        <p:cTn id="525" dur="1" fill="hold">
                                          <p:stCondLst>
                                            <p:cond delay="0"/>
                                          </p:stCondLst>
                                        </p:cTn>
                                        <p:tgtEl>
                                          <p:spTgt spid="880"/>
                                        </p:tgtEl>
                                        <p:attrNameLst>
                                          <p:attrName>style.visibility</p:attrName>
                                        </p:attrNameLst>
                                      </p:cBhvr>
                                      <p:to>
                                        <p:strVal val="visible"/>
                                      </p:to>
                                    </p:set>
                                    <p:animEffect transition="in" filter="fade">
                                      <p:cBhvr>
                                        <p:cTn id="526" dur="500"/>
                                        <p:tgtEl>
                                          <p:spTgt spid="880"/>
                                        </p:tgtEl>
                                      </p:cBhvr>
                                    </p:animEffect>
                                  </p:childTnLst>
                                </p:cTn>
                              </p:par>
                              <p:par>
                                <p:cTn id="527" presetID="10" presetClass="entr" presetSubtype="0" fill="hold" nodeType="withEffect">
                                  <p:stCondLst>
                                    <p:cond delay="0"/>
                                  </p:stCondLst>
                                  <p:childTnLst>
                                    <p:set>
                                      <p:cBhvr>
                                        <p:cTn id="528" dur="1" fill="hold">
                                          <p:stCondLst>
                                            <p:cond delay="0"/>
                                          </p:stCondLst>
                                        </p:cTn>
                                        <p:tgtEl>
                                          <p:spTgt spid="878"/>
                                        </p:tgtEl>
                                        <p:attrNameLst>
                                          <p:attrName>style.visibility</p:attrName>
                                        </p:attrNameLst>
                                      </p:cBhvr>
                                      <p:to>
                                        <p:strVal val="visible"/>
                                      </p:to>
                                    </p:set>
                                    <p:animEffect transition="in" filter="fade">
                                      <p:cBhvr>
                                        <p:cTn id="529" dur="500"/>
                                        <p:tgtEl>
                                          <p:spTgt spid="878"/>
                                        </p:tgtEl>
                                      </p:cBhvr>
                                    </p:animEffect>
                                  </p:childTnLst>
                                </p:cTn>
                              </p:par>
                              <p:par>
                                <p:cTn id="530" presetID="10" presetClass="entr" presetSubtype="0" fill="hold" nodeType="withEffect">
                                  <p:stCondLst>
                                    <p:cond delay="0"/>
                                  </p:stCondLst>
                                  <p:childTnLst>
                                    <p:set>
                                      <p:cBhvr>
                                        <p:cTn id="531" dur="1" fill="hold">
                                          <p:stCondLst>
                                            <p:cond delay="0"/>
                                          </p:stCondLst>
                                        </p:cTn>
                                        <p:tgtEl>
                                          <p:spTgt spid="879"/>
                                        </p:tgtEl>
                                        <p:attrNameLst>
                                          <p:attrName>style.visibility</p:attrName>
                                        </p:attrNameLst>
                                      </p:cBhvr>
                                      <p:to>
                                        <p:strVal val="visible"/>
                                      </p:to>
                                    </p:set>
                                    <p:animEffect transition="in" filter="fade">
                                      <p:cBhvr>
                                        <p:cTn id="532" dur="500"/>
                                        <p:tgtEl>
                                          <p:spTgt spid="879"/>
                                        </p:tgtEl>
                                      </p:cBhvr>
                                    </p:animEffect>
                                  </p:childTnLst>
                                </p:cTn>
                              </p:par>
                              <p:par>
                                <p:cTn id="533" presetID="10" presetClass="entr" presetSubtype="0" fill="hold" nodeType="withEffect">
                                  <p:stCondLst>
                                    <p:cond delay="0"/>
                                  </p:stCondLst>
                                  <p:childTnLst>
                                    <p:set>
                                      <p:cBhvr>
                                        <p:cTn id="534" dur="1" fill="hold">
                                          <p:stCondLst>
                                            <p:cond delay="0"/>
                                          </p:stCondLst>
                                        </p:cTn>
                                        <p:tgtEl>
                                          <p:spTgt spid="1911"/>
                                        </p:tgtEl>
                                        <p:attrNameLst>
                                          <p:attrName>style.visibility</p:attrName>
                                        </p:attrNameLst>
                                      </p:cBhvr>
                                      <p:to>
                                        <p:strVal val="visible"/>
                                      </p:to>
                                    </p:set>
                                    <p:animEffect transition="in" filter="fade">
                                      <p:cBhvr>
                                        <p:cTn id="535" dur="500"/>
                                        <p:tgtEl>
                                          <p:spTgt spid="1911"/>
                                        </p:tgtEl>
                                      </p:cBhvr>
                                    </p:animEffect>
                                  </p:childTnLst>
                                </p:cTn>
                              </p:par>
                              <p:par>
                                <p:cTn id="536" presetID="10" presetClass="entr" presetSubtype="0" fill="hold" nodeType="withEffect">
                                  <p:stCondLst>
                                    <p:cond delay="0"/>
                                  </p:stCondLst>
                                  <p:childTnLst>
                                    <p:set>
                                      <p:cBhvr>
                                        <p:cTn id="537" dur="1" fill="hold">
                                          <p:stCondLst>
                                            <p:cond delay="0"/>
                                          </p:stCondLst>
                                        </p:cTn>
                                        <p:tgtEl>
                                          <p:spTgt spid="724"/>
                                        </p:tgtEl>
                                        <p:attrNameLst>
                                          <p:attrName>style.visibility</p:attrName>
                                        </p:attrNameLst>
                                      </p:cBhvr>
                                      <p:to>
                                        <p:strVal val="visible"/>
                                      </p:to>
                                    </p:set>
                                    <p:animEffect transition="in" filter="fade">
                                      <p:cBhvr>
                                        <p:cTn id="538" dur="500"/>
                                        <p:tgtEl>
                                          <p:spTgt spid="724"/>
                                        </p:tgtEl>
                                      </p:cBhvr>
                                    </p:animEffect>
                                  </p:childTnLst>
                                </p:cTn>
                              </p:par>
                              <p:par>
                                <p:cTn id="539" presetID="10" presetClass="entr" presetSubtype="0" fill="hold" nodeType="withEffect">
                                  <p:stCondLst>
                                    <p:cond delay="0"/>
                                  </p:stCondLst>
                                  <p:childTnLst>
                                    <p:set>
                                      <p:cBhvr>
                                        <p:cTn id="540" dur="1" fill="hold">
                                          <p:stCondLst>
                                            <p:cond delay="0"/>
                                          </p:stCondLst>
                                        </p:cTn>
                                        <p:tgtEl>
                                          <p:spTgt spid="1011"/>
                                        </p:tgtEl>
                                        <p:attrNameLst>
                                          <p:attrName>style.visibility</p:attrName>
                                        </p:attrNameLst>
                                      </p:cBhvr>
                                      <p:to>
                                        <p:strVal val="visible"/>
                                      </p:to>
                                    </p:set>
                                    <p:animEffect transition="in" filter="fade">
                                      <p:cBhvr>
                                        <p:cTn id="541" dur="500"/>
                                        <p:tgtEl>
                                          <p:spTgt spid="1011"/>
                                        </p:tgtEl>
                                      </p:cBhvr>
                                    </p:animEffect>
                                  </p:childTnLst>
                                </p:cTn>
                              </p:par>
                              <p:par>
                                <p:cTn id="542" presetID="10" presetClass="entr" presetSubtype="0" fill="hold" nodeType="withEffect">
                                  <p:stCondLst>
                                    <p:cond delay="0"/>
                                  </p:stCondLst>
                                  <p:childTnLst>
                                    <p:set>
                                      <p:cBhvr>
                                        <p:cTn id="543" dur="1" fill="hold">
                                          <p:stCondLst>
                                            <p:cond delay="0"/>
                                          </p:stCondLst>
                                        </p:cTn>
                                        <p:tgtEl>
                                          <p:spTgt spid="761"/>
                                        </p:tgtEl>
                                        <p:attrNameLst>
                                          <p:attrName>style.visibility</p:attrName>
                                        </p:attrNameLst>
                                      </p:cBhvr>
                                      <p:to>
                                        <p:strVal val="visible"/>
                                      </p:to>
                                    </p:set>
                                    <p:animEffect transition="in" filter="fade">
                                      <p:cBhvr>
                                        <p:cTn id="544" dur="500"/>
                                        <p:tgtEl>
                                          <p:spTgt spid="761"/>
                                        </p:tgtEl>
                                      </p:cBhvr>
                                    </p:animEffect>
                                  </p:childTnLst>
                                </p:cTn>
                              </p:par>
                              <p:par>
                                <p:cTn id="545" presetID="10" presetClass="entr" presetSubtype="0" fill="hold" nodeType="withEffect">
                                  <p:stCondLst>
                                    <p:cond delay="0"/>
                                  </p:stCondLst>
                                  <p:childTnLst>
                                    <p:set>
                                      <p:cBhvr>
                                        <p:cTn id="546" dur="1" fill="hold">
                                          <p:stCondLst>
                                            <p:cond delay="0"/>
                                          </p:stCondLst>
                                        </p:cTn>
                                        <p:tgtEl>
                                          <p:spTgt spid="1429"/>
                                        </p:tgtEl>
                                        <p:attrNameLst>
                                          <p:attrName>style.visibility</p:attrName>
                                        </p:attrNameLst>
                                      </p:cBhvr>
                                      <p:to>
                                        <p:strVal val="visible"/>
                                      </p:to>
                                    </p:set>
                                    <p:animEffect transition="in" filter="fade">
                                      <p:cBhvr>
                                        <p:cTn id="547" dur="500"/>
                                        <p:tgtEl>
                                          <p:spTgt spid="1429"/>
                                        </p:tgtEl>
                                      </p:cBhvr>
                                    </p:animEffect>
                                  </p:childTnLst>
                                </p:cTn>
                              </p:par>
                              <p:par>
                                <p:cTn id="548" presetID="10" presetClass="entr" presetSubtype="0" fill="hold" nodeType="withEffect">
                                  <p:stCondLst>
                                    <p:cond delay="0"/>
                                  </p:stCondLst>
                                  <p:childTnLst>
                                    <p:set>
                                      <p:cBhvr>
                                        <p:cTn id="549" dur="1" fill="hold">
                                          <p:stCondLst>
                                            <p:cond delay="0"/>
                                          </p:stCondLst>
                                        </p:cTn>
                                        <p:tgtEl>
                                          <p:spTgt spid="763"/>
                                        </p:tgtEl>
                                        <p:attrNameLst>
                                          <p:attrName>style.visibility</p:attrName>
                                        </p:attrNameLst>
                                      </p:cBhvr>
                                      <p:to>
                                        <p:strVal val="visible"/>
                                      </p:to>
                                    </p:set>
                                    <p:animEffect transition="in" filter="fade">
                                      <p:cBhvr>
                                        <p:cTn id="550" dur="500"/>
                                        <p:tgtEl>
                                          <p:spTgt spid="763"/>
                                        </p:tgtEl>
                                      </p:cBhvr>
                                    </p:animEffect>
                                  </p:childTnLst>
                                </p:cTn>
                              </p:par>
                              <p:par>
                                <p:cTn id="551" presetID="10" presetClass="entr" presetSubtype="0" fill="hold" nodeType="withEffect">
                                  <p:stCondLst>
                                    <p:cond delay="0"/>
                                  </p:stCondLst>
                                  <p:childTnLst>
                                    <p:set>
                                      <p:cBhvr>
                                        <p:cTn id="552" dur="1" fill="hold">
                                          <p:stCondLst>
                                            <p:cond delay="0"/>
                                          </p:stCondLst>
                                        </p:cTn>
                                        <p:tgtEl>
                                          <p:spTgt spid="764"/>
                                        </p:tgtEl>
                                        <p:attrNameLst>
                                          <p:attrName>style.visibility</p:attrName>
                                        </p:attrNameLst>
                                      </p:cBhvr>
                                      <p:to>
                                        <p:strVal val="visible"/>
                                      </p:to>
                                    </p:set>
                                    <p:animEffect transition="in" filter="fade">
                                      <p:cBhvr>
                                        <p:cTn id="553" dur="500"/>
                                        <p:tgtEl>
                                          <p:spTgt spid="764"/>
                                        </p:tgtEl>
                                      </p:cBhvr>
                                    </p:animEffect>
                                  </p:childTnLst>
                                </p:cTn>
                              </p:par>
                              <p:par>
                                <p:cTn id="554" presetID="10" presetClass="entr" presetSubtype="0" fill="hold" nodeType="withEffect">
                                  <p:stCondLst>
                                    <p:cond delay="0"/>
                                  </p:stCondLst>
                                  <p:childTnLst>
                                    <p:set>
                                      <p:cBhvr>
                                        <p:cTn id="555" dur="1" fill="hold">
                                          <p:stCondLst>
                                            <p:cond delay="0"/>
                                          </p:stCondLst>
                                        </p:cTn>
                                        <p:tgtEl>
                                          <p:spTgt spid="780"/>
                                        </p:tgtEl>
                                        <p:attrNameLst>
                                          <p:attrName>style.visibility</p:attrName>
                                        </p:attrNameLst>
                                      </p:cBhvr>
                                      <p:to>
                                        <p:strVal val="visible"/>
                                      </p:to>
                                    </p:set>
                                    <p:animEffect transition="in" filter="fade">
                                      <p:cBhvr>
                                        <p:cTn id="556" dur="500"/>
                                        <p:tgtEl>
                                          <p:spTgt spid="780"/>
                                        </p:tgtEl>
                                      </p:cBhvr>
                                    </p:animEffect>
                                  </p:childTnLst>
                                </p:cTn>
                              </p:par>
                              <p:par>
                                <p:cTn id="557" presetID="10" presetClass="entr" presetSubtype="0" fill="hold" nodeType="withEffect">
                                  <p:stCondLst>
                                    <p:cond delay="0"/>
                                  </p:stCondLst>
                                  <p:childTnLst>
                                    <p:set>
                                      <p:cBhvr>
                                        <p:cTn id="558" dur="1" fill="hold">
                                          <p:stCondLst>
                                            <p:cond delay="0"/>
                                          </p:stCondLst>
                                        </p:cTn>
                                        <p:tgtEl>
                                          <p:spTgt spid="786"/>
                                        </p:tgtEl>
                                        <p:attrNameLst>
                                          <p:attrName>style.visibility</p:attrName>
                                        </p:attrNameLst>
                                      </p:cBhvr>
                                      <p:to>
                                        <p:strVal val="visible"/>
                                      </p:to>
                                    </p:set>
                                    <p:animEffect transition="in" filter="fade">
                                      <p:cBhvr>
                                        <p:cTn id="559" dur="500"/>
                                        <p:tgtEl>
                                          <p:spTgt spid="786"/>
                                        </p:tgtEl>
                                      </p:cBhvr>
                                    </p:animEffect>
                                  </p:childTnLst>
                                </p:cTn>
                              </p:par>
                              <p:par>
                                <p:cTn id="560" presetID="10" presetClass="entr" presetSubtype="0" fill="hold" nodeType="withEffect">
                                  <p:stCondLst>
                                    <p:cond delay="0"/>
                                  </p:stCondLst>
                                  <p:childTnLst>
                                    <p:set>
                                      <p:cBhvr>
                                        <p:cTn id="561" dur="1" fill="hold">
                                          <p:stCondLst>
                                            <p:cond delay="0"/>
                                          </p:stCondLst>
                                        </p:cTn>
                                        <p:tgtEl>
                                          <p:spTgt spid="791"/>
                                        </p:tgtEl>
                                        <p:attrNameLst>
                                          <p:attrName>style.visibility</p:attrName>
                                        </p:attrNameLst>
                                      </p:cBhvr>
                                      <p:to>
                                        <p:strVal val="visible"/>
                                      </p:to>
                                    </p:set>
                                    <p:animEffect transition="in" filter="fade">
                                      <p:cBhvr>
                                        <p:cTn id="562" dur="500"/>
                                        <p:tgtEl>
                                          <p:spTgt spid="791"/>
                                        </p:tgtEl>
                                      </p:cBhvr>
                                    </p:animEffect>
                                  </p:childTnLst>
                                </p:cTn>
                              </p:par>
                              <p:par>
                                <p:cTn id="563" presetID="10" presetClass="entr" presetSubtype="0" fill="hold" nodeType="withEffect">
                                  <p:stCondLst>
                                    <p:cond delay="0"/>
                                  </p:stCondLst>
                                  <p:childTnLst>
                                    <p:set>
                                      <p:cBhvr>
                                        <p:cTn id="564" dur="1" fill="hold">
                                          <p:stCondLst>
                                            <p:cond delay="0"/>
                                          </p:stCondLst>
                                        </p:cTn>
                                        <p:tgtEl>
                                          <p:spTgt spid="1491"/>
                                        </p:tgtEl>
                                        <p:attrNameLst>
                                          <p:attrName>style.visibility</p:attrName>
                                        </p:attrNameLst>
                                      </p:cBhvr>
                                      <p:to>
                                        <p:strVal val="visible"/>
                                      </p:to>
                                    </p:set>
                                    <p:animEffect transition="in" filter="fade">
                                      <p:cBhvr>
                                        <p:cTn id="565" dur="500"/>
                                        <p:tgtEl>
                                          <p:spTgt spid="1491"/>
                                        </p:tgtEl>
                                      </p:cBhvr>
                                    </p:animEffect>
                                  </p:childTnLst>
                                </p:cTn>
                              </p:par>
                              <p:par>
                                <p:cTn id="566" presetID="10" presetClass="entr" presetSubtype="0" fill="hold" nodeType="withEffect">
                                  <p:stCondLst>
                                    <p:cond delay="0"/>
                                  </p:stCondLst>
                                  <p:childTnLst>
                                    <p:set>
                                      <p:cBhvr>
                                        <p:cTn id="567" dur="1" fill="hold">
                                          <p:stCondLst>
                                            <p:cond delay="0"/>
                                          </p:stCondLst>
                                        </p:cTn>
                                        <p:tgtEl>
                                          <p:spTgt spid="844"/>
                                        </p:tgtEl>
                                        <p:attrNameLst>
                                          <p:attrName>style.visibility</p:attrName>
                                        </p:attrNameLst>
                                      </p:cBhvr>
                                      <p:to>
                                        <p:strVal val="visible"/>
                                      </p:to>
                                    </p:set>
                                    <p:animEffect transition="in" filter="fade">
                                      <p:cBhvr>
                                        <p:cTn id="568" dur="500"/>
                                        <p:tgtEl>
                                          <p:spTgt spid="844"/>
                                        </p:tgtEl>
                                      </p:cBhvr>
                                    </p:animEffect>
                                  </p:childTnLst>
                                </p:cTn>
                              </p:par>
                              <p:par>
                                <p:cTn id="569" presetID="10" presetClass="entr" presetSubtype="0" fill="hold" nodeType="withEffect">
                                  <p:stCondLst>
                                    <p:cond delay="0"/>
                                  </p:stCondLst>
                                  <p:childTnLst>
                                    <p:set>
                                      <p:cBhvr>
                                        <p:cTn id="570" dur="1" fill="hold">
                                          <p:stCondLst>
                                            <p:cond delay="0"/>
                                          </p:stCondLst>
                                        </p:cTn>
                                        <p:tgtEl>
                                          <p:spTgt spid="876"/>
                                        </p:tgtEl>
                                        <p:attrNameLst>
                                          <p:attrName>style.visibility</p:attrName>
                                        </p:attrNameLst>
                                      </p:cBhvr>
                                      <p:to>
                                        <p:strVal val="visible"/>
                                      </p:to>
                                    </p:set>
                                    <p:animEffect transition="in" filter="fade">
                                      <p:cBhvr>
                                        <p:cTn id="571" dur="500"/>
                                        <p:tgtEl>
                                          <p:spTgt spid="876"/>
                                        </p:tgtEl>
                                      </p:cBhvr>
                                    </p:animEffect>
                                  </p:childTnLst>
                                </p:cTn>
                              </p:par>
                              <p:par>
                                <p:cTn id="572" presetID="10" presetClass="entr" presetSubtype="0" fill="hold" grpId="0" nodeType="withEffect">
                                  <p:stCondLst>
                                    <p:cond delay="0"/>
                                  </p:stCondLst>
                                  <p:childTnLst>
                                    <p:set>
                                      <p:cBhvr>
                                        <p:cTn id="573" dur="1" fill="hold">
                                          <p:stCondLst>
                                            <p:cond delay="0"/>
                                          </p:stCondLst>
                                        </p:cTn>
                                        <p:tgtEl>
                                          <p:spTgt spid="1897"/>
                                        </p:tgtEl>
                                        <p:attrNameLst>
                                          <p:attrName>style.visibility</p:attrName>
                                        </p:attrNameLst>
                                      </p:cBhvr>
                                      <p:to>
                                        <p:strVal val="visible"/>
                                      </p:to>
                                    </p:set>
                                    <p:animEffect transition="in" filter="fade">
                                      <p:cBhvr>
                                        <p:cTn id="574" dur="500"/>
                                        <p:tgtEl>
                                          <p:spTgt spid="1897"/>
                                        </p:tgtEl>
                                      </p:cBhvr>
                                    </p:animEffect>
                                  </p:childTnLst>
                                </p:cTn>
                              </p:par>
                              <p:par>
                                <p:cTn id="575" presetID="10" presetClass="entr" presetSubtype="0" fill="hold" nodeType="withEffect">
                                  <p:stCondLst>
                                    <p:cond delay="0"/>
                                  </p:stCondLst>
                                  <p:childTnLst>
                                    <p:set>
                                      <p:cBhvr>
                                        <p:cTn id="576" dur="1" fill="hold">
                                          <p:stCondLst>
                                            <p:cond delay="0"/>
                                          </p:stCondLst>
                                        </p:cTn>
                                        <p:tgtEl>
                                          <p:spTgt spid="890"/>
                                        </p:tgtEl>
                                        <p:attrNameLst>
                                          <p:attrName>style.visibility</p:attrName>
                                        </p:attrNameLst>
                                      </p:cBhvr>
                                      <p:to>
                                        <p:strVal val="visible"/>
                                      </p:to>
                                    </p:set>
                                    <p:animEffect transition="in" filter="fade">
                                      <p:cBhvr>
                                        <p:cTn id="577" dur="500"/>
                                        <p:tgtEl>
                                          <p:spTgt spid="890"/>
                                        </p:tgtEl>
                                      </p:cBhvr>
                                    </p:animEffect>
                                  </p:childTnLst>
                                </p:cTn>
                              </p:par>
                              <p:par>
                                <p:cTn id="578" presetID="10" presetClass="entr" presetSubtype="0" fill="hold" grpId="0" nodeType="withEffect">
                                  <p:stCondLst>
                                    <p:cond delay="0"/>
                                  </p:stCondLst>
                                  <p:childTnLst>
                                    <p:set>
                                      <p:cBhvr>
                                        <p:cTn id="579" dur="1" fill="hold">
                                          <p:stCondLst>
                                            <p:cond delay="0"/>
                                          </p:stCondLst>
                                        </p:cTn>
                                        <p:tgtEl>
                                          <p:spTgt spid="877"/>
                                        </p:tgtEl>
                                        <p:attrNameLst>
                                          <p:attrName>style.visibility</p:attrName>
                                        </p:attrNameLst>
                                      </p:cBhvr>
                                      <p:to>
                                        <p:strVal val="visible"/>
                                      </p:to>
                                    </p:set>
                                    <p:animEffect transition="in" filter="fade">
                                      <p:cBhvr>
                                        <p:cTn id="580" dur="500"/>
                                        <p:tgtEl>
                                          <p:spTgt spid="877"/>
                                        </p:tgtEl>
                                      </p:cBhvr>
                                    </p:animEffect>
                                  </p:childTnLst>
                                </p:cTn>
                              </p:par>
                              <p:par>
                                <p:cTn id="581" presetID="10" presetClass="entr" presetSubtype="0" fill="hold" nodeType="withEffect">
                                  <p:stCondLst>
                                    <p:cond delay="0"/>
                                  </p:stCondLst>
                                  <p:childTnLst>
                                    <p:set>
                                      <p:cBhvr>
                                        <p:cTn id="582" dur="1" fill="hold">
                                          <p:stCondLst>
                                            <p:cond delay="0"/>
                                          </p:stCondLst>
                                        </p:cTn>
                                        <p:tgtEl>
                                          <p:spTgt spid="807"/>
                                        </p:tgtEl>
                                        <p:attrNameLst>
                                          <p:attrName>style.visibility</p:attrName>
                                        </p:attrNameLst>
                                      </p:cBhvr>
                                      <p:to>
                                        <p:strVal val="visible"/>
                                      </p:to>
                                    </p:set>
                                    <p:animEffect transition="in" filter="fade">
                                      <p:cBhvr>
                                        <p:cTn id="583" dur="500"/>
                                        <p:tgtEl>
                                          <p:spTgt spid="807"/>
                                        </p:tgtEl>
                                      </p:cBhvr>
                                    </p:animEffect>
                                  </p:childTnLst>
                                </p:cTn>
                              </p:par>
                              <p:par>
                                <p:cTn id="584" presetID="10" presetClass="entr" presetSubtype="0" fill="hold" nodeType="withEffect">
                                  <p:stCondLst>
                                    <p:cond delay="0"/>
                                  </p:stCondLst>
                                  <p:childTnLst>
                                    <p:set>
                                      <p:cBhvr>
                                        <p:cTn id="585" dur="1" fill="hold">
                                          <p:stCondLst>
                                            <p:cond delay="0"/>
                                          </p:stCondLst>
                                        </p:cTn>
                                        <p:tgtEl>
                                          <p:spTgt spid="448"/>
                                        </p:tgtEl>
                                        <p:attrNameLst>
                                          <p:attrName>style.visibility</p:attrName>
                                        </p:attrNameLst>
                                      </p:cBhvr>
                                      <p:to>
                                        <p:strVal val="visible"/>
                                      </p:to>
                                    </p:set>
                                    <p:animEffect transition="in" filter="fade">
                                      <p:cBhvr>
                                        <p:cTn id="586" dur="500"/>
                                        <p:tgtEl>
                                          <p:spTgt spid="448"/>
                                        </p:tgtEl>
                                      </p:cBhvr>
                                    </p:animEffect>
                                  </p:childTnLst>
                                </p:cTn>
                              </p:par>
                              <p:par>
                                <p:cTn id="587" presetID="10" presetClass="entr" presetSubtype="0" fill="hold" nodeType="withEffect">
                                  <p:stCondLst>
                                    <p:cond delay="0"/>
                                  </p:stCondLst>
                                  <p:childTnLst>
                                    <p:set>
                                      <p:cBhvr>
                                        <p:cTn id="588" dur="1" fill="hold">
                                          <p:stCondLst>
                                            <p:cond delay="0"/>
                                          </p:stCondLst>
                                        </p:cTn>
                                        <p:tgtEl>
                                          <p:spTgt spid="891"/>
                                        </p:tgtEl>
                                        <p:attrNameLst>
                                          <p:attrName>style.visibility</p:attrName>
                                        </p:attrNameLst>
                                      </p:cBhvr>
                                      <p:to>
                                        <p:strVal val="visible"/>
                                      </p:to>
                                    </p:set>
                                    <p:animEffect transition="in" filter="fade">
                                      <p:cBhvr>
                                        <p:cTn id="589" dur="500"/>
                                        <p:tgtEl>
                                          <p:spTgt spid="891"/>
                                        </p:tgtEl>
                                      </p:cBhvr>
                                    </p:animEffect>
                                  </p:childTnLst>
                                </p:cTn>
                              </p:par>
                              <p:par>
                                <p:cTn id="590" presetID="10" presetClass="entr" presetSubtype="0" fill="hold" nodeType="withEffect">
                                  <p:stCondLst>
                                    <p:cond delay="0"/>
                                  </p:stCondLst>
                                  <p:childTnLst>
                                    <p:set>
                                      <p:cBhvr>
                                        <p:cTn id="591" dur="1" fill="hold">
                                          <p:stCondLst>
                                            <p:cond delay="0"/>
                                          </p:stCondLst>
                                        </p:cTn>
                                        <p:tgtEl>
                                          <p:spTgt spid="3"/>
                                        </p:tgtEl>
                                        <p:attrNameLst>
                                          <p:attrName>style.visibility</p:attrName>
                                        </p:attrNameLst>
                                      </p:cBhvr>
                                      <p:to>
                                        <p:strVal val="visible"/>
                                      </p:to>
                                    </p:set>
                                    <p:animEffect transition="in" filter="fade">
                                      <p:cBhvr>
                                        <p:cTn id="592" dur="500"/>
                                        <p:tgtEl>
                                          <p:spTgt spid="3"/>
                                        </p:tgtEl>
                                      </p:cBhvr>
                                    </p:animEffect>
                                  </p:childTnLst>
                                </p:cTn>
                              </p:par>
                              <p:par>
                                <p:cTn id="593" presetID="10" presetClass="entr" presetSubtype="0" fill="hold" nodeType="withEffect">
                                  <p:stCondLst>
                                    <p:cond delay="0"/>
                                  </p:stCondLst>
                                  <p:childTnLst>
                                    <p:set>
                                      <p:cBhvr>
                                        <p:cTn id="594" dur="1" fill="hold">
                                          <p:stCondLst>
                                            <p:cond delay="0"/>
                                          </p:stCondLst>
                                        </p:cTn>
                                        <p:tgtEl>
                                          <p:spTgt spid="1803"/>
                                        </p:tgtEl>
                                        <p:attrNameLst>
                                          <p:attrName>style.visibility</p:attrName>
                                        </p:attrNameLst>
                                      </p:cBhvr>
                                      <p:to>
                                        <p:strVal val="visible"/>
                                      </p:to>
                                    </p:set>
                                    <p:animEffect transition="in" filter="fade">
                                      <p:cBhvr>
                                        <p:cTn id="595" dur="500"/>
                                        <p:tgtEl>
                                          <p:spTgt spid="1803"/>
                                        </p:tgtEl>
                                      </p:cBhvr>
                                    </p:animEffect>
                                  </p:childTnLst>
                                </p:cTn>
                              </p:par>
                              <p:par>
                                <p:cTn id="596" presetID="10" presetClass="entr" presetSubtype="0" fill="hold" grpId="0" nodeType="withEffect">
                                  <p:stCondLst>
                                    <p:cond delay="0"/>
                                  </p:stCondLst>
                                  <p:childTnLst>
                                    <p:set>
                                      <p:cBhvr>
                                        <p:cTn id="597" dur="1" fill="hold">
                                          <p:stCondLst>
                                            <p:cond delay="0"/>
                                          </p:stCondLst>
                                        </p:cTn>
                                        <p:tgtEl>
                                          <p:spTgt spid="1860"/>
                                        </p:tgtEl>
                                        <p:attrNameLst>
                                          <p:attrName>style.visibility</p:attrName>
                                        </p:attrNameLst>
                                      </p:cBhvr>
                                      <p:to>
                                        <p:strVal val="visible"/>
                                      </p:to>
                                    </p:set>
                                    <p:animEffect transition="in" filter="fade">
                                      <p:cBhvr>
                                        <p:cTn id="598" dur="500"/>
                                        <p:tgtEl>
                                          <p:spTgt spid="1860"/>
                                        </p:tgtEl>
                                      </p:cBhvr>
                                    </p:animEffect>
                                  </p:childTnLst>
                                </p:cTn>
                              </p:par>
                              <p:par>
                                <p:cTn id="599" presetID="10" presetClass="entr" presetSubtype="0" fill="hold" grpId="0" nodeType="withEffect">
                                  <p:stCondLst>
                                    <p:cond delay="0"/>
                                  </p:stCondLst>
                                  <p:childTnLst>
                                    <p:set>
                                      <p:cBhvr>
                                        <p:cTn id="600" dur="1" fill="hold">
                                          <p:stCondLst>
                                            <p:cond delay="0"/>
                                          </p:stCondLst>
                                        </p:cTn>
                                        <p:tgtEl>
                                          <p:spTgt spid="1386"/>
                                        </p:tgtEl>
                                        <p:attrNameLst>
                                          <p:attrName>style.visibility</p:attrName>
                                        </p:attrNameLst>
                                      </p:cBhvr>
                                      <p:to>
                                        <p:strVal val="visible"/>
                                      </p:to>
                                    </p:set>
                                    <p:animEffect transition="in" filter="fade">
                                      <p:cBhvr>
                                        <p:cTn id="601" dur="500"/>
                                        <p:tgtEl>
                                          <p:spTgt spid="1386"/>
                                        </p:tgtEl>
                                      </p:cBhvr>
                                    </p:animEffect>
                                  </p:childTnLst>
                                </p:cTn>
                              </p:par>
                              <p:par>
                                <p:cTn id="602" presetID="10" presetClass="entr" presetSubtype="0" fill="hold" nodeType="withEffect">
                                  <p:stCondLst>
                                    <p:cond delay="0"/>
                                  </p:stCondLst>
                                  <p:childTnLst>
                                    <p:set>
                                      <p:cBhvr>
                                        <p:cTn id="603" dur="1" fill="hold">
                                          <p:stCondLst>
                                            <p:cond delay="0"/>
                                          </p:stCondLst>
                                        </p:cTn>
                                        <p:tgtEl>
                                          <p:spTgt spid="713"/>
                                        </p:tgtEl>
                                        <p:attrNameLst>
                                          <p:attrName>style.visibility</p:attrName>
                                        </p:attrNameLst>
                                      </p:cBhvr>
                                      <p:to>
                                        <p:strVal val="visible"/>
                                      </p:to>
                                    </p:set>
                                    <p:animEffect transition="in" filter="fade">
                                      <p:cBhvr>
                                        <p:cTn id="604" dur="500"/>
                                        <p:tgtEl>
                                          <p:spTgt spid="713"/>
                                        </p:tgtEl>
                                      </p:cBhvr>
                                    </p:animEffect>
                                  </p:childTnLst>
                                </p:cTn>
                              </p:par>
                              <p:par>
                                <p:cTn id="605" presetID="10" presetClass="entr" presetSubtype="0" fill="hold" grpId="0" nodeType="withEffect">
                                  <p:stCondLst>
                                    <p:cond delay="0"/>
                                  </p:stCondLst>
                                  <p:childTnLst>
                                    <p:set>
                                      <p:cBhvr>
                                        <p:cTn id="606" dur="1" fill="hold">
                                          <p:stCondLst>
                                            <p:cond delay="0"/>
                                          </p:stCondLst>
                                        </p:cTn>
                                        <p:tgtEl>
                                          <p:spTgt spid="866"/>
                                        </p:tgtEl>
                                        <p:attrNameLst>
                                          <p:attrName>style.visibility</p:attrName>
                                        </p:attrNameLst>
                                      </p:cBhvr>
                                      <p:to>
                                        <p:strVal val="visible"/>
                                      </p:to>
                                    </p:set>
                                    <p:animEffect transition="in" filter="fade">
                                      <p:cBhvr>
                                        <p:cTn id="607" dur="500"/>
                                        <p:tgtEl>
                                          <p:spTgt spid="866"/>
                                        </p:tgtEl>
                                      </p:cBhvr>
                                    </p:animEffect>
                                  </p:childTnLst>
                                </p:cTn>
                              </p:par>
                              <p:par>
                                <p:cTn id="608" presetID="10" presetClass="entr" presetSubtype="0" fill="hold" grpId="0" nodeType="withEffect">
                                  <p:stCondLst>
                                    <p:cond delay="0"/>
                                  </p:stCondLst>
                                  <p:childTnLst>
                                    <p:set>
                                      <p:cBhvr>
                                        <p:cTn id="609" dur="1" fill="hold">
                                          <p:stCondLst>
                                            <p:cond delay="0"/>
                                          </p:stCondLst>
                                        </p:cTn>
                                        <p:tgtEl>
                                          <p:spTgt spid="648"/>
                                        </p:tgtEl>
                                        <p:attrNameLst>
                                          <p:attrName>style.visibility</p:attrName>
                                        </p:attrNameLst>
                                      </p:cBhvr>
                                      <p:to>
                                        <p:strVal val="visible"/>
                                      </p:to>
                                    </p:set>
                                    <p:animEffect transition="in" filter="fade">
                                      <p:cBhvr>
                                        <p:cTn id="610" dur="500"/>
                                        <p:tgtEl>
                                          <p:spTgt spid="648"/>
                                        </p:tgtEl>
                                      </p:cBhvr>
                                    </p:animEffect>
                                  </p:childTnLst>
                                </p:cTn>
                              </p:par>
                              <p:par>
                                <p:cTn id="611" presetID="10" presetClass="entr" presetSubtype="0" fill="hold" grpId="0" nodeType="withEffect">
                                  <p:stCondLst>
                                    <p:cond delay="0"/>
                                  </p:stCondLst>
                                  <p:childTnLst>
                                    <p:set>
                                      <p:cBhvr>
                                        <p:cTn id="612" dur="1" fill="hold">
                                          <p:stCondLst>
                                            <p:cond delay="0"/>
                                          </p:stCondLst>
                                        </p:cTn>
                                        <p:tgtEl>
                                          <p:spTgt spid="339"/>
                                        </p:tgtEl>
                                        <p:attrNameLst>
                                          <p:attrName>style.visibility</p:attrName>
                                        </p:attrNameLst>
                                      </p:cBhvr>
                                      <p:to>
                                        <p:strVal val="visible"/>
                                      </p:to>
                                    </p:set>
                                    <p:animEffect transition="in" filter="fade">
                                      <p:cBhvr>
                                        <p:cTn id="613" dur="500"/>
                                        <p:tgtEl>
                                          <p:spTgt spid="339"/>
                                        </p:tgtEl>
                                      </p:cBhvr>
                                    </p:animEffect>
                                  </p:childTnLst>
                                </p:cTn>
                              </p:par>
                              <p:par>
                                <p:cTn id="614" presetID="10" presetClass="entr" presetSubtype="0" fill="hold" nodeType="withEffect">
                                  <p:stCondLst>
                                    <p:cond delay="0"/>
                                  </p:stCondLst>
                                  <p:childTnLst>
                                    <p:set>
                                      <p:cBhvr>
                                        <p:cTn id="615" dur="1" fill="hold">
                                          <p:stCondLst>
                                            <p:cond delay="0"/>
                                          </p:stCondLst>
                                        </p:cTn>
                                        <p:tgtEl>
                                          <p:spTgt spid="1515"/>
                                        </p:tgtEl>
                                        <p:attrNameLst>
                                          <p:attrName>style.visibility</p:attrName>
                                        </p:attrNameLst>
                                      </p:cBhvr>
                                      <p:to>
                                        <p:strVal val="visible"/>
                                      </p:to>
                                    </p:set>
                                    <p:animEffect transition="in" filter="fade">
                                      <p:cBhvr>
                                        <p:cTn id="616" dur="500"/>
                                        <p:tgtEl>
                                          <p:spTgt spid="1515"/>
                                        </p:tgtEl>
                                      </p:cBhvr>
                                    </p:animEffect>
                                  </p:childTnLst>
                                </p:cTn>
                              </p:par>
                              <p:par>
                                <p:cTn id="617" presetID="10" presetClass="entr" presetSubtype="0" fill="hold" grpId="0" nodeType="withEffect">
                                  <p:stCondLst>
                                    <p:cond delay="0"/>
                                  </p:stCondLst>
                                  <p:childTnLst>
                                    <p:set>
                                      <p:cBhvr>
                                        <p:cTn id="618" dur="1" fill="hold">
                                          <p:stCondLst>
                                            <p:cond delay="0"/>
                                          </p:stCondLst>
                                        </p:cTn>
                                        <p:tgtEl>
                                          <p:spTgt spid="906"/>
                                        </p:tgtEl>
                                        <p:attrNameLst>
                                          <p:attrName>style.visibility</p:attrName>
                                        </p:attrNameLst>
                                      </p:cBhvr>
                                      <p:to>
                                        <p:strVal val="visible"/>
                                      </p:to>
                                    </p:set>
                                    <p:animEffect transition="in" filter="fade">
                                      <p:cBhvr>
                                        <p:cTn id="619" dur="500"/>
                                        <p:tgtEl>
                                          <p:spTgt spid="906"/>
                                        </p:tgtEl>
                                      </p:cBhvr>
                                    </p:animEffect>
                                  </p:childTnLst>
                                </p:cTn>
                              </p:par>
                              <p:par>
                                <p:cTn id="620" presetID="10" presetClass="entr" presetSubtype="0" fill="hold" nodeType="withEffect">
                                  <p:stCondLst>
                                    <p:cond delay="0"/>
                                  </p:stCondLst>
                                  <p:childTnLst>
                                    <p:set>
                                      <p:cBhvr>
                                        <p:cTn id="621" dur="1" fill="hold">
                                          <p:stCondLst>
                                            <p:cond delay="0"/>
                                          </p:stCondLst>
                                        </p:cTn>
                                        <p:tgtEl>
                                          <p:spTgt spid="909"/>
                                        </p:tgtEl>
                                        <p:attrNameLst>
                                          <p:attrName>style.visibility</p:attrName>
                                        </p:attrNameLst>
                                      </p:cBhvr>
                                      <p:to>
                                        <p:strVal val="visible"/>
                                      </p:to>
                                    </p:set>
                                    <p:animEffect transition="in" filter="fade">
                                      <p:cBhvr>
                                        <p:cTn id="622" dur="500"/>
                                        <p:tgtEl>
                                          <p:spTgt spid="909"/>
                                        </p:tgtEl>
                                      </p:cBhvr>
                                    </p:animEffect>
                                  </p:childTnLst>
                                </p:cTn>
                              </p:par>
                              <p:par>
                                <p:cTn id="623" presetID="10" presetClass="entr" presetSubtype="0" fill="hold" nodeType="withEffect">
                                  <p:stCondLst>
                                    <p:cond delay="0"/>
                                  </p:stCondLst>
                                  <p:childTnLst>
                                    <p:set>
                                      <p:cBhvr>
                                        <p:cTn id="624" dur="1" fill="hold">
                                          <p:stCondLst>
                                            <p:cond delay="0"/>
                                          </p:stCondLst>
                                        </p:cTn>
                                        <p:tgtEl>
                                          <p:spTgt spid="868"/>
                                        </p:tgtEl>
                                        <p:attrNameLst>
                                          <p:attrName>style.visibility</p:attrName>
                                        </p:attrNameLst>
                                      </p:cBhvr>
                                      <p:to>
                                        <p:strVal val="visible"/>
                                      </p:to>
                                    </p:set>
                                    <p:animEffect transition="in" filter="fade">
                                      <p:cBhvr>
                                        <p:cTn id="625" dur="500"/>
                                        <p:tgtEl>
                                          <p:spTgt spid="868"/>
                                        </p:tgtEl>
                                      </p:cBhvr>
                                    </p:animEffect>
                                  </p:childTnLst>
                                </p:cTn>
                              </p:par>
                              <p:par>
                                <p:cTn id="626" presetID="10" presetClass="entr" presetSubtype="0" fill="hold" nodeType="withEffect">
                                  <p:stCondLst>
                                    <p:cond delay="0"/>
                                  </p:stCondLst>
                                  <p:childTnLst>
                                    <p:set>
                                      <p:cBhvr>
                                        <p:cTn id="627" dur="1" fill="hold">
                                          <p:stCondLst>
                                            <p:cond delay="0"/>
                                          </p:stCondLst>
                                        </p:cTn>
                                        <p:tgtEl>
                                          <p:spTgt spid="889"/>
                                        </p:tgtEl>
                                        <p:attrNameLst>
                                          <p:attrName>style.visibility</p:attrName>
                                        </p:attrNameLst>
                                      </p:cBhvr>
                                      <p:to>
                                        <p:strVal val="visible"/>
                                      </p:to>
                                    </p:set>
                                    <p:animEffect transition="in" filter="fade">
                                      <p:cBhvr>
                                        <p:cTn id="628" dur="500"/>
                                        <p:tgtEl>
                                          <p:spTgt spid="889"/>
                                        </p:tgtEl>
                                      </p:cBhvr>
                                    </p:animEffect>
                                  </p:childTnLst>
                                </p:cTn>
                              </p:par>
                              <p:par>
                                <p:cTn id="629" presetID="10" presetClass="entr" presetSubtype="0" fill="hold" grpId="0" nodeType="withEffect">
                                  <p:stCondLst>
                                    <p:cond delay="0"/>
                                  </p:stCondLst>
                                  <p:childTnLst>
                                    <p:set>
                                      <p:cBhvr>
                                        <p:cTn id="630" dur="1" fill="hold">
                                          <p:stCondLst>
                                            <p:cond delay="0"/>
                                          </p:stCondLst>
                                        </p:cTn>
                                        <p:tgtEl>
                                          <p:spTgt spid="910"/>
                                        </p:tgtEl>
                                        <p:attrNameLst>
                                          <p:attrName>style.visibility</p:attrName>
                                        </p:attrNameLst>
                                      </p:cBhvr>
                                      <p:to>
                                        <p:strVal val="visible"/>
                                      </p:to>
                                    </p:set>
                                    <p:animEffect transition="in" filter="fade">
                                      <p:cBhvr>
                                        <p:cTn id="631" dur="500"/>
                                        <p:tgtEl>
                                          <p:spTgt spid="910"/>
                                        </p:tgtEl>
                                      </p:cBhvr>
                                    </p:animEffect>
                                  </p:childTnLst>
                                </p:cTn>
                              </p:par>
                              <p:par>
                                <p:cTn id="632" presetID="10" presetClass="entr" presetSubtype="0" fill="hold" nodeType="withEffect">
                                  <p:stCondLst>
                                    <p:cond delay="0"/>
                                  </p:stCondLst>
                                  <p:childTnLst>
                                    <p:set>
                                      <p:cBhvr>
                                        <p:cTn id="633" dur="1" fill="hold">
                                          <p:stCondLst>
                                            <p:cond delay="0"/>
                                          </p:stCondLst>
                                        </p:cTn>
                                        <p:tgtEl>
                                          <p:spTgt spid="703"/>
                                        </p:tgtEl>
                                        <p:attrNameLst>
                                          <p:attrName>style.visibility</p:attrName>
                                        </p:attrNameLst>
                                      </p:cBhvr>
                                      <p:to>
                                        <p:strVal val="visible"/>
                                      </p:to>
                                    </p:set>
                                    <p:animEffect transition="in" filter="fade">
                                      <p:cBhvr>
                                        <p:cTn id="634" dur="500"/>
                                        <p:tgtEl>
                                          <p:spTgt spid="703"/>
                                        </p:tgtEl>
                                      </p:cBhvr>
                                    </p:animEffect>
                                  </p:childTnLst>
                                </p:cTn>
                              </p:par>
                              <p:par>
                                <p:cTn id="635" presetID="10" presetClass="entr" presetSubtype="0" fill="hold" grpId="0" nodeType="withEffect">
                                  <p:stCondLst>
                                    <p:cond delay="0"/>
                                  </p:stCondLst>
                                  <p:childTnLst>
                                    <p:set>
                                      <p:cBhvr>
                                        <p:cTn id="636" dur="1" fill="hold">
                                          <p:stCondLst>
                                            <p:cond delay="0"/>
                                          </p:stCondLst>
                                        </p:cTn>
                                        <p:tgtEl>
                                          <p:spTgt spid="708"/>
                                        </p:tgtEl>
                                        <p:attrNameLst>
                                          <p:attrName>style.visibility</p:attrName>
                                        </p:attrNameLst>
                                      </p:cBhvr>
                                      <p:to>
                                        <p:strVal val="visible"/>
                                      </p:to>
                                    </p:set>
                                    <p:animEffect transition="in" filter="fade">
                                      <p:cBhvr>
                                        <p:cTn id="637" dur="500"/>
                                        <p:tgtEl>
                                          <p:spTgt spid="708"/>
                                        </p:tgtEl>
                                      </p:cBhvr>
                                    </p:animEffect>
                                  </p:childTnLst>
                                </p:cTn>
                              </p:par>
                              <p:par>
                                <p:cTn id="638" presetID="10" presetClass="entr" presetSubtype="0" fill="hold" grpId="0" nodeType="withEffect">
                                  <p:stCondLst>
                                    <p:cond delay="0"/>
                                  </p:stCondLst>
                                  <p:childTnLst>
                                    <p:set>
                                      <p:cBhvr>
                                        <p:cTn id="639" dur="1" fill="hold">
                                          <p:stCondLst>
                                            <p:cond delay="0"/>
                                          </p:stCondLst>
                                        </p:cTn>
                                        <p:tgtEl>
                                          <p:spTgt spid="781"/>
                                        </p:tgtEl>
                                        <p:attrNameLst>
                                          <p:attrName>style.visibility</p:attrName>
                                        </p:attrNameLst>
                                      </p:cBhvr>
                                      <p:to>
                                        <p:strVal val="visible"/>
                                      </p:to>
                                    </p:set>
                                    <p:animEffect transition="in" filter="fade">
                                      <p:cBhvr>
                                        <p:cTn id="640" dur="500"/>
                                        <p:tgtEl>
                                          <p:spTgt spid="781"/>
                                        </p:tgtEl>
                                      </p:cBhvr>
                                    </p:animEffect>
                                  </p:childTnLst>
                                </p:cTn>
                              </p:par>
                              <p:par>
                                <p:cTn id="641" presetID="10" presetClass="entr" presetSubtype="0" fill="hold" nodeType="withEffect">
                                  <p:stCondLst>
                                    <p:cond delay="0"/>
                                  </p:stCondLst>
                                  <p:childTnLst>
                                    <p:set>
                                      <p:cBhvr>
                                        <p:cTn id="642" dur="1" fill="hold">
                                          <p:stCondLst>
                                            <p:cond delay="0"/>
                                          </p:stCondLst>
                                        </p:cTn>
                                        <p:tgtEl>
                                          <p:spTgt spid="782"/>
                                        </p:tgtEl>
                                        <p:attrNameLst>
                                          <p:attrName>style.visibility</p:attrName>
                                        </p:attrNameLst>
                                      </p:cBhvr>
                                      <p:to>
                                        <p:strVal val="visible"/>
                                      </p:to>
                                    </p:set>
                                    <p:animEffect transition="in" filter="fade">
                                      <p:cBhvr>
                                        <p:cTn id="643" dur="500"/>
                                        <p:tgtEl>
                                          <p:spTgt spid="782"/>
                                        </p:tgtEl>
                                      </p:cBhvr>
                                    </p:animEffect>
                                  </p:childTnLst>
                                </p:cTn>
                              </p:par>
                              <p:par>
                                <p:cTn id="644" presetID="10" presetClass="entr" presetSubtype="0" fill="hold" grpId="0" nodeType="withEffect">
                                  <p:stCondLst>
                                    <p:cond delay="0"/>
                                  </p:stCondLst>
                                  <p:childTnLst>
                                    <p:set>
                                      <p:cBhvr>
                                        <p:cTn id="645" dur="1" fill="hold">
                                          <p:stCondLst>
                                            <p:cond delay="0"/>
                                          </p:stCondLst>
                                        </p:cTn>
                                        <p:tgtEl>
                                          <p:spTgt spid="783"/>
                                        </p:tgtEl>
                                        <p:attrNameLst>
                                          <p:attrName>style.visibility</p:attrName>
                                        </p:attrNameLst>
                                      </p:cBhvr>
                                      <p:to>
                                        <p:strVal val="visible"/>
                                      </p:to>
                                    </p:set>
                                    <p:animEffect transition="in" filter="fade">
                                      <p:cBhvr>
                                        <p:cTn id="646" dur="500"/>
                                        <p:tgtEl>
                                          <p:spTgt spid="783"/>
                                        </p:tgtEl>
                                      </p:cBhvr>
                                    </p:animEffect>
                                  </p:childTnLst>
                                </p:cTn>
                              </p:par>
                              <p:par>
                                <p:cTn id="647" presetID="10" presetClass="entr" presetSubtype="0" fill="hold" nodeType="withEffect">
                                  <p:stCondLst>
                                    <p:cond delay="0"/>
                                  </p:stCondLst>
                                  <p:childTnLst>
                                    <p:set>
                                      <p:cBhvr>
                                        <p:cTn id="648" dur="1" fill="hold">
                                          <p:stCondLst>
                                            <p:cond delay="0"/>
                                          </p:stCondLst>
                                        </p:cTn>
                                        <p:tgtEl>
                                          <p:spTgt spid="784"/>
                                        </p:tgtEl>
                                        <p:attrNameLst>
                                          <p:attrName>style.visibility</p:attrName>
                                        </p:attrNameLst>
                                      </p:cBhvr>
                                      <p:to>
                                        <p:strVal val="visible"/>
                                      </p:to>
                                    </p:set>
                                    <p:animEffect transition="in" filter="fade">
                                      <p:cBhvr>
                                        <p:cTn id="649" dur="500"/>
                                        <p:tgtEl>
                                          <p:spTgt spid="784"/>
                                        </p:tgtEl>
                                      </p:cBhvr>
                                    </p:animEffect>
                                  </p:childTnLst>
                                </p:cTn>
                              </p:par>
                              <p:par>
                                <p:cTn id="650" presetID="10" presetClass="entr" presetSubtype="0" fill="hold" nodeType="withEffect">
                                  <p:stCondLst>
                                    <p:cond delay="0"/>
                                  </p:stCondLst>
                                  <p:childTnLst>
                                    <p:set>
                                      <p:cBhvr>
                                        <p:cTn id="651" dur="1" fill="hold">
                                          <p:stCondLst>
                                            <p:cond delay="0"/>
                                          </p:stCondLst>
                                        </p:cTn>
                                        <p:tgtEl>
                                          <p:spTgt spid="234"/>
                                        </p:tgtEl>
                                        <p:attrNameLst>
                                          <p:attrName>style.visibility</p:attrName>
                                        </p:attrNameLst>
                                      </p:cBhvr>
                                      <p:to>
                                        <p:strVal val="visible"/>
                                      </p:to>
                                    </p:set>
                                    <p:animEffect transition="in" filter="fade">
                                      <p:cBhvr>
                                        <p:cTn id="652" dur="500"/>
                                        <p:tgtEl>
                                          <p:spTgt spid="234"/>
                                        </p:tgtEl>
                                      </p:cBhvr>
                                    </p:animEffect>
                                  </p:childTnLst>
                                </p:cTn>
                              </p:par>
                              <p:par>
                                <p:cTn id="653" presetID="10" presetClass="entr" presetSubtype="0" fill="hold" grpId="0" nodeType="withEffect">
                                  <p:stCondLst>
                                    <p:cond delay="0"/>
                                  </p:stCondLst>
                                  <p:childTnLst>
                                    <p:set>
                                      <p:cBhvr>
                                        <p:cTn id="654" dur="1" fill="hold">
                                          <p:stCondLst>
                                            <p:cond delay="0"/>
                                          </p:stCondLst>
                                        </p:cTn>
                                        <p:tgtEl>
                                          <p:spTgt spid="1236"/>
                                        </p:tgtEl>
                                        <p:attrNameLst>
                                          <p:attrName>style.visibility</p:attrName>
                                        </p:attrNameLst>
                                      </p:cBhvr>
                                      <p:to>
                                        <p:strVal val="visible"/>
                                      </p:to>
                                    </p:set>
                                    <p:animEffect transition="in" filter="fade">
                                      <p:cBhvr>
                                        <p:cTn id="655" dur="500"/>
                                        <p:tgtEl>
                                          <p:spTgt spid="1236"/>
                                        </p:tgtEl>
                                      </p:cBhvr>
                                    </p:animEffect>
                                  </p:childTnLst>
                                </p:cTn>
                              </p:par>
                              <p:par>
                                <p:cTn id="656" presetID="10" presetClass="entr" presetSubtype="0" fill="hold" nodeType="withEffect">
                                  <p:stCondLst>
                                    <p:cond delay="0"/>
                                  </p:stCondLst>
                                  <p:childTnLst>
                                    <p:set>
                                      <p:cBhvr>
                                        <p:cTn id="657" dur="1" fill="hold">
                                          <p:stCondLst>
                                            <p:cond delay="0"/>
                                          </p:stCondLst>
                                        </p:cTn>
                                        <p:tgtEl>
                                          <p:spTgt spid="16"/>
                                        </p:tgtEl>
                                        <p:attrNameLst>
                                          <p:attrName>style.visibility</p:attrName>
                                        </p:attrNameLst>
                                      </p:cBhvr>
                                      <p:to>
                                        <p:strVal val="visible"/>
                                      </p:to>
                                    </p:set>
                                    <p:animEffect transition="in" filter="fade">
                                      <p:cBhvr>
                                        <p:cTn id="658" dur="500"/>
                                        <p:tgtEl>
                                          <p:spTgt spid="16"/>
                                        </p:tgtEl>
                                      </p:cBhvr>
                                    </p:animEffect>
                                  </p:childTnLst>
                                </p:cTn>
                              </p:par>
                              <p:par>
                                <p:cTn id="659" presetID="10" presetClass="entr" presetSubtype="0" fill="hold" grpId="0" nodeType="withEffect">
                                  <p:stCondLst>
                                    <p:cond delay="0"/>
                                  </p:stCondLst>
                                  <p:childTnLst>
                                    <p:set>
                                      <p:cBhvr>
                                        <p:cTn id="660" dur="1" fill="hold">
                                          <p:stCondLst>
                                            <p:cond delay="0"/>
                                          </p:stCondLst>
                                        </p:cTn>
                                        <p:tgtEl>
                                          <p:spTgt spid="785"/>
                                        </p:tgtEl>
                                        <p:attrNameLst>
                                          <p:attrName>style.visibility</p:attrName>
                                        </p:attrNameLst>
                                      </p:cBhvr>
                                      <p:to>
                                        <p:strVal val="visible"/>
                                      </p:to>
                                    </p:set>
                                    <p:animEffect transition="in" filter="fade">
                                      <p:cBhvr>
                                        <p:cTn id="661" dur="500"/>
                                        <p:tgtEl>
                                          <p:spTgt spid="785"/>
                                        </p:tgtEl>
                                      </p:cBhvr>
                                    </p:animEffect>
                                  </p:childTnLst>
                                </p:cTn>
                              </p:par>
                              <p:par>
                                <p:cTn id="662" presetID="10" presetClass="entr" presetSubtype="0" fill="hold" nodeType="withEffect">
                                  <p:stCondLst>
                                    <p:cond delay="0"/>
                                  </p:stCondLst>
                                  <p:childTnLst>
                                    <p:set>
                                      <p:cBhvr>
                                        <p:cTn id="663" dur="1" fill="hold">
                                          <p:stCondLst>
                                            <p:cond delay="0"/>
                                          </p:stCondLst>
                                        </p:cTn>
                                        <p:tgtEl>
                                          <p:spTgt spid="715"/>
                                        </p:tgtEl>
                                        <p:attrNameLst>
                                          <p:attrName>style.visibility</p:attrName>
                                        </p:attrNameLst>
                                      </p:cBhvr>
                                      <p:to>
                                        <p:strVal val="visible"/>
                                      </p:to>
                                    </p:set>
                                    <p:animEffect transition="in" filter="fade">
                                      <p:cBhvr>
                                        <p:cTn id="664" dur="500"/>
                                        <p:tgtEl>
                                          <p:spTgt spid="715"/>
                                        </p:tgtEl>
                                      </p:cBhvr>
                                    </p:animEffect>
                                  </p:childTnLst>
                                </p:cTn>
                              </p:par>
                              <p:par>
                                <p:cTn id="665" presetID="10" presetClass="entr" presetSubtype="0" fill="hold" nodeType="withEffect">
                                  <p:stCondLst>
                                    <p:cond delay="0"/>
                                  </p:stCondLst>
                                  <p:childTnLst>
                                    <p:set>
                                      <p:cBhvr>
                                        <p:cTn id="666" dur="1" fill="hold">
                                          <p:stCondLst>
                                            <p:cond delay="0"/>
                                          </p:stCondLst>
                                        </p:cTn>
                                        <p:tgtEl>
                                          <p:spTgt spid="1640"/>
                                        </p:tgtEl>
                                        <p:attrNameLst>
                                          <p:attrName>style.visibility</p:attrName>
                                        </p:attrNameLst>
                                      </p:cBhvr>
                                      <p:to>
                                        <p:strVal val="visible"/>
                                      </p:to>
                                    </p:set>
                                    <p:animEffect transition="in" filter="fade">
                                      <p:cBhvr>
                                        <p:cTn id="667" dur="500"/>
                                        <p:tgtEl>
                                          <p:spTgt spid="1640"/>
                                        </p:tgtEl>
                                      </p:cBhvr>
                                    </p:animEffect>
                                  </p:childTnLst>
                                </p:cTn>
                              </p:par>
                              <p:par>
                                <p:cTn id="668" presetID="10" presetClass="entr" presetSubtype="0" fill="hold" nodeType="withEffect">
                                  <p:stCondLst>
                                    <p:cond delay="0"/>
                                  </p:stCondLst>
                                  <p:childTnLst>
                                    <p:set>
                                      <p:cBhvr>
                                        <p:cTn id="669" dur="1" fill="hold">
                                          <p:stCondLst>
                                            <p:cond delay="0"/>
                                          </p:stCondLst>
                                        </p:cTn>
                                        <p:tgtEl>
                                          <p:spTgt spid="716"/>
                                        </p:tgtEl>
                                        <p:attrNameLst>
                                          <p:attrName>style.visibility</p:attrName>
                                        </p:attrNameLst>
                                      </p:cBhvr>
                                      <p:to>
                                        <p:strVal val="visible"/>
                                      </p:to>
                                    </p:set>
                                    <p:animEffect transition="in" filter="fade">
                                      <p:cBhvr>
                                        <p:cTn id="670" dur="500"/>
                                        <p:tgtEl>
                                          <p:spTgt spid="716"/>
                                        </p:tgtEl>
                                      </p:cBhvr>
                                    </p:animEffect>
                                  </p:childTnLst>
                                </p:cTn>
                              </p:par>
                              <p:par>
                                <p:cTn id="671" presetID="10" presetClass="entr" presetSubtype="0" fill="hold" nodeType="withEffect">
                                  <p:stCondLst>
                                    <p:cond delay="0"/>
                                  </p:stCondLst>
                                  <p:childTnLst>
                                    <p:set>
                                      <p:cBhvr>
                                        <p:cTn id="672" dur="1" fill="hold">
                                          <p:stCondLst>
                                            <p:cond delay="0"/>
                                          </p:stCondLst>
                                        </p:cTn>
                                        <p:tgtEl>
                                          <p:spTgt spid="1490"/>
                                        </p:tgtEl>
                                        <p:attrNameLst>
                                          <p:attrName>style.visibility</p:attrName>
                                        </p:attrNameLst>
                                      </p:cBhvr>
                                      <p:to>
                                        <p:strVal val="visible"/>
                                      </p:to>
                                    </p:set>
                                    <p:animEffect transition="in" filter="fade">
                                      <p:cBhvr>
                                        <p:cTn id="673" dur="500"/>
                                        <p:tgtEl>
                                          <p:spTgt spid="1490"/>
                                        </p:tgtEl>
                                      </p:cBhvr>
                                    </p:animEffect>
                                  </p:childTnLst>
                                </p:cTn>
                              </p:par>
                              <p:par>
                                <p:cTn id="674" presetID="10" presetClass="entr" presetSubtype="0" fill="hold" grpId="0" nodeType="withEffect">
                                  <p:stCondLst>
                                    <p:cond delay="0"/>
                                  </p:stCondLst>
                                  <p:childTnLst>
                                    <p:set>
                                      <p:cBhvr>
                                        <p:cTn id="675" dur="1" fill="hold">
                                          <p:stCondLst>
                                            <p:cond delay="0"/>
                                          </p:stCondLst>
                                        </p:cTn>
                                        <p:tgtEl>
                                          <p:spTgt spid="376"/>
                                        </p:tgtEl>
                                        <p:attrNameLst>
                                          <p:attrName>style.visibility</p:attrName>
                                        </p:attrNameLst>
                                      </p:cBhvr>
                                      <p:to>
                                        <p:strVal val="visible"/>
                                      </p:to>
                                    </p:set>
                                    <p:animEffect transition="in" filter="fade">
                                      <p:cBhvr>
                                        <p:cTn id="676" dur="500"/>
                                        <p:tgtEl>
                                          <p:spTgt spid="376"/>
                                        </p:tgtEl>
                                      </p:cBhvr>
                                    </p:animEffect>
                                  </p:childTnLst>
                                </p:cTn>
                              </p:par>
                              <p:par>
                                <p:cTn id="677" presetID="10" presetClass="entr" presetSubtype="0" fill="hold" nodeType="withEffect">
                                  <p:stCondLst>
                                    <p:cond delay="0"/>
                                  </p:stCondLst>
                                  <p:childTnLst>
                                    <p:set>
                                      <p:cBhvr>
                                        <p:cTn id="678" dur="1" fill="hold">
                                          <p:stCondLst>
                                            <p:cond delay="0"/>
                                          </p:stCondLst>
                                        </p:cTn>
                                        <p:tgtEl>
                                          <p:spTgt spid="718"/>
                                        </p:tgtEl>
                                        <p:attrNameLst>
                                          <p:attrName>style.visibility</p:attrName>
                                        </p:attrNameLst>
                                      </p:cBhvr>
                                      <p:to>
                                        <p:strVal val="visible"/>
                                      </p:to>
                                    </p:set>
                                    <p:animEffect transition="in" filter="fade">
                                      <p:cBhvr>
                                        <p:cTn id="679" dur="500"/>
                                        <p:tgtEl>
                                          <p:spTgt spid="718"/>
                                        </p:tgtEl>
                                      </p:cBhvr>
                                    </p:animEffect>
                                  </p:childTnLst>
                                </p:cTn>
                              </p:par>
                              <p:par>
                                <p:cTn id="680" presetID="10" presetClass="entr" presetSubtype="0" fill="hold" grpId="0" nodeType="withEffect">
                                  <p:stCondLst>
                                    <p:cond delay="0"/>
                                  </p:stCondLst>
                                  <p:childTnLst>
                                    <p:set>
                                      <p:cBhvr>
                                        <p:cTn id="681" dur="1" fill="hold">
                                          <p:stCondLst>
                                            <p:cond delay="0"/>
                                          </p:stCondLst>
                                        </p:cTn>
                                        <p:tgtEl>
                                          <p:spTgt spid="788"/>
                                        </p:tgtEl>
                                        <p:attrNameLst>
                                          <p:attrName>style.visibility</p:attrName>
                                        </p:attrNameLst>
                                      </p:cBhvr>
                                      <p:to>
                                        <p:strVal val="visible"/>
                                      </p:to>
                                    </p:set>
                                    <p:animEffect transition="in" filter="fade">
                                      <p:cBhvr>
                                        <p:cTn id="682" dur="500"/>
                                        <p:tgtEl>
                                          <p:spTgt spid="788"/>
                                        </p:tgtEl>
                                      </p:cBhvr>
                                    </p:animEffect>
                                  </p:childTnLst>
                                </p:cTn>
                              </p:par>
                              <p:par>
                                <p:cTn id="683" presetID="10" presetClass="entr" presetSubtype="0" fill="hold" nodeType="withEffect">
                                  <p:stCondLst>
                                    <p:cond delay="0"/>
                                  </p:stCondLst>
                                  <p:childTnLst>
                                    <p:set>
                                      <p:cBhvr>
                                        <p:cTn id="684" dur="1" fill="hold">
                                          <p:stCondLst>
                                            <p:cond delay="0"/>
                                          </p:stCondLst>
                                        </p:cTn>
                                        <p:tgtEl>
                                          <p:spTgt spid="23"/>
                                        </p:tgtEl>
                                        <p:attrNameLst>
                                          <p:attrName>style.visibility</p:attrName>
                                        </p:attrNameLst>
                                      </p:cBhvr>
                                      <p:to>
                                        <p:strVal val="visible"/>
                                      </p:to>
                                    </p:set>
                                    <p:animEffect transition="in" filter="fade">
                                      <p:cBhvr>
                                        <p:cTn id="685" dur="500"/>
                                        <p:tgtEl>
                                          <p:spTgt spid="23"/>
                                        </p:tgtEl>
                                      </p:cBhvr>
                                    </p:animEffect>
                                  </p:childTnLst>
                                </p:cTn>
                              </p:par>
                              <p:par>
                                <p:cTn id="686" presetID="10" presetClass="entr" presetSubtype="0" fill="hold" nodeType="withEffect">
                                  <p:stCondLst>
                                    <p:cond delay="0"/>
                                  </p:stCondLst>
                                  <p:childTnLst>
                                    <p:set>
                                      <p:cBhvr>
                                        <p:cTn id="687" dur="1" fill="hold">
                                          <p:stCondLst>
                                            <p:cond delay="0"/>
                                          </p:stCondLst>
                                        </p:cTn>
                                        <p:tgtEl>
                                          <p:spTgt spid="24"/>
                                        </p:tgtEl>
                                        <p:attrNameLst>
                                          <p:attrName>style.visibility</p:attrName>
                                        </p:attrNameLst>
                                      </p:cBhvr>
                                      <p:to>
                                        <p:strVal val="visible"/>
                                      </p:to>
                                    </p:set>
                                    <p:animEffect transition="in" filter="fade">
                                      <p:cBhvr>
                                        <p:cTn id="688" dur="500"/>
                                        <p:tgtEl>
                                          <p:spTgt spid="24"/>
                                        </p:tgtEl>
                                      </p:cBhvr>
                                    </p:animEffect>
                                  </p:childTnLst>
                                </p:cTn>
                              </p:par>
                              <p:par>
                                <p:cTn id="689" presetID="10" presetClass="entr" presetSubtype="0" fill="hold" grpId="0" nodeType="withEffect">
                                  <p:stCondLst>
                                    <p:cond delay="0"/>
                                  </p:stCondLst>
                                  <p:childTnLst>
                                    <p:set>
                                      <p:cBhvr>
                                        <p:cTn id="690" dur="1" fill="hold">
                                          <p:stCondLst>
                                            <p:cond delay="0"/>
                                          </p:stCondLst>
                                        </p:cTn>
                                        <p:tgtEl>
                                          <p:spTgt spid="958"/>
                                        </p:tgtEl>
                                        <p:attrNameLst>
                                          <p:attrName>style.visibility</p:attrName>
                                        </p:attrNameLst>
                                      </p:cBhvr>
                                      <p:to>
                                        <p:strVal val="visible"/>
                                      </p:to>
                                    </p:set>
                                    <p:animEffect transition="in" filter="fade">
                                      <p:cBhvr>
                                        <p:cTn id="691" dur="500"/>
                                        <p:tgtEl>
                                          <p:spTgt spid="958"/>
                                        </p:tgtEl>
                                      </p:cBhvr>
                                    </p:animEffect>
                                  </p:childTnLst>
                                </p:cTn>
                              </p:par>
                              <p:par>
                                <p:cTn id="692" presetID="10" presetClass="entr" presetSubtype="0" fill="hold" nodeType="withEffect">
                                  <p:stCondLst>
                                    <p:cond delay="0"/>
                                  </p:stCondLst>
                                  <p:childTnLst>
                                    <p:set>
                                      <p:cBhvr>
                                        <p:cTn id="693" dur="1" fill="hold">
                                          <p:stCondLst>
                                            <p:cond delay="0"/>
                                          </p:stCondLst>
                                        </p:cTn>
                                        <p:tgtEl>
                                          <p:spTgt spid="960"/>
                                        </p:tgtEl>
                                        <p:attrNameLst>
                                          <p:attrName>style.visibility</p:attrName>
                                        </p:attrNameLst>
                                      </p:cBhvr>
                                      <p:to>
                                        <p:strVal val="visible"/>
                                      </p:to>
                                    </p:set>
                                    <p:animEffect transition="in" filter="fade">
                                      <p:cBhvr>
                                        <p:cTn id="694" dur="500"/>
                                        <p:tgtEl>
                                          <p:spTgt spid="960"/>
                                        </p:tgtEl>
                                      </p:cBhvr>
                                    </p:animEffect>
                                  </p:childTnLst>
                                </p:cTn>
                              </p:par>
                              <p:par>
                                <p:cTn id="695" presetID="10" presetClass="entr" presetSubtype="0" fill="hold" nodeType="withEffect">
                                  <p:stCondLst>
                                    <p:cond delay="0"/>
                                  </p:stCondLst>
                                  <p:childTnLst>
                                    <p:set>
                                      <p:cBhvr>
                                        <p:cTn id="696" dur="1" fill="hold">
                                          <p:stCondLst>
                                            <p:cond delay="0"/>
                                          </p:stCondLst>
                                        </p:cTn>
                                        <p:tgtEl>
                                          <p:spTgt spid="961"/>
                                        </p:tgtEl>
                                        <p:attrNameLst>
                                          <p:attrName>style.visibility</p:attrName>
                                        </p:attrNameLst>
                                      </p:cBhvr>
                                      <p:to>
                                        <p:strVal val="visible"/>
                                      </p:to>
                                    </p:set>
                                    <p:animEffect transition="in" filter="fade">
                                      <p:cBhvr>
                                        <p:cTn id="697" dur="500"/>
                                        <p:tgtEl>
                                          <p:spTgt spid="961"/>
                                        </p:tgtEl>
                                      </p:cBhvr>
                                    </p:animEffect>
                                  </p:childTnLst>
                                </p:cTn>
                              </p:par>
                              <p:par>
                                <p:cTn id="698" presetID="10" presetClass="entr" presetSubtype="0" fill="hold" nodeType="withEffect">
                                  <p:stCondLst>
                                    <p:cond delay="0"/>
                                  </p:stCondLst>
                                  <p:childTnLst>
                                    <p:set>
                                      <p:cBhvr>
                                        <p:cTn id="699" dur="1" fill="hold">
                                          <p:stCondLst>
                                            <p:cond delay="0"/>
                                          </p:stCondLst>
                                        </p:cTn>
                                        <p:tgtEl>
                                          <p:spTgt spid="962"/>
                                        </p:tgtEl>
                                        <p:attrNameLst>
                                          <p:attrName>style.visibility</p:attrName>
                                        </p:attrNameLst>
                                      </p:cBhvr>
                                      <p:to>
                                        <p:strVal val="visible"/>
                                      </p:to>
                                    </p:set>
                                    <p:animEffect transition="in" filter="fade">
                                      <p:cBhvr>
                                        <p:cTn id="700" dur="500"/>
                                        <p:tgtEl>
                                          <p:spTgt spid="962"/>
                                        </p:tgtEl>
                                      </p:cBhvr>
                                    </p:animEffect>
                                  </p:childTnLst>
                                </p:cTn>
                              </p:par>
                              <p:par>
                                <p:cTn id="701" presetID="10" presetClass="entr" presetSubtype="0" fill="hold" nodeType="withEffect">
                                  <p:stCondLst>
                                    <p:cond delay="0"/>
                                  </p:stCondLst>
                                  <p:childTnLst>
                                    <p:set>
                                      <p:cBhvr>
                                        <p:cTn id="702" dur="1" fill="hold">
                                          <p:stCondLst>
                                            <p:cond delay="0"/>
                                          </p:stCondLst>
                                        </p:cTn>
                                        <p:tgtEl>
                                          <p:spTgt spid="963"/>
                                        </p:tgtEl>
                                        <p:attrNameLst>
                                          <p:attrName>style.visibility</p:attrName>
                                        </p:attrNameLst>
                                      </p:cBhvr>
                                      <p:to>
                                        <p:strVal val="visible"/>
                                      </p:to>
                                    </p:set>
                                    <p:animEffect transition="in" filter="fade">
                                      <p:cBhvr>
                                        <p:cTn id="703" dur="500"/>
                                        <p:tgtEl>
                                          <p:spTgt spid="963"/>
                                        </p:tgtEl>
                                      </p:cBhvr>
                                    </p:animEffect>
                                  </p:childTnLst>
                                </p:cTn>
                              </p:par>
                              <p:par>
                                <p:cTn id="704" presetID="10" presetClass="entr" presetSubtype="0" fill="hold" nodeType="withEffect">
                                  <p:stCondLst>
                                    <p:cond delay="0"/>
                                  </p:stCondLst>
                                  <p:childTnLst>
                                    <p:set>
                                      <p:cBhvr>
                                        <p:cTn id="705" dur="1" fill="hold">
                                          <p:stCondLst>
                                            <p:cond delay="0"/>
                                          </p:stCondLst>
                                        </p:cTn>
                                        <p:tgtEl>
                                          <p:spTgt spid="971"/>
                                        </p:tgtEl>
                                        <p:attrNameLst>
                                          <p:attrName>style.visibility</p:attrName>
                                        </p:attrNameLst>
                                      </p:cBhvr>
                                      <p:to>
                                        <p:strVal val="visible"/>
                                      </p:to>
                                    </p:set>
                                    <p:animEffect transition="in" filter="fade">
                                      <p:cBhvr>
                                        <p:cTn id="706" dur="500"/>
                                        <p:tgtEl>
                                          <p:spTgt spid="971"/>
                                        </p:tgtEl>
                                      </p:cBhvr>
                                    </p:animEffect>
                                  </p:childTnLst>
                                </p:cTn>
                              </p:par>
                              <p:par>
                                <p:cTn id="707" presetID="10" presetClass="entr" presetSubtype="0" fill="hold" nodeType="withEffect">
                                  <p:stCondLst>
                                    <p:cond delay="0"/>
                                  </p:stCondLst>
                                  <p:childTnLst>
                                    <p:set>
                                      <p:cBhvr>
                                        <p:cTn id="708" dur="1" fill="hold">
                                          <p:stCondLst>
                                            <p:cond delay="0"/>
                                          </p:stCondLst>
                                        </p:cTn>
                                        <p:tgtEl>
                                          <p:spTgt spid="983"/>
                                        </p:tgtEl>
                                        <p:attrNameLst>
                                          <p:attrName>style.visibility</p:attrName>
                                        </p:attrNameLst>
                                      </p:cBhvr>
                                      <p:to>
                                        <p:strVal val="visible"/>
                                      </p:to>
                                    </p:set>
                                    <p:animEffect transition="in" filter="fade">
                                      <p:cBhvr>
                                        <p:cTn id="709" dur="500"/>
                                        <p:tgtEl>
                                          <p:spTgt spid="983"/>
                                        </p:tgtEl>
                                      </p:cBhvr>
                                    </p:animEffect>
                                  </p:childTnLst>
                                </p:cTn>
                              </p:par>
                              <p:par>
                                <p:cTn id="710" presetID="10" presetClass="entr" presetSubtype="0" fill="hold" nodeType="withEffect">
                                  <p:stCondLst>
                                    <p:cond delay="0"/>
                                  </p:stCondLst>
                                  <p:childTnLst>
                                    <p:set>
                                      <p:cBhvr>
                                        <p:cTn id="711" dur="1" fill="hold">
                                          <p:stCondLst>
                                            <p:cond delay="0"/>
                                          </p:stCondLst>
                                        </p:cTn>
                                        <p:tgtEl>
                                          <p:spTgt spid="937"/>
                                        </p:tgtEl>
                                        <p:attrNameLst>
                                          <p:attrName>style.visibility</p:attrName>
                                        </p:attrNameLst>
                                      </p:cBhvr>
                                      <p:to>
                                        <p:strVal val="visible"/>
                                      </p:to>
                                    </p:set>
                                    <p:animEffect transition="in" filter="fade">
                                      <p:cBhvr>
                                        <p:cTn id="712" dur="500"/>
                                        <p:tgtEl>
                                          <p:spTgt spid="937"/>
                                        </p:tgtEl>
                                      </p:cBhvr>
                                    </p:animEffect>
                                  </p:childTnLst>
                                </p:cTn>
                              </p:par>
                              <p:par>
                                <p:cTn id="713" presetID="10" presetClass="entr" presetSubtype="0" fill="hold" nodeType="withEffect">
                                  <p:stCondLst>
                                    <p:cond delay="0"/>
                                  </p:stCondLst>
                                  <p:childTnLst>
                                    <p:set>
                                      <p:cBhvr>
                                        <p:cTn id="714" dur="1" fill="hold">
                                          <p:stCondLst>
                                            <p:cond delay="0"/>
                                          </p:stCondLst>
                                        </p:cTn>
                                        <p:tgtEl>
                                          <p:spTgt spid="790"/>
                                        </p:tgtEl>
                                        <p:attrNameLst>
                                          <p:attrName>style.visibility</p:attrName>
                                        </p:attrNameLst>
                                      </p:cBhvr>
                                      <p:to>
                                        <p:strVal val="visible"/>
                                      </p:to>
                                    </p:set>
                                    <p:animEffect transition="in" filter="fade">
                                      <p:cBhvr>
                                        <p:cTn id="715" dur="500"/>
                                        <p:tgtEl>
                                          <p:spTgt spid="790"/>
                                        </p:tgtEl>
                                      </p:cBhvr>
                                    </p:animEffect>
                                  </p:childTnLst>
                                </p:cTn>
                              </p:par>
                              <p:par>
                                <p:cTn id="716" presetID="10" presetClass="entr" presetSubtype="0" fill="hold" nodeType="withEffect">
                                  <p:stCondLst>
                                    <p:cond delay="0"/>
                                  </p:stCondLst>
                                  <p:childTnLst>
                                    <p:set>
                                      <p:cBhvr>
                                        <p:cTn id="717" dur="1" fill="hold">
                                          <p:stCondLst>
                                            <p:cond delay="0"/>
                                          </p:stCondLst>
                                        </p:cTn>
                                        <p:tgtEl>
                                          <p:spTgt spid="1381"/>
                                        </p:tgtEl>
                                        <p:attrNameLst>
                                          <p:attrName>style.visibility</p:attrName>
                                        </p:attrNameLst>
                                      </p:cBhvr>
                                      <p:to>
                                        <p:strVal val="visible"/>
                                      </p:to>
                                    </p:set>
                                    <p:animEffect transition="in" filter="fade">
                                      <p:cBhvr>
                                        <p:cTn id="718" dur="500"/>
                                        <p:tgtEl>
                                          <p:spTgt spid="1381"/>
                                        </p:tgtEl>
                                      </p:cBhvr>
                                    </p:animEffect>
                                  </p:childTnLst>
                                </p:cTn>
                              </p:par>
                              <p:par>
                                <p:cTn id="719" presetID="10" presetClass="entr" presetSubtype="0" fill="hold" nodeType="withEffect">
                                  <p:stCondLst>
                                    <p:cond delay="0"/>
                                  </p:stCondLst>
                                  <p:childTnLst>
                                    <p:set>
                                      <p:cBhvr>
                                        <p:cTn id="720" dur="1" fill="hold">
                                          <p:stCondLst>
                                            <p:cond delay="0"/>
                                          </p:stCondLst>
                                        </p:cTn>
                                        <p:tgtEl>
                                          <p:spTgt spid="13"/>
                                        </p:tgtEl>
                                        <p:attrNameLst>
                                          <p:attrName>style.visibility</p:attrName>
                                        </p:attrNameLst>
                                      </p:cBhvr>
                                      <p:to>
                                        <p:strVal val="visible"/>
                                      </p:to>
                                    </p:set>
                                    <p:animEffect transition="in" filter="fade">
                                      <p:cBhvr>
                                        <p:cTn id="721" dur="500"/>
                                        <p:tgtEl>
                                          <p:spTgt spid="13"/>
                                        </p:tgtEl>
                                      </p:cBhvr>
                                    </p:animEffect>
                                  </p:childTnLst>
                                </p:cTn>
                              </p:par>
                              <p:par>
                                <p:cTn id="722" presetID="10" presetClass="entr" presetSubtype="0" fill="hold" grpId="0" nodeType="withEffect">
                                  <p:stCondLst>
                                    <p:cond delay="0"/>
                                  </p:stCondLst>
                                  <p:childTnLst>
                                    <p:set>
                                      <p:cBhvr>
                                        <p:cTn id="723" dur="1" fill="hold">
                                          <p:stCondLst>
                                            <p:cond delay="0"/>
                                          </p:stCondLst>
                                        </p:cTn>
                                        <p:tgtEl>
                                          <p:spTgt spid="20"/>
                                        </p:tgtEl>
                                        <p:attrNameLst>
                                          <p:attrName>style.visibility</p:attrName>
                                        </p:attrNameLst>
                                      </p:cBhvr>
                                      <p:to>
                                        <p:strVal val="visible"/>
                                      </p:to>
                                    </p:set>
                                    <p:animEffect transition="in" filter="fade">
                                      <p:cBhvr>
                                        <p:cTn id="7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3" grpId="0" animBg="1"/>
      <p:bldP spid="316" grpId="0" animBg="1"/>
      <p:bldP spid="1260" grpId="0" animBg="1"/>
      <p:bldP spid="1096" grpId="0" animBg="1"/>
      <p:bldP spid="864" grpId="0" animBg="1"/>
      <p:bldP spid="391" grpId="0" animBg="1"/>
      <p:bldP spid="393" grpId="0" animBg="1"/>
      <p:bldP spid="432" grpId="0" animBg="1"/>
      <p:bldP spid="387" grpId="0" animBg="1"/>
      <p:bldP spid="528" grpId="0" animBg="1"/>
      <p:bldP spid="2" grpId="0"/>
      <p:bldP spid="508" grpId="0" animBg="1"/>
      <p:bldP spid="392" grpId="0" animBg="1"/>
      <p:bldP spid="389" grpId="0" animBg="1"/>
      <p:bldP spid="390" grpId="0" animBg="1"/>
      <p:bldP spid="509" grpId="0" animBg="1"/>
      <p:bldP spid="324" grpId="0" animBg="1"/>
      <p:bldP spid="385" grpId="0"/>
      <p:bldP spid="402" grpId="0" animBg="1"/>
      <p:bldP spid="666" grpId="0" animBg="1"/>
      <p:bldP spid="454" grpId="0" animBg="1"/>
      <p:bldP spid="455" grpId="0"/>
      <p:bldP spid="403" grpId="0" animBg="1"/>
      <p:bldP spid="29" grpId="0" animBg="1"/>
      <p:bldP spid="433" grpId="0"/>
      <p:bldP spid="624" grpId="0" animBg="1"/>
      <p:bldP spid="673" grpId="0" animBg="1"/>
      <p:bldP spid="1203" grpId="0" animBg="1"/>
      <p:bldP spid="1209" grpId="0" animBg="1"/>
      <p:bldP spid="865" grpId="0" animBg="1"/>
      <p:bldP spid="867" grpId="0" animBg="1"/>
      <p:bldP spid="636" grpId="0" animBg="1"/>
      <p:bldP spid="641" grpId="0" animBg="1"/>
      <p:bldP spid="1097" grpId="0" animBg="1"/>
      <p:bldP spid="236" grpId="0" animBg="1"/>
      <p:bldP spid="1428" grpId="0" animBg="1"/>
      <p:bldP spid="1441" grpId="0" animBg="1"/>
      <p:bldP spid="1455" grpId="0" animBg="1"/>
      <p:bldP spid="1456" grpId="0" animBg="1"/>
      <p:bldP spid="1472" grpId="0" animBg="1"/>
      <p:bldP spid="1520" grpId="0" animBg="1"/>
      <p:bldP spid="1521" grpId="0" animBg="1"/>
      <p:bldP spid="1522" grpId="0" animBg="1"/>
      <p:bldP spid="1523" grpId="0" animBg="1"/>
      <p:bldP spid="1524" grpId="0" animBg="1"/>
      <p:bldP spid="1526" grpId="0" animBg="1"/>
      <p:bldP spid="1541" grpId="0"/>
      <p:bldP spid="1540" grpId="0"/>
      <p:bldP spid="1582" grpId="0" animBg="1"/>
      <p:bldP spid="1592" grpId="0"/>
      <p:bldP spid="1598" grpId="0" animBg="1"/>
      <p:bldP spid="1621" grpId="0" animBg="1"/>
      <p:bldP spid="1628" grpId="0" animBg="1"/>
      <p:bldP spid="1208" grpId="0"/>
      <p:bldP spid="1639" grpId="0"/>
      <p:bldP spid="1765" grpId="0" animBg="1"/>
      <p:bldP spid="1802" grpId="0" animBg="1"/>
      <p:bldP spid="1896" grpId="0" animBg="1"/>
      <p:bldP spid="1897" grpId="0" animBg="1"/>
      <p:bldP spid="877" grpId="0" animBg="1"/>
      <p:bldP spid="1860" grpId="0" animBg="1"/>
      <p:bldP spid="1386" grpId="0"/>
      <p:bldP spid="866" grpId="0" animBg="1"/>
      <p:bldP spid="648" grpId="0" animBg="1"/>
      <p:bldP spid="339" grpId="0" animBg="1"/>
      <p:bldP spid="906" grpId="0" animBg="1"/>
      <p:bldP spid="910" grpId="0" animBg="1"/>
      <p:bldP spid="708" grpId="0" animBg="1"/>
      <p:bldP spid="781" grpId="0" animBg="1"/>
      <p:bldP spid="783" grpId="0" animBg="1"/>
      <p:bldP spid="1236" grpId="0" animBg="1"/>
      <p:bldP spid="785" grpId="0" animBg="1"/>
      <p:bldP spid="376" grpId="0" animBg="1"/>
      <p:bldP spid="788" grpId="0" animBg="1"/>
      <p:bldP spid="958" grpId="0" animBg="1"/>
      <p:bldP spid="20" grpId="0"/>
    </p:bld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2.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3.xml><?xml version="1.0" encoding="utf-8"?>
<a:theme xmlns:a="http://schemas.openxmlformats.org/drawingml/2006/main" name="2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6B10D3DC-79BB-41E0-87BB-BE6A83771BAF}" vid="{4B527ED0-5366-44B3-B1C1-D0D1A74DA92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Read-Only]" id="{678C3389-14F5-4653-8DF3-32367C0FA725}" vid="{CBA5437F-661A-434D-8794-45CDD80053B1}"/>
    </a:ext>
  </a:extLst>
</a:theme>
</file>

<file path=ppt/theme/theme6.xml><?xml version="1.0" encoding="utf-8"?>
<a:theme xmlns:a="http://schemas.openxmlformats.org/drawingml/2006/main" name="1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8" ma:contentTypeDescription="" ma:contentTypeScope="" ma:versionID="89820f8793a6ca73003c656d7991e932">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d4fe6f4c1c2f9fef057ecaf6d3d71565"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element name="MediaServiceEventHashCode" ma:index="43" nillable="true" ma:displayName="MediaServiceEventHashCode" ma:hidden="true" ma:internalName="MediaServiceEventHashCode" ma:readOnly="true">
      <xsd:simpleType>
        <xsd:restriction base="dms:Text"/>
      </xsd:simpleType>
    </xsd:element>
    <xsd:element name="MediaServiceGenerationTime" ma:index="4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http://purl.org/dc/dcmitype/"/>
    <ds:schemaRef ds:uri="http://www.w3.org/XML/1998/namespace"/>
    <ds:schemaRef ds:uri="http://purl.org/dc/terms/"/>
    <ds:schemaRef ds:uri="http://schemas.microsoft.com/office/2006/documentManagement/types"/>
    <ds:schemaRef ds:uri="http://purl.org/dc/elements/1.1/"/>
    <ds:schemaRef ds:uri="9d1f81f6-e953-47ea-988e-33ed651c58e6"/>
    <ds:schemaRef ds:uri="230e9df3-be65-4c73-a93b-d1236ebd677e"/>
    <ds:schemaRef ds:uri="http://schemas.microsoft.com/office/infopath/2007/PartnerControls"/>
    <ds:schemaRef ds:uri="http://schemas.openxmlformats.org/package/2006/metadata/core-properties"/>
    <ds:schemaRef ds:uri="5a4b3278-325d-441a-b38f-6f1926bc734e"/>
  </ds:schemaRefs>
</ds:datastoreItem>
</file>

<file path=customXml/itemProps3.xml><?xml version="1.0" encoding="utf-8"?>
<ds:datastoreItem xmlns:ds="http://schemas.openxmlformats.org/officeDocument/2006/customXml" ds:itemID="{CEB5CDC6-D271-4202-99D8-0EE303CAAC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Microsoft_Ignite_2018_16x9_Breakout_Template_v03</Template>
  <TotalTime>14</TotalTime>
  <Words>4682</Words>
  <Application>Microsoft Office PowerPoint</Application>
  <PresentationFormat>Widescreen</PresentationFormat>
  <Paragraphs>813</Paragraphs>
  <Slides>49</Slides>
  <Notes>38</Notes>
  <HiddenSlides>0</HiddenSlides>
  <MMClips>0</MMClips>
  <ScaleCrop>false</ScaleCrop>
  <HeadingPairs>
    <vt:vector size="6" baseType="variant">
      <vt:variant>
        <vt:lpstr>Fonts Used</vt:lpstr>
      </vt:variant>
      <vt:variant>
        <vt:i4>24</vt:i4>
      </vt:variant>
      <vt:variant>
        <vt:lpstr>Theme</vt:lpstr>
      </vt:variant>
      <vt:variant>
        <vt:i4>6</vt:i4>
      </vt:variant>
      <vt:variant>
        <vt:lpstr>Slide Titles</vt:lpstr>
      </vt:variant>
      <vt:variant>
        <vt:i4>49</vt:i4>
      </vt:variant>
    </vt:vector>
  </HeadingPairs>
  <TitlesOfParts>
    <vt:vector size="79" baseType="lpstr">
      <vt:lpstr>ＭＳ Ｐゴシック</vt:lpstr>
      <vt:lpstr>Amazon Ember</vt:lpstr>
      <vt:lpstr>Arial</vt:lpstr>
      <vt:lpstr>Arial Hebrew Scholar</vt:lpstr>
      <vt:lpstr>Calibri</vt:lpstr>
      <vt:lpstr>Calibri Light</vt:lpstr>
      <vt:lpstr>Consolas</vt:lpstr>
      <vt:lpstr>Franklin Gothic</vt:lpstr>
      <vt:lpstr>Gill Sans</vt:lpstr>
      <vt:lpstr>Gotham Book</vt:lpstr>
      <vt:lpstr>Gotham Narrow Light</vt:lpstr>
      <vt:lpstr>Kozuka Gothic Pro R</vt:lpstr>
      <vt:lpstr>Mangal</vt:lpstr>
      <vt:lpstr>Roboto Light</vt:lpstr>
      <vt:lpstr>Segoe</vt:lpstr>
      <vt:lpstr>Segoe Light</vt:lpstr>
      <vt:lpstr>Segoe UI</vt:lpstr>
      <vt:lpstr>Segoe UI Black</vt:lpstr>
      <vt:lpstr>Segoe UI Light</vt:lpstr>
      <vt:lpstr>Segoe UI Semibold</vt:lpstr>
      <vt:lpstr>Segoe UI Semilight</vt:lpstr>
      <vt:lpstr>Segoe WP</vt:lpstr>
      <vt:lpstr>Tahoma</vt:lpstr>
      <vt:lpstr>Wingdings</vt:lpstr>
      <vt:lpstr>5-50203_Microsoft_Ignite_Template</vt:lpstr>
      <vt:lpstr>1_5-50203_Microsoft_Ignite_Template</vt:lpstr>
      <vt:lpstr>2_5-50203_Microsoft_Ignite_Template</vt:lpstr>
      <vt:lpstr>Office Theme</vt:lpstr>
      <vt:lpstr>5-50109_Microsoft_Light_Template</vt:lpstr>
      <vt:lpstr>1_5-50109_Microsoft_Light_Template</vt:lpstr>
      <vt:lpstr>PowerPoint Presentation</vt:lpstr>
      <vt:lpstr>CYA (Covering Your Assets) with security and threat detection in Azure</vt:lpstr>
      <vt:lpstr>PowerPoint Presentation</vt:lpstr>
      <vt:lpstr>PowerPoint Presentation</vt:lpstr>
      <vt:lpstr>Is this your cloud Infrastructure security?</vt:lpstr>
      <vt:lpstr>The Easy Hits</vt:lpstr>
      <vt:lpstr>Interesting Security Info </vt:lpstr>
      <vt:lpstr>Brute Force Attacks</vt:lpstr>
      <vt:lpstr>Cybersecurity Reference Architecture</vt:lpstr>
      <vt:lpstr>Responsibility Zones </vt:lpstr>
      <vt:lpstr>Spectrum of control and trust </vt:lpstr>
      <vt:lpstr>Logical layered isolation</vt:lpstr>
      <vt:lpstr>IaaS Security Points of Interest (POI)</vt:lpstr>
      <vt:lpstr>Anatomy of real attack in Azure</vt:lpstr>
      <vt:lpstr>Alternatives to IaaS to consider</vt:lpstr>
      <vt:lpstr>Network Security Groups (NSG)</vt:lpstr>
      <vt:lpstr>PowerPoint Presentation</vt:lpstr>
      <vt:lpstr>PowerPoint Presentation</vt:lpstr>
      <vt:lpstr>Previews &amp; GA’s</vt:lpstr>
      <vt:lpstr>PowerPoint Presentation</vt:lpstr>
      <vt:lpstr>Key Takeaways</vt:lpstr>
      <vt:lpstr>Demo VM Security &amp; Security Center</vt:lpstr>
      <vt:lpstr>Data Protection, Detection, and Mitigation</vt:lpstr>
      <vt:lpstr>PowerPoint Presentation</vt:lpstr>
      <vt:lpstr>Your Data Center Today</vt:lpstr>
      <vt:lpstr>Rubrik’s Vision Simplifies Your Data Center</vt:lpstr>
      <vt:lpstr>Datos IO Microsoft Azure Platform for NoSQL</vt:lpstr>
      <vt:lpstr>Global Reporting, Data Analytics, Data Protection, and Governance</vt:lpstr>
      <vt:lpstr>Rubrik Global Detection and Mitigation </vt:lpstr>
      <vt:lpstr>Polaris Radar Last Line of Defense</vt:lpstr>
      <vt:lpstr>Prevention is Essential, but Attacks Still Happen</vt:lpstr>
      <vt:lpstr>When an Attack Happens  It’s hard to bounce back fast</vt:lpstr>
      <vt:lpstr>Introducing Radar: Recover Faster. Stay Smarter.</vt:lpstr>
      <vt:lpstr>Radar: Detect, Analyze, and Recover Easier and Faster</vt:lpstr>
      <vt:lpstr>Use Radar to Recover Quickly From Any Security Incident</vt:lpstr>
      <vt:lpstr>PowerPoint Presentation</vt:lpstr>
      <vt:lpstr>Stay Ahead of Threats with Machine Learning</vt:lpstr>
      <vt:lpstr>KNN – K-Nearest Neighbors Algorithm</vt:lpstr>
      <vt:lpstr>The Architecture Summary</vt:lpstr>
      <vt:lpstr>Our Anomaly Detection Model</vt:lpstr>
      <vt:lpstr>What happens post anomaly detection?</vt:lpstr>
      <vt:lpstr>Prevent Data Loss with Intelligent Data Analysis</vt:lpstr>
      <vt:lpstr>Minimize Downtime with Fast Restores</vt:lpstr>
      <vt:lpstr> Benefits </vt:lpstr>
      <vt:lpstr>What our customers are saying</vt:lpstr>
      <vt:lpstr>Results with Rubrik</vt:lpstr>
      <vt:lpstr>Call to action</vt:lpstr>
      <vt:lpstr>Please evaluate this session Your feedback is important to us!</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MS Events</dc:creator>
  <cp:keywords>Microsoft Ignite</cp:keywords>
  <dc:description/>
  <cp:lastModifiedBy>Mike Nelson</cp:lastModifiedBy>
  <cp:revision>4</cp:revision>
  <dcterms:created xsi:type="dcterms:W3CDTF">2018-09-27T15:12:45Z</dcterms:created>
  <dcterms:modified xsi:type="dcterms:W3CDTF">2018-09-29T15:55:06Z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